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2"/>
  </p:sldMasterIdLst>
  <p:notesMasterIdLst>
    <p:notesMasterId r:id="rId37"/>
  </p:notesMasterIdLst>
  <p:handoutMasterIdLst>
    <p:handoutMasterId r:id="rId38"/>
  </p:handoutMasterIdLst>
  <p:sldIdLst>
    <p:sldId id="256" r:id="rId3"/>
    <p:sldId id="370" r:id="rId4"/>
    <p:sldId id="276" r:id="rId5"/>
    <p:sldId id="353" r:id="rId6"/>
    <p:sldId id="301" r:id="rId7"/>
    <p:sldId id="348" r:id="rId8"/>
    <p:sldId id="354" r:id="rId9"/>
    <p:sldId id="372" r:id="rId10"/>
    <p:sldId id="373" r:id="rId11"/>
    <p:sldId id="346" r:id="rId12"/>
    <p:sldId id="345" r:id="rId13"/>
    <p:sldId id="371" r:id="rId14"/>
    <p:sldId id="374" r:id="rId15"/>
    <p:sldId id="355" r:id="rId16"/>
    <p:sldId id="356" r:id="rId17"/>
    <p:sldId id="379" r:id="rId18"/>
    <p:sldId id="380" r:id="rId19"/>
    <p:sldId id="375" r:id="rId20"/>
    <p:sldId id="376" r:id="rId21"/>
    <p:sldId id="377" r:id="rId22"/>
    <p:sldId id="378" r:id="rId23"/>
    <p:sldId id="339" r:id="rId24"/>
    <p:sldId id="369" r:id="rId25"/>
    <p:sldId id="340" r:id="rId26"/>
    <p:sldId id="309" r:id="rId27"/>
    <p:sldId id="286" r:id="rId28"/>
    <p:sldId id="320" r:id="rId29"/>
    <p:sldId id="315" r:id="rId30"/>
    <p:sldId id="264" r:id="rId31"/>
    <p:sldId id="285" r:id="rId32"/>
    <p:sldId id="268" r:id="rId33"/>
    <p:sldId id="342" r:id="rId34"/>
    <p:sldId id="343" r:id="rId35"/>
    <p:sldId id="344" r:id="rId36"/>
  </p:sldIdLst>
  <p:sldSz cx="9144000" cy="6858000" type="screen4x3"/>
  <p:notesSz cx="6797675" cy="9928225"/>
  <p:custDataLst>
    <p:tags r:id="rId39"/>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800"/>
    <a:srgbClr val="336600"/>
    <a:srgbClr val="5AA67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68297-F809-4522-BDB3-D123FD787158}" v="35" dt="2020-01-09T07:18:54.99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214"/>
  </p:normalViewPr>
  <p:slideViewPr>
    <p:cSldViewPr showGuides="1">
      <p:cViewPr varScale="1">
        <p:scale>
          <a:sx n="79" d="100"/>
          <a:sy n="79" d="100"/>
        </p:scale>
        <p:origin x="114" y="612"/>
      </p:cViewPr>
      <p:guideLst>
        <p:guide orient="horz" pos="2160"/>
        <p:guide pos="2854"/>
      </p:guideLst>
    </p:cSldViewPr>
  </p:slideViewPr>
  <p:outlineViewPr>
    <p:cViewPr>
      <p:scale>
        <a:sx n="33" d="100"/>
        <a:sy n="33" d="100"/>
      </p:scale>
      <p:origin x="0" y="1068"/>
    </p:cViewPr>
  </p:outlineViewPr>
  <p:notesTextViewPr>
    <p:cViewPr>
      <p:scale>
        <a:sx n="100" d="100"/>
        <a:sy n="100" d="100"/>
      </p:scale>
      <p:origin x="0" y="0"/>
    </p:cViewPr>
  </p:notesTextViewPr>
  <p:sorterViewPr showFormatting="0">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Pham" userId="4885da6e83fad3d4" providerId="LiveId" clId="{26068297-F809-4522-BDB3-D123FD787158}"/>
    <pc:docChg chg="undo custSel mod addSld modSld">
      <pc:chgData name="Trang Pham" userId="4885da6e83fad3d4" providerId="LiveId" clId="{26068297-F809-4522-BDB3-D123FD787158}" dt="2020-01-13T06:26:25.677" v="2401" actId="20577"/>
      <pc:docMkLst>
        <pc:docMk/>
      </pc:docMkLst>
      <pc:sldChg chg="delCm">
        <pc:chgData name="Trang Pham" userId="4885da6e83fad3d4" providerId="LiveId" clId="{26068297-F809-4522-BDB3-D123FD787158}" dt="2020-01-09T08:14:19.451" v="2028" actId="1592"/>
        <pc:sldMkLst>
          <pc:docMk/>
          <pc:sldMk cId="0" sldId="265"/>
        </pc:sldMkLst>
      </pc:sldChg>
      <pc:sldChg chg="modSp">
        <pc:chgData name="Trang Pham" userId="4885da6e83fad3d4" providerId="LiveId" clId="{26068297-F809-4522-BDB3-D123FD787158}" dt="2020-01-09T07:25:47.064" v="2014" actId="20577"/>
        <pc:sldMkLst>
          <pc:docMk/>
          <pc:sldMk cId="0" sldId="269"/>
        </pc:sldMkLst>
        <pc:spChg chg="mod">
          <ac:chgData name="Trang Pham" userId="4885da6e83fad3d4" providerId="LiveId" clId="{26068297-F809-4522-BDB3-D123FD787158}" dt="2020-01-09T07:25:47.064" v="2014" actId="20577"/>
          <ac:spMkLst>
            <pc:docMk/>
            <pc:sldMk cId="0" sldId="269"/>
            <ac:spMk id="36868" creationId="{00000000-0000-0000-0000-000000000000}"/>
          </ac:spMkLst>
        </pc:spChg>
      </pc:sldChg>
      <pc:sldChg chg="modSp addCm delCm">
        <pc:chgData name="Trang Pham" userId="4885da6e83fad3d4" providerId="LiveId" clId="{26068297-F809-4522-BDB3-D123FD787158}" dt="2020-01-09T07:37:31.726" v="2022" actId="1592"/>
        <pc:sldMkLst>
          <pc:docMk/>
          <pc:sldMk cId="0" sldId="276"/>
        </pc:sldMkLst>
        <pc:spChg chg="mod">
          <ac:chgData name="Trang Pham" userId="4885da6e83fad3d4" providerId="LiveId" clId="{26068297-F809-4522-BDB3-D123FD787158}" dt="2020-01-09T04:01:00.422" v="563" actId="20577"/>
          <ac:spMkLst>
            <pc:docMk/>
            <pc:sldMk cId="0" sldId="276"/>
            <ac:spMk id="14339" creationId="{00000000-0000-0000-0000-000000000000}"/>
          </ac:spMkLst>
        </pc:spChg>
      </pc:sldChg>
      <pc:sldChg chg="addSp delSp modSp mod setBg">
        <pc:chgData name="Trang Pham" userId="4885da6e83fad3d4" providerId="LiveId" clId="{26068297-F809-4522-BDB3-D123FD787158}" dt="2020-01-09T04:53:27.326" v="937" actId="21"/>
        <pc:sldMkLst>
          <pc:docMk/>
          <pc:sldMk cId="0" sldId="282"/>
        </pc:sldMkLst>
        <pc:spChg chg="add del mod">
          <ac:chgData name="Trang Pham" userId="4885da6e83fad3d4" providerId="LiveId" clId="{26068297-F809-4522-BDB3-D123FD787158}" dt="2020-01-09T04:42:29.928" v="702" actId="21"/>
          <ac:spMkLst>
            <pc:docMk/>
            <pc:sldMk cId="0" sldId="282"/>
            <ac:spMk id="2" creationId="{66D9DB9A-DA99-4CB2-9EA8-A47FDFF34D47}"/>
          </ac:spMkLst>
        </pc:spChg>
        <pc:spChg chg="add del mod">
          <ac:chgData name="Trang Pham" userId="4885da6e83fad3d4" providerId="LiveId" clId="{26068297-F809-4522-BDB3-D123FD787158}" dt="2020-01-09T04:53:10.928" v="934" actId="21"/>
          <ac:spMkLst>
            <pc:docMk/>
            <pc:sldMk cId="0" sldId="282"/>
            <ac:spMk id="7" creationId="{13A51972-D95E-446E-837E-0551857B744E}"/>
          </ac:spMkLst>
        </pc:spChg>
        <pc:spChg chg="add del">
          <ac:chgData name="Trang Pham" userId="4885da6e83fad3d4" providerId="LiveId" clId="{26068297-F809-4522-BDB3-D123FD787158}" dt="2020-01-09T04:44:45.279" v="706" actId="26606"/>
          <ac:spMkLst>
            <pc:docMk/>
            <pc:sldMk cId="0" sldId="282"/>
            <ac:spMk id="72" creationId="{823AC064-BC96-4F32-8AE1-B2FD38754823}"/>
          </ac:spMkLst>
        </pc:spChg>
        <pc:spChg chg="mod">
          <ac:chgData name="Trang Pham" userId="4885da6e83fad3d4" providerId="LiveId" clId="{26068297-F809-4522-BDB3-D123FD787158}" dt="2020-01-09T04:52:58.264" v="933" actId="255"/>
          <ac:spMkLst>
            <pc:docMk/>
            <pc:sldMk cId="0" sldId="282"/>
            <ac:spMk id="19458" creationId="{00000000-0000-0000-0000-000000000000}"/>
          </ac:spMkLst>
        </pc:spChg>
        <pc:spChg chg="mod ord">
          <ac:chgData name="Trang Pham" userId="4885da6e83fad3d4" providerId="LiveId" clId="{26068297-F809-4522-BDB3-D123FD787158}" dt="2020-01-09T04:44:45.279" v="706" actId="26606"/>
          <ac:spMkLst>
            <pc:docMk/>
            <pc:sldMk cId="0" sldId="282"/>
            <ac:spMk id="19459" creationId="{00000000-0000-0000-0000-000000000000}"/>
          </ac:spMkLst>
        </pc:spChg>
        <pc:graphicFrameChg chg="del mod">
          <ac:chgData name="Trang Pham" userId="4885da6e83fad3d4" providerId="LiveId" clId="{26068297-F809-4522-BDB3-D123FD787158}" dt="2020-01-09T04:41:42.122" v="701" actId="21"/>
          <ac:graphicFrameMkLst>
            <pc:docMk/>
            <pc:sldMk cId="0" sldId="282"/>
            <ac:graphicFrameMk id="5" creationId="{00000000-0000-0000-0000-000000000000}"/>
          </ac:graphicFrameMkLst>
        </pc:graphicFrameChg>
        <pc:picChg chg="add del mod">
          <ac:chgData name="Trang Pham" userId="4885da6e83fad3d4" providerId="LiveId" clId="{26068297-F809-4522-BDB3-D123FD787158}" dt="2020-01-09T04:53:27.326" v="937" actId="21"/>
          <ac:picMkLst>
            <pc:docMk/>
            <pc:sldMk cId="0" sldId="282"/>
            <ac:picMk id="3" creationId="{4869799D-BD9C-41A7-A172-DABAA6A37DF3}"/>
          </ac:picMkLst>
        </pc:picChg>
        <pc:picChg chg="add del mod">
          <ac:chgData name="Trang Pham" userId="4885da6e83fad3d4" providerId="LiveId" clId="{26068297-F809-4522-BDB3-D123FD787158}" dt="2020-01-09T04:53:21.666" v="936" actId="21"/>
          <ac:picMkLst>
            <pc:docMk/>
            <pc:sldMk cId="0" sldId="282"/>
            <ac:picMk id="4" creationId="{A70017E5-C56C-4DC6-B0EF-B7F99387211F}"/>
          </ac:picMkLst>
        </pc:picChg>
        <pc:picChg chg="add mod">
          <ac:chgData name="Trang Pham" userId="4885da6e83fad3d4" providerId="LiveId" clId="{26068297-F809-4522-BDB3-D123FD787158}" dt="2020-01-09T04:53:13.557" v="935" actId="14100"/>
          <ac:picMkLst>
            <pc:docMk/>
            <pc:sldMk cId="0" sldId="282"/>
            <ac:picMk id="6" creationId="{F690125A-BA05-47C4-AAD4-6717DCCC0436}"/>
          </ac:picMkLst>
        </pc:picChg>
        <pc:cxnChg chg="add del">
          <ac:chgData name="Trang Pham" userId="4885da6e83fad3d4" providerId="LiveId" clId="{26068297-F809-4522-BDB3-D123FD787158}" dt="2020-01-09T04:44:45.279" v="706" actId="26606"/>
          <ac:cxnSpMkLst>
            <pc:docMk/>
            <pc:sldMk cId="0" sldId="282"/>
            <ac:cxnSpMk id="74" creationId="{7E7C77BC-7138-40B1-A15B-20F57A494629}"/>
          </ac:cxnSpMkLst>
        </pc:cxnChg>
        <pc:cxnChg chg="add del">
          <ac:chgData name="Trang Pham" userId="4885da6e83fad3d4" providerId="LiveId" clId="{26068297-F809-4522-BDB3-D123FD787158}" dt="2020-01-09T04:44:45.279" v="706" actId="26606"/>
          <ac:cxnSpMkLst>
            <pc:docMk/>
            <pc:sldMk cId="0" sldId="282"/>
            <ac:cxnSpMk id="76" creationId="{DB146403-F3D6-484B-B2ED-97F9565D0370}"/>
          </ac:cxnSpMkLst>
        </pc:cxnChg>
      </pc:sldChg>
      <pc:sldChg chg="addSp delSp modSp addCm delCm">
        <pc:chgData name="Trang Pham" userId="4885da6e83fad3d4" providerId="LiveId" clId="{26068297-F809-4522-BDB3-D123FD787158}" dt="2020-01-09T07:37:08.109" v="2016" actId="1592"/>
        <pc:sldMkLst>
          <pc:docMk/>
          <pc:sldMk cId="0" sldId="283"/>
        </pc:sldMkLst>
        <pc:spChg chg="add del mod">
          <ac:chgData name="Trang Pham" userId="4885da6e83fad3d4" providerId="LiveId" clId="{26068297-F809-4522-BDB3-D123FD787158}" dt="2020-01-09T04:49:05.449" v="827"/>
          <ac:spMkLst>
            <pc:docMk/>
            <pc:sldMk cId="0" sldId="283"/>
            <ac:spMk id="2" creationId="{D768D76E-9DFB-45F4-AF1F-E77C96BDA449}"/>
          </ac:spMkLst>
        </pc:spChg>
        <pc:spChg chg="add mod">
          <ac:chgData name="Trang Pham" userId="4885da6e83fad3d4" providerId="LiveId" clId="{26068297-F809-4522-BDB3-D123FD787158}" dt="2020-01-09T04:51:16.811" v="917" actId="1076"/>
          <ac:spMkLst>
            <pc:docMk/>
            <pc:sldMk cId="0" sldId="283"/>
            <ac:spMk id="4" creationId="{1C9484C5-D2FA-4737-99B8-3027B727CFE9}"/>
          </ac:spMkLst>
        </pc:spChg>
        <pc:spChg chg="del mod">
          <ac:chgData name="Trang Pham" userId="4885da6e83fad3d4" providerId="LiveId" clId="{26068297-F809-4522-BDB3-D123FD787158}" dt="2020-01-09T04:51:12.936" v="916" actId="21"/>
          <ac:spMkLst>
            <pc:docMk/>
            <pc:sldMk cId="0" sldId="283"/>
            <ac:spMk id="20482" creationId="{00000000-0000-0000-0000-000000000000}"/>
          </ac:spMkLst>
        </pc:spChg>
        <pc:graphicFrameChg chg="del">
          <ac:chgData name="Trang Pham" userId="4885da6e83fad3d4" providerId="LiveId" clId="{26068297-F809-4522-BDB3-D123FD787158}" dt="2020-01-09T04:48:25.690" v="826" actId="21"/>
          <ac:graphicFrameMkLst>
            <pc:docMk/>
            <pc:sldMk cId="0" sldId="283"/>
            <ac:graphicFrameMk id="5" creationId="{00000000-0000-0000-0000-000000000000}"/>
          </ac:graphicFrameMkLst>
        </pc:graphicFrameChg>
        <pc:picChg chg="add mod">
          <ac:chgData name="Trang Pham" userId="4885da6e83fad3d4" providerId="LiveId" clId="{26068297-F809-4522-BDB3-D123FD787158}" dt="2020-01-09T04:51:30.449" v="922" actId="14100"/>
          <ac:picMkLst>
            <pc:docMk/>
            <pc:sldMk cId="0" sldId="283"/>
            <ac:picMk id="3" creationId="{A7C8A3A3-0C52-4A74-A4C2-1D31DDF5FA93}"/>
          </ac:picMkLst>
        </pc:picChg>
      </pc:sldChg>
      <pc:sldChg chg="modSp">
        <pc:chgData name="Trang Pham" userId="4885da6e83fad3d4" providerId="LiveId" clId="{26068297-F809-4522-BDB3-D123FD787158}" dt="2020-01-09T05:00:41.220" v="963" actId="20577"/>
        <pc:sldMkLst>
          <pc:docMk/>
          <pc:sldMk cId="0" sldId="302"/>
        </pc:sldMkLst>
        <pc:spChg chg="mod">
          <ac:chgData name="Trang Pham" userId="4885da6e83fad3d4" providerId="LiveId" clId="{26068297-F809-4522-BDB3-D123FD787158}" dt="2020-01-09T05:00:41.220" v="963" actId="20577"/>
          <ac:spMkLst>
            <pc:docMk/>
            <pc:sldMk cId="0" sldId="302"/>
            <ac:spMk id="22531" creationId="{00000000-0000-0000-0000-000000000000}"/>
          </ac:spMkLst>
        </pc:spChg>
      </pc:sldChg>
      <pc:sldChg chg="addSp modSp delCm">
        <pc:chgData name="Trang Pham" userId="4885da6e83fad3d4" providerId="LiveId" clId="{26068297-F809-4522-BDB3-D123FD787158}" dt="2020-01-09T07:07:02.989" v="1998" actId="113"/>
        <pc:sldMkLst>
          <pc:docMk/>
          <pc:sldMk cId="0" sldId="303"/>
        </pc:sldMkLst>
        <pc:spChg chg="mod">
          <ac:chgData name="Trang Pham" userId="4885da6e83fad3d4" providerId="LiveId" clId="{26068297-F809-4522-BDB3-D123FD787158}" dt="2020-01-09T07:02:03.612" v="1832" actId="20577"/>
          <ac:spMkLst>
            <pc:docMk/>
            <pc:sldMk cId="0" sldId="303"/>
            <ac:spMk id="23554" creationId="{00000000-0000-0000-0000-000000000000}"/>
          </ac:spMkLst>
        </pc:spChg>
        <pc:spChg chg="mod">
          <ac:chgData name="Trang Pham" userId="4885da6e83fad3d4" providerId="LiveId" clId="{26068297-F809-4522-BDB3-D123FD787158}" dt="2020-01-09T07:07:02.989" v="1998" actId="113"/>
          <ac:spMkLst>
            <pc:docMk/>
            <pc:sldMk cId="0" sldId="303"/>
            <ac:spMk id="23555" creationId="{00000000-0000-0000-0000-000000000000}"/>
          </ac:spMkLst>
        </pc:spChg>
        <pc:picChg chg="add mod">
          <ac:chgData name="Trang Pham" userId="4885da6e83fad3d4" providerId="LiveId" clId="{26068297-F809-4522-BDB3-D123FD787158}" dt="2020-01-09T07:02:57.494" v="1847" actId="1076"/>
          <ac:picMkLst>
            <pc:docMk/>
            <pc:sldMk cId="0" sldId="303"/>
            <ac:picMk id="6" creationId="{CF44D9FD-D480-46F7-AE66-FE8D1381CE6A}"/>
          </ac:picMkLst>
        </pc:picChg>
        <pc:picChg chg="add mod">
          <ac:chgData name="Trang Pham" userId="4885da6e83fad3d4" providerId="LiveId" clId="{26068297-F809-4522-BDB3-D123FD787158}" dt="2020-01-09T07:02:54.562" v="1846" actId="1076"/>
          <ac:picMkLst>
            <pc:docMk/>
            <pc:sldMk cId="0" sldId="303"/>
            <ac:picMk id="7" creationId="{2B3916BC-7856-4B16-8052-D08C07F6B6E7}"/>
          </ac:picMkLst>
        </pc:picChg>
        <pc:picChg chg="add mod">
          <ac:chgData name="Trang Pham" userId="4885da6e83fad3d4" providerId="LiveId" clId="{26068297-F809-4522-BDB3-D123FD787158}" dt="2020-01-09T07:02:38.867" v="1840" actId="1076"/>
          <ac:picMkLst>
            <pc:docMk/>
            <pc:sldMk cId="0" sldId="303"/>
            <ac:picMk id="8" creationId="{3EDBBA30-B561-4901-ADAE-3DB3AD8900AE}"/>
          </ac:picMkLst>
        </pc:picChg>
        <pc:picChg chg="mod">
          <ac:chgData name="Trang Pham" userId="4885da6e83fad3d4" providerId="LiveId" clId="{26068297-F809-4522-BDB3-D123FD787158}" dt="2020-01-09T07:03:00.104" v="1848" actId="1076"/>
          <ac:picMkLst>
            <pc:docMk/>
            <pc:sldMk cId="0" sldId="303"/>
            <ac:picMk id="23557" creationId="{00000000-0000-0000-0000-000000000000}"/>
          </ac:picMkLst>
        </pc:picChg>
      </pc:sldChg>
      <pc:sldChg chg="delSp modSp delCm">
        <pc:chgData name="Trang Pham" userId="4885da6e83fad3d4" providerId="LiveId" clId="{26068297-F809-4522-BDB3-D123FD787158}" dt="2020-01-09T07:37:15.610" v="2017" actId="1592"/>
        <pc:sldMkLst>
          <pc:docMk/>
          <pc:sldMk cId="0" sldId="308"/>
        </pc:sldMkLst>
        <pc:spChg chg="mod">
          <ac:chgData name="Trang Pham" userId="4885da6e83fad3d4" providerId="LiveId" clId="{26068297-F809-4522-BDB3-D123FD787158}" dt="2020-01-09T04:18:58.270" v="585" actId="20577"/>
          <ac:spMkLst>
            <pc:docMk/>
            <pc:sldMk cId="0" sldId="308"/>
            <ac:spMk id="16386" creationId="{00000000-0000-0000-0000-000000000000}"/>
          </ac:spMkLst>
        </pc:spChg>
        <pc:spChg chg="mod">
          <ac:chgData name="Trang Pham" userId="4885da6e83fad3d4" providerId="LiveId" clId="{26068297-F809-4522-BDB3-D123FD787158}" dt="2020-01-09T04:24:12.335" v="641" actId="14100"/>
          <ac:spMkLst>
            <pc:docMk/>
            <pc:sldMk cId="0" sldId="308"/>
            <ac:spMk id="16390" creationId="{00000000-0000-0000-0000-000000000000}"/>
          </ac:spMkLst>
        </pc:spChg>
        <pc:spChg chg="del">
          <ac:chgData name="Trang Pham" userId="4885da6e83fad3d4" providerId="LiveId" clId="{26068297-F809-4522-BDB3-D123FD787158}" dt="2020-01-09T04:24:06.786" v="639" actId="21"/>
          <ac:spMkLst>
            <pc:docMk/>
            <pc:sldMk cId="0" sldId="308"/>
            <ac:spMk id="16393" creationId="{00000000-0000-0000-0000-000000000000}"/>
          </ac:spMkLst>
        </pc:spChg>
        <pc:spChg chg="mod">
          <ac:chgData name="Trang Pham" userId="4885da6e83fad3d4" providerId="LiveId" clId="{26068297-F809-4522-BDB3-D123FD787158}" dt="2020-01-09T04:23:02.425" v="637" actId="20577"/>
          <ac:spMkLst>
            <pc:docMk/>
            <pc:sldMk cId="0" sldId="308"/>
            <ac:spMk id="16398" creationId="{00000000-0000-0000-0000-000000000000}"/>
          </ac:spMkLst>
        </pc:spChg>
        <pc:spChg chg="mod">
          <ac:chgData name="Trang Pham" userId="4885da6e83fad3d4" providerId="LiveId" clId="{26068297-F809-4522-BDB3-D123FD787158}" dt="2020-01-09T04:28:18.689" v="699" actId="20577"/>
          <ac:spMkLst>
            <pc:docMk/>
            <pc:sldMk cId="0" sldId="308"/>
            <ac:spMk id="16399" creationId="{00000000-0000-0000-0000-000000000000}"/>
          </ac:spMkLst>
        </pc:spChg>
        <pc:spChg chg="mod">
          <ac:chgData name="Trang Pham" userId="4885da6e83fad3d4" providerId="LiveId" clId="{26068297-F809-4522-BDB3-D123FD787158}" dt="2020-01-09T04:22:51.250" v="634" actId="20577"/>
          <ac:spMkLst>
            <pc:docMk/>
            <pc:sldMk cId="0" sldId="308"/>
            <ac:spMk id="16400" creationId="{00000000-0000-0000-0000-000000000000}"/>
          </ac:spMkLst>
        </pc:spChg>
        <pc:spChg chg="mod">
          <ac:chgData name="Trang Pham" userId="4885da6e83fad3d4" providerId="LiveId" clId="{26068297-F809-4522-BDB3-D123FD787158}" dt="2020-01-09T04:22:46.701" v="633" actId="20577"/>
          <ac:spMkLst>
            <pc:docMk/>
            <pc:sldMk cId="0" sldId="308"/>
            <ac:spMk id="16401" creationId="{00000000-0000-0000-0000-000000000000}"/>
          </ac:spMkLst>
        </pc:spChg>
        <pc:spChg chg="del">
          <ac:chgData name="Trang Pham" userId="4885da6e83fad3d4" providerId="LiveId" clId="{26068297-F809-4522-BDB3-D123FD787158}" dt="2020-01-09T04:24:10.020" v="640" actId="21"/>
          <ac:spMkLst>
            <pc:docMk/>
            <pc:sldMk cId="0" sldId="308"/>
            <ac:spMk id="16402" creationId="{00000000-0000-0000-0000-000000000000}"/>
          </ac:spMkLst>
        </pc:spChg>
        <pc:picChg chg="del">
          <ac:chgData name="Trang Pham" userId="4885da6e83fad3d4" providerId="LiveId" clId="{26068297-F809-4522-BDB3-D123FD787158}" dt="2020-01-09T04:23:56.789" v="638" actId="478"/>
          <ac:picMkLst>
            <pc:docMk/>
            <pc:sldMk cId="0" sldId="308"/>
            <ac:picMk id="16397" creationId="{00000000-0000-0000-0000-000000000000}"/>
          </ac:picMkLst>
        </pc:picChg>
      </pc:sldChg>
      <pc:sldChg chg="delCm">
        <pc:chgData name="Trang Pham" userId="4885da6e83fad3d4" providerId="LiveId" clId="{26068297-F809-4522-BDB3-D123FD787158}" dt="2020-01-09T07:37:49.482" v="2026" actId="1592"/>
        <pc:sldMkLst>
          <pc:docMk/>
          <pc:sldMk cId="0" sldId="323"/>
        </pc:sldMkLst>
      </pc:sldChg>
      <pc:sldChg chg="delCm">
        <pc:chgData name="Trang Pham" userId="4885da6e83fad3d4" providerId="LiveId" clId="{26068297-F809-4522-BDB3-D123FD787158}" dt="2020-01-09T07:37:44.595" v="2025" actId="1592"/>
        <pc:sldMkLst>
          <pc:docMk/>
          <pc:sldMk cId="0" sldId="325"/>
        </pc:sldMkLst>
      </pc:sldChg>
      <pc:sldChg chg="delCm">
        <pc:chgData name="Trang Pham" userId="4885da6e83fad3d4" providerId="LiveId" clId="{26068297-F809-4522-BDB3-D123FD787158}" dt="2020-01-09T07:37:41.182" v="2024" actId="1592"/>
        <pc:sldMkLst>
          <pc:docMk/>
          <pc:sldMk cId="0" sldId="326"/>
        </pc:sldMkLst>
      </pc:sldChg>
      <pc:sldChg chg="delCm">
        <pc:chgData name="Trang Pham" userId="4885da6e83fad3d4" providerId="LiveId" clId="{26068297-F809-4522-BDB3-D123FD787158}" dt="2020-01-09T07:37:36.620" v="2023" actId="1592"/>
        <pc:sldMkLst>
          <pc:docMk/>
          <pc:sldMk cId="0" sldId="327"/>
        </pc:sldMkLst>
      </pc:sldChg>
      <pc:sldChg chg="modSp">
        <pc:chgData name="Trang Pham" userId="4885da6e83fad3d4" providerId="LiveId" clId="{26068297-F809-4522-BDB3-D123FD787158}" dt="2020-01-13T06:25:00.221" v="2363" actId="33524"/>
        <pc:sldMkLst>
          <pc:docMk/>
          <pc:sldMk cId="0" sldId="337"/>
        </pc:sldMkLst>
        <pc:spChg chg="mod">
          <ac:chgData name="Trang Pham" userId="4885da6e83fad3d4" providerId="LiveId" clId="{26068297-F809-4522-BDB3-D123FD787158}" dt="2020-01-13T06:25:00.221" v="2363" actId="33524"/>
          <ac:spMkLst>
            <pc:docMk/>
            <pc:sldMk cId="0" sldId="337"/>
            <ac:spMk id="26627" creationId="{00000000-0000-0000-0000-000000000000}"/>
          </ac:spMkLst>
        </pc:spChg>
      </pc:sldChg>
      <pc:sldChg chg="addSp delSp modSp mod setBg setClrOvrMap">
        <pc:chgData name="Trang Pham" userId="4885da6e83fad3d4" providerId="LiveId" clId="{26068297-F809-4522-BDB3-D123FD787158}" dt="2020-01-13T06:26:25.677" v="2401" actId="20577"/>
        <pc:sldMkLst>
          <pc:docMk/>
          <pc:sldMk cId="0" sldId="345"/>
        </pc:sldMkLst>
        <pc:spChg chg="add del">
          <ac:chgData name="Trang Pham" userId="4885da6e83fad3d4" providerId="LiveId" clId="{26068297-F809-4522-BDB3-D123FD787158}" dt="2020-01-09T07:17:25.403" v="2000" actId="26606"/>
          <ac:spMkLst>
            <pc:docMk/>
            <pc:sldMk cId="0" sldId="345"/>
            <ac:spMk id="73" creationId="{8D70B121-56F4-4848-B38B-182089D909FA}"/>
          </ac:spMkLst>
        </pc:spChg>
        <pc:spChg chg="add del">
          <ac:chgData name="Trang Pham" userId="4885da6e83fad3d4" providerId="LiveId" clId="{26068297-F809-4522-BDB3-D123FD787158}" dt="2020-01-09T07:17:35.547" v="2006" actId="26606"/>
          <ac:spMkLst>
            <pc:docMk/>
            <pc:sldMk cId="0" sldId="345"/>
            <ac:spMk id="79" creationId="{92C3387C-D24F-4737-8A37-1DC5CFF09CFA}"/>
          </ac:spMkLst>
        </pc:spChg>
        <pc:spChg chg="mod">
          <ac:chgData name="Trang Pham" userId="4885da6e83fad3d4" providerId="LiveId" clId="{26068297-F809-4522-BDB3-D123FD787158}" dt="2020-01-09T07:17:55.253" v="2010" actId="26606"/>
          <ac:spMkLst>
            <pc:docMk/>
            <pc:sldMk cId="0" sldId="345"/>
            <ac:spMk id="25602" creationId="{00000000-0000-0000-0000-000000000000}"/>
          </ac:spMkLst>
        </pc:spChg>
        <pc:spChg chg="mod">
          <ac:chgData name="Trang Pham" userId="4885da6e83fad3d4" providerId="LiveId" clId="{26068297-F809-4522-BDB3-D123FD787158}" dt="2020-01-13T06:26:25.677" v="2401" actId="20577"/>
          <ac:spMkLst>
            <pc:docMk/>
            <pc:sldMk cId="0" sldId="345"/>
            <ac:spMk id="25603" creationId="{00000000-0000-0000-0000-000000000000}"/>
          </ac:spMkLst>
        </pc:spChg>
        <pc:spChg chg="mod">
          <ac:chgData name="Trang Pham" userId="4885da6e83fad3d4" providerId="LiveId" clId="{26068297-F809-4522-BDB3-D123FD787158}" dt="2020-01-09T07:17:55.253" v="2010" actId="26606"/>
          <ac:spMkLst>
            <pc:docMk/>
            <pc:sldMk cId="0" sldId="345"/>
            <ac:spMk id="25604" creationId="{00000000-0000-0000-0000-000000000000}"/>
          </ac:spMkLst>
        </pc:spChg>
        <pc:spChg chg="add del">
          <ac:chgData name="Trang Pham" userId="4885da6e83fad3d4" providerId="LiveId" clId="{26068297-F809-4522-BDB3-D123FD787158}" dt="2020-01-09T07:17:31.309" v="2002" actId="26606"/>
          <ac:spMkLst>
            <pc:docMk/>
            <pc:sldMk cId="0" sldId="345"/>
            <ac:spMk id="25606" creationId="{3B854194-185D-494D-905C-7C7CB2E30F6E}"/>
          </ac:spMkLst>
        </pc:spChg>
        <pc:spChg chg="add del">
          <ac:chgData name="Trang Pham" userId="4885da6e83fad3d4" providerId="LiveId" clId="{26068297-F809-4522-BDB3-D123FD787158}" dt="2020-01-09T07:17:31.309" v="2002" actId="26606"/>
          <ac:spMkLst>
            <pc:docMk/>
            <pc:sldMk cId="0" sldId="345"/>
            <ac:spMk id="25607" creationId="{B4F5FA0D-0104-4987-8241-EFF7C85B88DE}"/>
          </ac:spMkLst>
        </pc:spChg>
        <pc:spChg chg="add del">
          <ac:chgData name="Trang Pham" userId="4885da6e83fad3d4" providerId="LiveId" clId="{26068297-F809-4522-BDB3-D123FD787158}" dt="2020-01-09T07:17:33.477" v="2004" actId="26606"/>
          <ac:spMkLst>
            <pc:docMk/>
            <pc:sldMk cId="0" sldId="345"/>
            <ac:spMk id="25609" creationId="{AD72D4D1-076F-49D3-9889-EFC4F6D7CA66}"/>
          </ac:spMkLst>
        </pc:spChg>
        <pc:spChg chg="add del">
          <ac:chgData name="Trang Pham" userId="4885da6e83fad3d4" providerId="LiveId" clId="{26068297-F809-4522-BDB3-D123FD787158}" dt="2020-01-09T07:17:35.547" v="2006" actId="26606"/>
          <ac:spMkLst>
            <pc:docMk/>
            <pc:sldMk cId="0" sldId="345"/>
            <ac:spMk id="25612" creationId="{2029D5AD-8348-4446-B191-6A9B6FE03F21}"/>
          </ac:spMkLst>
        </pc:spChg>
        <pc:spChg chg="add del">
          <ac:chgData name="Trang Pham" userId="4885da6e83fad3d4" providerId="LiveId" clId="{26068297-F809-4522-BDB3-D123FD787158}" dt="2020-01-09T07:17:35.547" v="2006" actId="26606"/>
          <ac:spMkLst>
            <pc:docMk/>
            <pc:sldMk cId="0" sldId="345"/>
            <ac:spMk id="25613" creationId="{A3F395A2-2B64-4749-BD93-2F159C7E1FB5}"/>
          </ac:spMkLst>
        </pc:spChg>
        <pc:spChg chg="add del">
          <ac:chgData name="Trang Pham" userId="4885da6e83fad3d4" providerId="LiveId" clId="{26068297-F809-4522-BDB3-D123FD787158}" dt="2020-01-09T07:17:35.547" v="2006" actId="26606"/>
          <ac:spMkLst>
            <pc:docMk/>
            <pc:sldMk cId="0" sldId="345"/>
            <ac:spMk id="25614" creationId="{5CF0135B-EAB8-4CA0-896C-2D897ECD28BC}"/>
          </ac:spMkLst>
        </pc:spChg>
        <pc:spChg chg="add del">
          <ac:chgData name="Trang Pham" userId="4885da6e83fad3d4" providerId="LiveId" clId="{26068297-F809-4522-BDB3-D123FD787158}" dt="2020-01-09T07:17:38.435" v="2008" actId="26606"/>
          <ac:spMkLst>
            <pc:docMk/>
            <pc:sldMk cId="0" sldId="345"/>
            <ac:spMk id="25616" creationId="{8BB56887-D0D5-4F0C-9E19-7247EB83C8B7}"/>
          </ac:spMkLst>
        </pc:spChg>
        <pc:spChg chg="add del">
          <ac:chgData name="Trang Pham" userId="4885da6e83fad3d4" providerId="LiveId" clId="{26068297-F809-4522-BDB3-D123FD787158}" dt="2020-01-09T07:17:38.435" v="2008" actId="26606"/>
          <ac:spMkLst>
            <pc:docMk/>
            <pc:sldMk cId="0" sldId="345"/>
            <ac:spMk id="25617" creationId="{081E4A58-353D-44AE-B2FC-2A74E2E400F7}"/>
          </ac:spMkLst>
        </pc:spChg>
        <pc:spChg chg="add del">
          <ac:chgData name="Trang Pham" userId="4885da6e83fad3d4" providerId="LiveId" clId="{26068297-F809-4522-BDB3-D123FD787158}" dt="2020-01-09T07:17:55.253" v="2010" actId="26606"/>
          <ac:spMkLst>
            <pc:docMk/>
            <pc:sldMk cId="0" sldId="345"/>
            <ac:spMk id="25619" creationId="{4038CB10-1F5C-4D54-9DF7-12586DE5B007}"/>
          </ac:spMkLst>
        </pc:spChg>
        <pc:spChg chg="add del">
          <ac:chgData name="Trang Pham" userId="4885da6e83fad3d4" providerId="LiveId" clId="{26068297-F809-4522-BDB3-D123FD787158}" dt="2020-01-09T07:17:55.253" v="2010" actId="26606"/>
          <ac:spMkLst>
            <pc:docMk/>
            <pc:sldMk cId="0" sldId="345"/>
            <ac:spMk id="25620" creationId="{73ED6512-6858-4552-B699-9A97FE9A4EA2}"/>
          </ac:spMkLst>
        </pc:spChg>
        <pc:picChg chg="add del">
          <ac:chgData name="Trang Pham" userId="4885da6e83fad3d4" providerId="LiveId" clId="{26068297-F809-4522-BDB3-D123FD787158}" dt="2020-01-09T07:17:31.309" v="2002" actId="26606"/>
          <ac:picMkLst>
            <pc:docMk/>
            <pc:sldMk cId="0" sldId="345"/>
            <ac:picMk id="77" creationId="{2897127E-6CEF-446C-BE87-93B7C46E49D1}"/>
          </ac:picMkLst>
        </pc:picChg>
        <pc:cxnChg chg="add del">
          <ac:chgData name="Trang Pham" userId="4885da6e83fad3d4" providerId="LiveId" clId="{26068297-F809-4522-BDB3-D123FD787158}" dt="2020-01-09T07:17:25.403" v="2000" actId="26606"/>
          <ac:cxnSpMkLst>
            <pc:docMk/>
            <pc:sldMk cId="0" sldId="345"/>
            <ac:cxnSpMk id="75" creationId="{2D72A2C9-F3CA-4216-8BAD-FA4C970C3C4E}"/>
          </ac:cxnSpMkLst>
        </pc:cxnChg>
        <pc:cxnChg chg="add del">
          <ac:chgData name="Trang Pham" userId="4885da6e83fad3d4" providerId="LiveId" clId="{26068297-F809-4522-BDB3-D123FD787158}" dt="2020-01-09T07:17:33.477" v="2004" actId="26606"/>
          <ac:cxnSpMkLst>
            <pc:docMk/>
            <pc:sldMk cId="0" sldId="345"/>
            <ac:cxnSpMk id="25610" creationId="{2D72A2C9-F3CA-4216-8BAD-FA4C970C3C4E}"/>
          </ac:cxnSpMkLst>
        </pc:cxnChg>
      </pc:sldChg>
      <pc:sldChg chg="delCm">
        <pc:chgData name="Trang Pham" userId="4885da6e83fad3d4" providerId="LiveId" clId="{26068297-F809-4522-BDB3-D123FD787158}" dt="2020-01-09T08:13:53.478" v="2027" actId="1592"/>
        <pc:sldMkLst>
          <pc:docMk/>
          <pc:sldMk cId="0" sldId="346"/>
        </pc:sldMkLst>
      </pc:sldChg>
      <pc:sldChg chg="delCm">
        <pc:chgData name="Trang Pham" userId="4885da6e83fad3d4" providerId="LiveId" clId="{26068297-F809-4522-BDB3-D123FD787158}" dt="2020-01-09T07:36:59.207" v="2015" actId="1592"/>
        <pc:sldMkLst>
          <pc:docMk/>
          <pc:sldMk cId="0" sldId="347"/>
        </pc:sldMkLst>
      </pc:sldChg>
      <pc:sldChg chg="modSp add">
        <pc:chgData name="Trang Pham" userId="4885da6e83fad3d4" providerId="LiveId" clId="{26068297-F809-4522-BDB3-D123FD787158}" dt="2020-01-09T07:06:34.336" v="1995" actId="113"/>
        <pc:sldMkLst>
          <pc:docMk/>
          <pc:sldMk cId="3098586311" sldId="348"/>
        </pc:sldMkLst>
        <pc:spChg chg="mod">
          <ac:chgData name="Trang Pham" userId="4885da6e83fad3d4" providerId="LiveId" clId="{26068297-F809-4522-BDB3-D123FD787158}" dt="2020-01-09T07:04:08.512" v="1865" actId="1076"/>
          <ac:spMkLst>
            <pc:docMk/>
            <pc:sldMk cId="3098586311" sldId="348"/>
            <ac:spMk id="2" creationId="{E19442C7-C0FE-4E35-A92B-7545083020F4}"/>
          </ac:spMkLst>
        </pc:spChg>
        <pc:spChg chg="mod">
          <ac:chgData name="Trang Pham" userId="4885da6e83fad3d4" providerId="LiveId" clId="{26068297-F809-4522-BDB3-D123FD787158}" dt="2020-01-09T07:06:34.336" v="1995" actId="113"/>
          <ac:spMkLst>
            <pc:docMk/>
            <pc:sldMk cId="3098586311" sldId="348"/>
            <ac:spMk id="3" creationId="{070429E4-9A80-4CA2-A324-30288D5FCC2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99EA74-47B6-40EE-BD53-D68FFC5165E2}"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05-Sep-22</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4F2754-AA4A-4B2A-889A-32A4D7313FEF}"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1855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3177" tIns="46589" rIns="93177" bIns="46589"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49688" y="0"/>
            <a:ext cx="2946400" cy="496888"/>
          </a:xfrm>
          <a:prstGeom prst="rect">
            <a:avLst/>
          </a:prstGeom>
        </p:spPr>
        <p:txBody>
          <a:bodyPr vert="horz" wrap="square" lIns="93177" tIns="46589" rIns="93177" bIns="46589"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2B9350-31B1-4206-94F8-2D62AA7CF971}"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05-Sep-22</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917575" y="744538"/>
            <a:ext cx="4962525" cy="3722688"/>
          </a:xfrm>
          <a:prstGeom prst="rect">
            <a:avLst/>
          </a:prstGeom>
          <a:noFill/>
          <a:ln w="12700">
            <a:solidFill>
              <a:prstClr val="black"/>
            </a:solidFill>
          </a:ln>
        </p:spPr>
      </p:sp>
      <p:sp>
        <p:nvSpPr>
          <p:cNvPr id="5" name="Notes Placeholder 4"/>
          <p:cNvSpPr>
            <a:spLocks noGrp="1"/>
          </p:cNvSpPr>
          <p:nvPr>
            <p:ph type="body" sz="quarter" idx="3"/>
          </p:nvPr>
        </p:nvSpPr>
        <p:spPr>
          <a:xfrm>
            <a:off x="681038" y="4716463"/>
            <a:ext cx="5435600" cy="4467225"/>
          </a:xfrm>
          <a:prstGeom prst="rect">
            <a:avLst/>
          </a:prstGeom>
        </p:spPr>
        <p:txBody>
          <a:bodyPr vert="horz" wrap="square" lIns="93177" tIns="46589" rIns="93177" bIns="46589"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3177" tIns="46589" rIns="93177" bIns="46589"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3177" tIns="46589" rIns="93177" bIns="46589"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5DF71E-BECF-4EC3-B642-0E8CA61A0D92}"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740342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8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20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74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68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006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533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162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2194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83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625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948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3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39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016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61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2462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6433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6116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29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909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73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002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779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7575" y="744538"/>
            <a:ext cx="4962525" cy="3722687"/>
          </a:xfrm>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3177" tIns="46589" rIns="93177" bIns="46589" anchor="t"/>
          <a:lstStyle/>
          <a:p>
            <a:pPr lvl="0"/>
            <a:endParaRPr lang="vi-VN" altLang="vi-VN"/>
          </a:p>
        </p:txBody>
      </p:sp>
      <p:sp>
        <p:nvSpPr>
          <p:cNvPr id="43012" name="Slide Number Placeholder 3"/>
          <p:cNvSpPr txBox="1">
            <a:spLocks noGrp="1"/>
          </p:cNvSpPr>
          <p:nvPr>
            <p:ph type="sldNum" sz="quarter" idx="10"/>
          </p:nvPr>
        </p:nvSpPr>
        <p:spPr>
          <a:xfrm>
            <a:off x="3849688" y="9429750"/>
            <a:ext cx="2946400" cy="496888"/>
          </a:xfrm>
          <a:prstGeom prst="rect">
            <a:avLst/>
          </a:prstGeom>
          <a:noFill/>
          <a:ln w="9525">
            <a:noFill/>
          </a:ln>
        </p:spPr>
        <p:txBody>
          <a:bodyPr lIns="93177" tIns="46589" rIns="93177" bIns="46589" anchor="b"/>
          <a:lstStyle/>
          <a:p>
            <a:pPr lvl="0" algn="r" eaLnBrk="1" hangingPunct="1"/>
            <a:fld id="{9A0DB2DC-4C9A-4742-B13C-FB6460FD3503}" type="slidenum">
              <a:rPr lang="en-US" altLang="vi-VN" sz="1200">
                <a:latin typeface="Calibri" panose="020F0502020204030204" pitchFamily="34" charset="0"/>
                <a:ea typeface="MS PGothic" panose="020B0600070205080204" pitchFamily="34" charset="-128"/>
              </a:rPr>
              <a:t>34</a:t>
            </a:fld>
            <a:endParaRPr lang="en-US" altLang="vi-VN" sz="1200" dirty="0">
              <a:latin typeface="Calibri" panose="020F050202020403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75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93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48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82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702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94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10" descr="dm_ppt_1.jpg"/>
          <p:cNvPicPr>
            <a:picLocks noChangeAspect="1"/>
          </p:cNvPicPr>
          <p:nvPr/>
        </p:nvPicPr>
        <p:blipFill>
          <a:blip r:embed="rId2"/>
          <a:stretch>
            <a:fillRect/>
          </a:stretch>
        </p:blipFill>
        <p:spPr>
          <a:xfrm>
            <a:off x="0" y="0"/>
            <a:ext cx="9144000" cy="6858000"/>
          </a:xfrm>
          <a:prstGeom prst="rect">
            <a:avLst/>
          </a:prstGeom>
          <a:noFill/>
          <a:ln w="9525">
            <a:noFill/>
          </a:ln>
        </p:spPr>
      </p:pic>
      <p:cxnSp>
        <p:nvCxnSpPr>
          <p:cNvPr id="12" name="Straight Connector 11"/>
          <p:cNvCxnSpPr/>
          <p:nvPr/>
        </p:nvCxnSpPr>
        <p:spPr>
          <a:xfrm>
            <a:off x="0" y="1865313"/>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4238" y="6472238"/>
            <a:ext cx="227965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sp>
        <p:nvSpPr>
          <p:cNvPr id="14" name="TextBox 13"/>
          <p:cNvSpPr txBox="1">
            <a:spLocks noChangeArrowheads="1"/>
          </p:cNvSpPr>
          <p:nvPr/>
        </p:nvSpPr>
        <p:spPr bwMode="auto">
          <a:xfrm>
            <a:off x="0" y="5995988"/>
            <a:ext cx="9144000" cy="4159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©2010 Duane Morris LLP. All Rights Reserved. Duane Morris is a registered service mark of Duane Morris LLP. </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Duane Morris – Firm and Affiliate Offices | New York | London | Singapore | Los Angeles | Chicago | Houston | Hanoi | Philadelphia | San Diego | San Francisco | Baltimore | Boston | Washington, D.C.</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Las Vegas | Atlanta | Miami | Pittsburgh | Newark | Boca Raton | Wilmington | Cherry Hill | Princeton | Lake Tahoe | Ho Chi Minh City | Duane Morris LLP – A Delaware limited liability partnership</a:t>
            </a:r>
            <a:endParaRPr kumimoji="0" lang="en-US" altLang="vi-VN" sz="700" b="0" i="0" u="none" strike="noStrike" kern="1200" cap="none" spc="0" normalizeH="0" baseline="0" noProof="0" dirty="0">
              <a:ln>
                <a:noFill/>
              </a:ln>
              <a:solidFill>
                <a:srgbClr val="203C6A"/>
              </a:solidFill>
              <a:effectLst/>
              <a:uLnTx/>
              <a:uFillTx/>
              <a:latin typeface="Adobe Heiti Std R"/>
              <a:ea typeface="+mn-ea"/>
              <a:cs typeface="Arial" panose="020B0604020202020204" pitchFamily="34" charset="0"/>
            </a:endParaRPr>
          </a:p>
        </p:txBody>
      </p:sp>
      <p:sp>
        <p:nvSpPr>
          <p:cNvPr id="3075" name="Rectangle 3"/>
          <p:cNvSpPr>
            <a:spLocks noGrp="1" noChangeArrowheads="1"/>
          </p:cNvSpPr>
          <p:nvPr>
            <p:ph type="subTitle" idx="1"/>
          </p:nvPr>
        </p:nvSpPr>
        <p:spPr>
          <a:xfrm>
            <a:off x="14990" y="5055380"/>
            <a:ext cx="9144000" cy="914400"/>
          </a:xfrm>
        </p:spPr>
        <p:txBody>
          <a:bodyPr/>
          <a:lstStyle>
            <a:lvl1pPr marL="0" indent="0" algn="ctr">
              <a:buFontTx/>
              <a:buNone/>
              <a:defRPr sz="2400" b="1">
                <a:solidFill>
                  <a:srgbClr val="678553"/>
                </a:solidFill>
              </a:defRPr>
            </a:lvl1pPr>
          </a:lstStyle>
          <a:p>
            <a:r>
              <a:rPr lang="en-US"/>
              <a:t>Click to edit Master subtitle style</a:t>
            </a:r>
          </a:p>
        </p:txBody>
      </p:sp>
      <p:sp>
        <p:nvSpPr>
          <p:cNvPr id="8" name="Title 7"/>
          <p:cNvSpPr>
            <a:spLocks noGrp="1"/>
          </p:cNvSpPr>
          <p:nvPr>
            <p:ph type="title"/>
          </p:nvPr>
        </p:nvSpPr>
        <p:spPr>
          <a:xfrm>
            <a:off x="0" y="3783248"/>
            <a:ext cx="9144000" cy="864952"/>
          </a:xfrm>
        </p:spPr>
        <p:txBody>
          <a:bodyPr/>
          <a:lstStyle>
            <a:lvl1pPr algn="ctr">
              <a:defRPr sz="4000" b="1">
                <a:solidFill>
                  <a:srgbClr val="203C6A"/>
                </a:solidFill>
              </a:defRPr>
            </a:lvl1pPr>
          </a:lstStyle>
          <a:p>
            <a:r>
              <a:rPr lang="en-US"/>
              <a:t>Click to edit Master title style</a:t>
            </a:r>
          </a:p>
        </p:txBody>
      </p:sp>
      <p:sp>
        <p:nvSpPr>
          <p:cNvPr id="15" name="Slide Number Placeholder 10"/>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BD5E33-F482-4D7C-A827-E4F8ADDF827C}"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17" name="Date Placeholder 3"/>
          <p:cNvSpPr>
            <a:spLocks noGrp="1"/>
          </p:cNvSpPr>
          <p:nvPr>
            <p:ph type="dt" sz="half" idx="2"/>
          </p:nvPr>
        </p:nvSpPr>
        <p:spPr>
          <a:xfrm>
            <a:off x="5715000" y="6492875"/>
            <a:ext cx="2895600" cy="365125"/>
          </a:xfrm>
          <a:prstGeom prst="rect">
            <a:avLst/>
          </a:prstGeom>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F9B099-564E-4D72-A8DB-913111709386}"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010" y="1068779"/>
            <a:ext cx="8595360" cy="868680"/>
          </a:xfrm>
        </p:spPr>
        <p:txBody>
          <a:bodyPr/>
          <a:lstStyle>
            <a:lvl1pPr>
              <a:defRPr sz="3300" b="1"/>
            </a:lvl1pPr>
          </a:lstStyle>
          <a:p>
            <a:r>
              <a:rPr lang="en-US"/>
              <a:t>Click to edit Master title style</a:t>
            </a:r>
            <a:endParaRPr lang="en-US" dirty="0"/>
          </a:p>
        </p:txBody>
      </p:sp>
      <p:sp>
        <p:nvSpPr>
          <p:cNvPr id="3" name="Content Placeholder 2"/>
          <p:cNvSpPr>
            <a:spLocks noGrp="1"/>
          </p:cNvSpPr>
          <p:nvPr>
            <p:ph idx="1"/>
          </p:nvPr>
        </p:nvSpPr>
        <p:spPr>
          <a:xfrm>
            <a:off x="380010" y="1995055"/>
            <a:ext cx="8577072" cy="4480560"/>
          </a:xfrm>
        </p:spPr>
        <p:txBody>
          <a:bodyPr/>
          <a:lstStyle>
            <a:lvl1pPr marL="465455" indent="-465455">
              <a:defRPr sz="3000"/>
            </a:lvl1pPr>
            <a:lvl2pPr marL="914400" indent="-403225">
              <a:defRPr sz="2600"/>
            </a:lvl2pPr>
            <a:lvl3pPr marL="1379855" indent="-406400">
              <a:buFont typeface="Wingdings" panose="05000000000000000000" pitchFamily="2" charset="2"/>
              <a:buChar char="Ø"/>
              <a:defRPr sz="2400"/>
            </a:lvl3pPr>
            <a:lvl4pPr marL="1828800" indent="-403225">
              <a:buFont typeface="Wingdings" panose="05000000000000000000" pitchFamily="2" charset="2"/>
              <a:buChar char="§"/>
              <a:defRPr sz="2000"/>
            </a:lvl4pPr>
            <a:lvl5pPr marL="2294255" indent="-4064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14291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71581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210" y="920464"/>
            <a:ext cx="8229600" cy="984536"/>
          </a:xfrm>
        </p:spPr>
        <p:txBody>
          <a:bodyPr/>
          <a:lstStyle>
            <a:lvl1pPr>
              <a:defRPr sz="3300" b="1"/>
            </a:lvl1pPr>
          </a:lstStyle>
          <a:p>
            <a:r>
              <a:rPr lang="en-US"/>
              <a:t>Click to edit Master title style</a:t>
            </a:r>
            <a:endParaRPr lang="en-US" dirty="0"/>
          </a:p>
        </p:txBody>
      </p:sp>
      <p:sp>
        <p:nvSpPr>
          <p:cNvPr id="3" name="Text Placeholder 2"/>
          <p:cNvSpPr>
            <a:spLocks noGrp="1"/>
          </p:cNvSpPr>
          <p:nvPr>
            <p:ph type="body" idx="1"/>
          </p:nvPr>
        </p:nvSpPr>
        <p:spPr>
          <a:xfrm>
            <a:off x="437882" y="1904999"/>
            <a:ext cx="4059506"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7882" y="2399725"/>
            <a:ext cx="40595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04999"/>
            <a:ext cx="4041775"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9972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7"/>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19527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53697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38898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2570"/>
            <a:ext cx="3008313" cy="1162050"/>
          </a:xfrm>
        </p:spPr>
        <p:txBody>
          <a:bodyPr anchor="b"/>
          <a:lstStyle>
            <a:lvl1pPr algn="ctr">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992571"/>
            <a:ext cx="5111750" cy="548443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54621"/>
            <a:ext cx="3008313" cy="43223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82044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4243"/>
            <a:ext cx="5486400" cy="3573332"/>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0" cap="none" spc="0" normalizeH="0" baseline="0" noProof="0" dirty="0">
                <a:ln>
                  <a:noFill/>
                </a:ln>
                <a:solidFill>
                  <a:srgbClr val="203C6A"/>
                </a:solidFill>
                <a:effectLst/>
                <a:uLnTx/>
                <a:uFillTx/>
                <a:latin typeface="Arial" panose="020B0604020202020204" pitchFamily="34" charset="0"/>
                <a:ea typeface="Arial" panose="020B0604020202020204" pitchFamily="34" charset="0"/>
                <a:cs typeface="Arial" panose="020B0604020202020204" pitchFamily="34"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62724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010" y="1068779"/>
            <a:ext cx="8595360" cy="868680"/>
          </a:xfrm>
        </p:spPr>
        <p:txBody>
          <a:bodyPr/>
          <a:lstStyle>
            <a:lvl1pPr>
              <a:defRPr sz="3300" b="1"/>
            </a:lvl1pPr>
          </a:lstStyle>
          <a:p>
            <a:r>
              <a:rPr lang="en-US"/>
              <a:t>Click to edit Master title style</a:t>
            </a:r>
          </a:p>
        </p:txBody>
      </p:sp>
      <p:sp>
        <p:nvSpPr>
          <p:cNvPr id="3" name="Content Placeholder 2"/>
          <p:cNvSpPr>
            <a:spLocks noGrp="1"/>
          </p:cNvSpPr>
          <p:nvPr>
            <p:ph idx="1"/>
          </p:nvPr>
        </p:nvSpPr>
        <p:spPr>
          <a:xfrm>
            <a:off x="380010" y="1995055"/>
            <a:ext cx="8577072" cy="4480560"/>
          </a:xfrm>
        </p:spPr>
        <p:txBody>
          <a:bodyPr/>
          <a:lstStyle>
            <a:lvl1pPr marL="465455" indent="-465455">
              <a:defRPr sz="3000"/>
            </a:lvl1pPr>
            <a:lvl2pPr marL="914400" indent="-403225">
              <a:defRPr sz="2600"/>
            </a:lvl2pPr>
            <a:lvl3pPr marL="1379855" indent="-406400">
              <a:buFont typeface="Wingdings" panose="05000000000000000000" pitchFamily="2" charset="2"/>
              <a:buChar char="Ø"/>
              <a:defRPr sz="2400"/>
            </a:lvl3pPr>
            <a:lvl4pPr marL="1828800" indent="-403225">
              <a:buFont typeface="Wingdings" panose="05000000000000000000" pitchFamily="2" charset="2"/>
              <a:buChar char="§"/>
              <a:defRPr sz="2000"/>
            </a:lvl4pPr>
            <a:lvl5pPr marL="2294255" indent="-4064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210" y="920464"/>
            <a:ext cx="8229600" cy="984536"/>
          </a:xfrm>
        </p:spPr>
        <p:txBody>
          <a:bodyPr/>
          <a:lstStyle>
            <a:lvl1pPr>
              <a:defRPr sz="3300" b="1"/>
            </a:lvl1pPr>
          </a:lstStyle>
          <a:p>
            <a:r>
              <a:rPr lang="en-US"/>
              <a:t>Click to edit Master title style</a:t>
            </a:r>
          </a:p>
        </p:txBody>
      </p:sp>
      <p:sp>
        <p:nvSpPr>
          <p:cNvPr id="3" name="Text Placeholder 2"/>
          <p:cNvSpPr>
            <a:spLocks noGrp="1"/>
          </p:cNvSpPr>
          <p:nvPr>
            <p:ph type="body" idx="1"/>
          </p:nvPr>
        </p:nvSpPr>
        <p:spPr>
          <a:xfrm>
            <a:off x="437882" y="1904999"/>
            <a:ext cx="4059506"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7882" y="2399725"/>
            <a:ext cx="40595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04999"/>
            <a:ext cx="4041775"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9972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7"/>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b="1"/>
            </a:lvl1p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2570"/>
            <a:ext cx="3008313" cy="1162050"/>
          </a:xfrm>
        </p:spPr>
        <p:txBody>
          <a:bodyPr anchor="b"/>
          <a:lstStyle>
            <a:lvl1pPr algn="ctr">
              <a:defRPr sz="2400" b="1"/>
            </a:lvl1pPr>
          </a:lstStyle>
          <a:p>
            <a:r>
              <a:rPr lang="en-US"/>
              <a:t>Click to edit Master title style</a:t>
            </a:r>
          </a:p>
        </p:txBody>
      </p:sp>
      <p:sp>
        <p:nvSpPr>
          <p:cNvPr id="3" name="Content Placeholder 2"/>
          <p:cNvSpPr>
            <a:spLocks noGrp="1"/>
          </p:cNvSpPr>
          <p:nvPr>
            <p:ph idx="1"/>
          </p:nvPr>
        </p:nvSpPr>
        <p:spPr>
          <a:xfrm>
            <a:off x="3575050" y="992571"/>
            <a:ext cx="5111750" cy="548443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54621"/>
            <a:ext cx="3008313" cy="43223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4243"/>
            <a:ext cx="5486400" cy="3573332"/>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0" cap="none" spc="0" normalizeH="0" baseline="0" noProof="0" dirty="0">
                <a:ln>
                  <a:noFill/>
                </a:ln>
                <a:solidFill>
                  <a:srgbClr val="203C6A"/>
                </a:solidFill>
                <a:effectLst/>
                <a:uLnTx/>
                <a:uFillTx/>
                <a:latin typeface="Arial" panose="020B0604020202020204" pitchFamily="34" charset="0"/>
                <a:ea typeface="Arial" panose="020B0604020202020204" pitchFamily="34" charset="0"/>
                <a:cs typeface="Arial" panose="020B0604020202020204" pitchFamily="34"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10" descr="dm_ppt_1.jpg"/>
          <p:cNvPicPr>
            <a:picLocks noChangeAspect="1"/>
          </p:cNvPicPr>
          <p:nvPr/>
        </p:nvPicPr>
        <p:blipFill>
          <a:blip r:embed="rId2"/>
          <a:stretch>
            <a:fillRect/>
          </a:stretch>
        </p:blipFill>
        <p:spPr>
          <a:xfrm>
            <a:off x="0" y="0"/>
            <a:ext cx="9144000" cy="6858000"/>
          </a:xfrm>
          <a:prstGeom prst="rect">
            <a:avLst/>
          </a:prstGeom>
          <a:noFill/>
          <a:ln w="9525">
            <a:noFill/>
          </a:ln>
        </p:spPr>
      </p:pic>
      <p:cxnSp>
        <p:nvCxnSpPr>
          <p:cNvPr id="12" name="Straight Connector 11"/>
          <p:cNvCxnSpPr/>
          <p:nvPr/>
        </p:nvCxnSpPr>
        <p:spPr>
          <a:xfrm>
            <a:off x="0" y="1865313"/>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4238" y="6472238"/>
            <a:ext cx="227965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sp>
        <p:nvSpPr>
          <p:cNvPr id="14" name="TextBox 13"/>
          <p:cNvSpPr txBox="1">
            <a:spLocks noChangeArrowheads="1"/>
          </p:cNvSpPr>
          <p:nvPr/>
        </p:nvSpPr>
        <p:spPr bwMode="auto">
          <a:xfrm>
            <a:off x="0" y="5995988"/>
            <a:ext cx="9144000" cy="4159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©2010 Duane Morris LLP. All Rights Reserved. Duane Morris is a registered service mark of Duane Morris LLP. </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Duane Morris – Firm and Affiliate Offices | New York | London | Singapore | Los Angeles | Chicago | Houston | Hanoi | Philadelphia | San Diego | San Francisco | Baltimore | Boston | Washington, D.C.</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Las Vegas | Atlanta | Miami | Pittsburgh | Newark | Boca Raton | Wilmington | Cherry Hill | Princeton | Lake Tahoe | Ho Chi Minh City | Duane Morris LLP – A Delaware limited liability partnership</a:t>
            </a:r>
            <a:endParaRPr kumimoji="0" lang="en-US" altLang="vi-VN" sz="700" b="0" i="0" u="none" strike="noStrike" kern="1200" cap="none" spc="0" normalizeH="0" baseline="0" noProof="0" dirty="0">
              <a:ln>
                <a:noFill/>
              </a:ln>
              <a:solidFill>
                <a:srgbClr val="203C6A"/>
              </a:solidFill>
              <a:effectLst/>
              <a:uLnTx/>
              <a:uFillTx/>
              <a:latin typeface="Adobe Heiti Std R" charset="0"/>
              <a:ea typeface="+mn-ea"/>
              <a:cs typeface="Arial" panose="020B0604020202020204" pitchFamily="34" charset="0"/>
            </a:endParaRPr>
          </a:p>
        </p:txBody>
      </p:sp>
      <p:sp>
        <p:nvSpPr>
          <p:cNvPr id="3075" name="Rectangle 3"/>
          <p:cNvSpPr>
            <a:spLocks noGrp="1" noChangeArrowheads="1"/>
          </p:cNvSpPr>
          <p:nvPr>
            <p:ph type="subTitle" idx="1"/>
          </p:nvPr>
        </p:nvSpPr>
        <p:spPr>
          <a:xfrm>
            <a:off x="14990" y="5055380"/>
            <a:ext cx="9144000" cy="914400"/>
          </a:xfrm>
        </p:spPr>
        <p:txBody>
          <a:bodyPr/>
          <a:lstStyle>
            <a:lvl1pPr marL="0" indent="0" algn="ctr">
              <a:buFontTx/>
              <a:buNone/>
              <a:defRPr sz="2400" b="1">
                <a:solidFill>
                  <a:srgbClr val="678553"/>
                </a:solidFill>
              </a:defRPr>
            </a:lvl1pPr>
          </a:lstStyle>
          <a:p>
            <a:r>
              <a:rPr lang="en-US"/>
              <a:t>Click to edit Master subtitle style</a:t>
            </a:r>
            <a:endParaRPr lang="en-US" dirty="0"/>
          </a:p>
        </p:txBody>
      </p:sp>
      <p:sp>
        <p:nvSpPr>
          <p:cNvPr id="8" name="Title 7"/>
          <p:cNvSpPr>
            <a:spLocks noGrp="1"/>
          </p:cNvSpPr>
          <p:nvPr>
            <p:ph type="title"/>
          </p:nvPr>
        </p:nvSpPr>
        <p:spPr>
          <a:xfrm>
            <a:off x="0" y="3783248"/>
            <a:ext cx="9144000" cy="864952"/>
          </a:xfrm>
        </p:spPr>
        <p:txBody>
          <a:bodyPr/>
          <a:lstStyle>
            <a:lvl1pPr algn="ctr">
              <a:defRPr sz="4000" b="1">
                <a:solidFill>
                  <a:srgbClr val="203C6A"/>
                </a:solidFill>
              </a:defRPr>
            </a:lvl1pPr>
          </a:lstStyle>
          <a:p>
            <a:r>
              <a:rPr lang="en-US"/>
              <a:t>Click to edit Master title style</a:t>
            </a:r>
            <a:endParaRPr lang="en-US" dirty="0"/>
          </a:p>
        </p:txBody>
      </p:sp>
      <p:sp>
        <p:nvSpPr>
          <p:cNvPr id="15" name="Slide Number Placeholder 10"/>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BD5E33-F482-4D7C-A827-E4F8ADDF827C}"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17" name="Date Placeholder 3"/>
          <p:cNvSpPr>
            <a:spLocks noGrp="1"/>
          </p:cNvSpPr>
          <p:nvPr>
            <p:ph type="dt" sz="half" idx="2"/>
          </p:nvPr>
        </p:nvSpPr>
        <p:spPr>
          <a:xfrm>
            <a:off x="5715000" y="6492875"/>
            <a:ext cx="2895600" cy="365125"/>
          </a:xfrm>
          <a:prstGeom prst="rect">
            <a:avLst/>
          </a:prstGeom>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F9B099-564E-4D72-A8DB-913111709386}"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30724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dm_ppt_2.jpg"/>
          <p:cNvPicPr>
            <a:picLocks noChangeAspect="1"/>
          </p:cNvPicPr>
          <p:nvPr/>
        </p:nvPicPr>
        <p:blipFill>
          <a:blip r:embed="rId10"/>
          <a:stretch>
            <a:fillRect/>
          </a:stretch>
        </p:blipFill>
        <p:spPr>
          <a:xfrm>
            <a:off x="0" y="0"/>
            <a:ext cx="9144000" cy="6858000"/>
          </a:xfrm>
          <a:prstGeom prst="rect">
            <a:avLst/>
          </a:prstGeom>
          <a:noFill/>
          <a:ln w="9525">
            <a:noFill/>
          </a:ln>
        </p:spPr>
      </p:pic>
      <p:sp>
        <p:nvSpPr>
          <p:cNvPr id="1027" name="Rectangle 3"/>
          <p:cNvSpPr>
            <a:spLocks noGrp="1"/>
          </p:cNvSpPr>
          <p:nvPr>
            <p:ph type="body" idx="1"/>
          </p:nvPr>
        </p:nvSpPr>
        <p:spPr>
          <a:xfrm>
            <a:off x="384175" y="1993900"/>
            <a:ext cx="8575675" cy="4481513"/>
          </a:xfrm>
          <a:prstGeom prst="rect">
            <a:avLst/>
          </a:prstGeom>
          <a:noFill/>
          <a:ln w="9525">
            <a:noFill/>
          </a:ln>
        </p:spPr>
        <p:txBody>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2"/>
          <p:cNvSpPr>
            <a:spLocks noGrp="1"/>
          </p:cNvSpPr>
          <p:nvPr>
            <p:ph type="title"/>
          </p:nvPr>
        </p:nvSpPr>
        <p:spPr>
          <a:xfrm>
            <a:off x="374650" y="1068388"/>
            <a:ext cx="8593138" cy="865187"/>
          </a:xfrm>
          <a:prstGeom prst="rect">
            <a:avLst/>
          </a:prstGeom>
          <a:noFill/>
          <a:ln w="9525">
            <a:noFill/>
          </a:ln>
        </p:spPr>
        <p:txBody>
          <a:bodyPr anchor="ctr"/>
          <a:lstStyle/>
          <a:p>
            <a:pPr lvl="0"/>
            <a:r>
              <a:rPr lang="en-US" altLang="vi-VN"/>
              <a:t>Click to edit Master title style</a:t>
            </a:r>
          </a:p>
        </p:txBody>
      </p:sp>
      <p:sp>
        <p:nvSpPr>
          <p:cNvPr id="10" name="Rectangle 9"/>
          <p:cNvSpPr/>
          <p:nvPr/>
        </p:nvSpPr>
        <p:spPr>
          <a:xfrm>
            <a:off x="6383338" y="6472238"/>
            <a:ext cx="2278063"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cxnSp>
        <p:nvCxnSpPr>
          <p:cNvPr id="16" name="Straight Connector 15"/>
          <p:cNvCxnSpPr/>
          <p:nvPr/>
        </p:nvCxnSpPr>
        <p:spPr>
          <a:xfrm>
            <a:off x="0" y="412750"/>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eaLnBrk="1" hangingPunct="1">
              <a:defRPr sz="1000">
                <a:solidFill>
                  <a:srgbClr val="203C6A"/>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3"/>
          <p:cNvSpPr>
            <a:spLocks noGrp="1"/>
          </p:cNvSpPr>
          <p:nvPr>
            <p:ph type="dt" sz="half" idx="2"/>
          </p:nvPr>
        </p:nvSpPr>
        <p:spPr>
          <a:xfrm>
            <a:off x="2590800" y="6492875"/>
            <a:ext cx="3733800" cy="365125"/>
          </a:xfrm>
          <a:prstGeom prst="rect">
            <a:avLst/>
          </a:prstGeom>
        </p:spPr>
        <p:txBody>
          <a:bodyPr vert="horz" wrap="square" lIns="91440" tIns="45720" rIns="91440" bIns="45720" numCol="1" anchor="t" anchorCtr="0" compatLnSpc="1"/>
          <a:lstStyle>
            <a:lvl1pPr algn="ctr" eaLnBrk="1" hangingPunct="1">
              <a:defRPr sz="1000">
                <a:solidFill>
                  <a:srgbClr val="203C6A"/>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xStyles>
    <p:titleStyle>
      <a:lvl1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p:titleStyle>
    <p:bodyStyle>
      <a:lvl1pPr marL="463550" indent="-463550"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7950" indent="-40513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2350" indent="-405130" algn="l" rtl="0" eaLnBrk="0" fontAlgn="base" hangingPunct="0">
        <a:spcBef>
          <a:spcPct val="20000"/>
        </a:spcBef>
        <a:spcAft>
          <a:spcPct val="0"/>
        </a:spcAft>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m_ppt_2.jpg"/>
          <p:cNvPicPr>
            <a:picLocks noChangeAspect="1"/>
          </p:cNvPicPr>
          <p:nvPr/>
        </p:nvPicPr>
        <p:blipFill>
          <a:blip r:embed="rId10"/>
          <a:stretch>
            <a:fillRect/>
          </a:stretch>
        </p:blipFill>
        <p:spPr>
          <a:xfrm>
            <a:off x="0" y="0"/>
            <a:ext cx="9144000" cy="6858000"/>
          </a:xfrm>
          <a:prstGeom prst="rect">
            <a:avLst/>
          </a:prstGeom>
          <a:noFill/>
          <a:ln w="9525">
            <a:noFill/>
          </a:ln>
        </p:spPr>
      </p:pic>
      <p:sp>
        <p:nvSpPr>
          <p:cNvPr id="1027" name="Rectangle 3"/>
          <p:cNvSpPr>
            <a:spLocks noGrp="1"/>
          </p:cNvSpPr>
          <p:nvPr>
            <p:ph type="body" idx="1"/>
          </p:nvPr>
        </p:nvSpPr>
        <p:spPr>
          <a:xfrm>
            <a:off x="384175" y="1993900"/>
            <a:ext cx="8575675" cy="448151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2"/>
          <p:cNvSpPr>
            <a:spLocks noGrp="1"/>
          </p:cNvSpPr>
          <p:nvPr>
            <p:ph type="title"/>
          </p:nvPr>
        </p:nvSpPr>
        <p:spPr>
          <a:xfrm>
            <a:off x="374650" y="1068388"/>
            <a:ext cx="8593138" cy="865187"/>
          </a:xfrm>
          <a:prstGeom prst="rect">
            <a:avLst/>
          </a:prstGeom>
          <a:noFill/>
          <a:ln w="9525">
            <a:noFill/>
          </a:ln>
        </p:spPr>
        <p:txBody>
          <a:bodyPr anchor="ctr"/>
          <a:lstStyle/>
          <a:p>
            <a:pPr lvl="0"/>
            <a:r>
              <a:rPr lang="en-US" altLang="vi-VN" dirty="0"/>
              <a:t>Click to edit Master title style</a:t>
            </a:r>
          </a:p>
        </p:txBody>
      </p:sp>
      <p:sp>
        <p:nvSpPr>
          <p:cNvPr id="10" name="Rectangle 9"/>
          <p:cNvSpPr/>
          <p:nvPr/>
        </p:nvSpPr>
        <p:spPr>
          <a:xfrm>
            <a:off x="6383338" y="6472238"/>
            <a:ext cx="2278063"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cxnSp>
        <p:nvCxnSpPr>
          <p:cNvPr id="16" name="Straight Connector 15"/>
          <p:cNvCxnSpPr/>
          <p:nvPr/>
        </p:nvCxnSpPr>
        <p:spPr>
          <a:xfrm>
            <a:off x="0" y="412750"/>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eaLnBrk="1" hangingPunct="1">
              <a:defRPr sz="1000">
                <a:solidFill>
                  <a:srgbClr val="203C6A"/>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3"/>
          <p:cNvSpPr>
            <a:spLocks noGrp="1"/>
          </p:cNvSpPr>
          <p:nvPr>
            <p:ph type="dt" sz="half" idx="2"/>
          </p:nvPr>
        </p:nvSpPr>
        <p:spPr>
          <a:xfrm>
            <a:off x="2590800" y="6492875"/>
            <a:ext cx="3733800" cy="365125"/>
          </a:xfrm>
          <a:prstGeom prst="rect">
            <a:avLst/>
          </a:prstGeom>
        </p:spPr>
        <p:txBody>
          <a:bodyPr vert="horz" wrap="square" lIns="91440" tIns="45720" rIns="91440" bIns="45720" numCol="1" anchor="t" anchorCtr="0" compatLnSpc="1"/>
          <a:lstStyle>
            <a:lvl1pPr algn="ctr" eaLnBrk="1" hangingPunct="1">
              <a:defRPr sz="1000">
                <a:solidFill>
                  <a:srgbClr val="203C6A"/>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05-Sep-22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16235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p:hf sldNum="0" hdr="0" ftr="0" dt="0"/>
  <p:txStyles>
    <p:titleStyle>
      <a:lvl1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p:titleStyle>
    <p:bodyStyle>
      <a:lvl1pPr marL="463550" indent="-463550"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7950" indent="-40513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2350" indent="-405130" algn="l" rtl="0" eaLnBrk="0" fontAlgn="base" hangingPunct="0">
        <a:spcBef>
          <a:spcPct val="20000"/>
        </a:spcBef>
        <a:spcAft>
          <a:spcPct val="0"/>
        </a:spcAft>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14288" y="5054600"/>
            <a:ext cx="9144000" cy="914400"/>
          </a:xfrm>
        </p:spPr>
        <p:txBody>
          <a:bodyPr vert="horz" wrap="square" lIns="91440" tIns="45720" rIns="91440" bIns="45720" anchor="t"/>
          <a:lstStyle/>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DR. OLIVER MASSMANN - Partner, General Director </a:t>
            </a:r>
          </a:p>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DUANE MORRIS VIETNAM LLC</a:t>
            </a:r>
          </a:p>
          <a:p>
            <a:pPr>
              <a:buClrTx/>
              <a:buSzTx/>
            </a:pPr>
            <a:endParaRPr lang="en-AU" altLang="en-US" dirty="0">
              <a:solidFill>
                <a:srgbClr val="678553"/>
              </a:solidFill>
              <a:latin typeface="Arial" panose="020B0604020202020204" pitchFamily="34" charset="0"/>
              <a:ea typeface="Arial" panose="020B0604020202020204" pitchFamily="34" charset="0"/>
              <a:cs typeface="Arial" panose="020B0604020202020204" pitchFamily="34" charset="0"/>
            </a:endParaRPr>
          </a:p>
        </p:txBody>
      </p:sp>
      <p:sp>
        <p:nvSpPr>
          <p:cNvPr id="5123" name="Title 2"/>
          <p:cNvSpPr>
            <a:spLocks noGrp="1"/>
          </p:cNvSpPr>
          <p:nvPr>
            <p:ph type="title"/>
          </p:nvPr>
        </p:nvSpPr>
        <p:spPr>
          <a:xfrm>
            <a:off x="-228600" y="3352800"/>
            <a:ext cx="9372600" cy="1295400"/>
          </a:xfrm>
        </p:spPr>
        <p:txBody>
          <a:bodyPr vert="horz" wrap="square" lIns="91440" tIns="45720" rIns="91440" bIns="45720" anchor="ctr"/>
          <a:lstStyle/>
          <a:p>
            <a:r>
              <a:rPr lang="en-US" altLang="en-AU" sz="3000" dirty="0" smtClean="0">
                <a:latin typeface="Garamond" panose="02020404030301010803" pitchFamily="18" charset="0"/>
              </a:rPr>
              <a:t>Vietnam Energy Future – Power Development Plan 8 – How to get deals done</a:t>
            </a:r>
            <a:endParaRPr lang="en-US" altLang="en-AU" sz="3000" dirty="0">
              <a:solidFill>
                <a:srgbClr val="203C6A"/>
              </a:solidFill>
              <a:latin typeface="Garamond" panose="02020404030301010803" pitchFamily="18" charset="0"/>
            </a:endParaRPr>
          </a:p>
        </p:txBody>
      </p:sp>
      <p:sp>
        <p:nvSpPr>
          <p:cNvPr id="5124" name="Slide Number Placeholder 3"/>
          <p:cNvSpPr txBox="1">
            <a:spLocks noGrp="1"/>
          </p:cNvSpPr>
          <p:nvPr>
            <p:ph type="sldNum" sz="quarter" idx="4"/>
          </p:nvPr>
        </p:nvSpPr>
        <p:spPr>
          <a:noFill/>
          <a:ln>
            <a:noFill/>
          </a:ln>
        </p:spPr>
        <p:txBody>
          <a:bodyPr/>
          <a:lstStyle/>
          <a:p>
            <a:pPr marL="0" indent="0" eaLnBrk="1" hangingPunct="1">
              <a:spcBef>
                <a:spcPct val="0"/>
              </a:spcBef>
              <a:buFontTx/>
              <a:buNone/>
            </a:pPr>
            <a:fld id="{9A0DB2DC-4C9A-4742-B13C-FB6460FD3503}" type="slidenum">
              <a:rPr lang="en-US" altLang="vi-VN" sz="1000">
                <a:latin typeface="Arial" panose="020B0604020202020204" pitchFamily="34" charset="0"/>
                <a:ea typeface="Arial" panose="020B0604020202020204" pitchFamily="34" charset="0"/>
                <a:cs typeface="Arial" panose="020B0604020202020204" pitchFamily="34" charset="0"/>
              </a:rPr>
              <a:t>1</a:t>
            </a:fld>
            <a:endParaRPr lang="en-US" altLang="vi-VN" sz="10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9413" y="1068388"/>
            <a:ext cx="8596312" cy="868362"/>
          </a:xfrm>
        </p:spPr>
        <p:txBody>
          <a:bodyPr vert="horz" wrap="square" lIns="91440" tIns="45720" rIns="91440" bIns="45720" anchor="ctr"/>
          <a:lstStyle/>
          <a:p>
            <a:pPr algn="ctr"/>
            <a:r>
              <a:rPr lang="en-US" altLang="en-US" sz="3200" dirty="0" smtClean="0">
                <a:latin typeface="Garamond" panose="02020404030301010803" pitchFamily="18" charset="0"/>
                <a:ea typeface="Arial" panose="020B0604020202020204" pitchFamily="34" charset="0"/>
                <a:cs typeface="Arial" panose="020B0604020202020204" pitchFamily="34" charset="0"/>
              </a:rPr>
              <a:t> WIND &amp; SOLAR-</a:t>
            </a:r>
            <a:br>
              <a:rPr lang="en-US" altLang="en-US" sz="3200" dirty="0" smtClean="0">
                <a:latin typeface="Garamond" panose="02020404030301010803" pitchFamily="18" charset="0"/>
                <a:ea typeface="Arial" panose="020B0604020202020204" pitchFamily="34" charset="0"/>
                <a:cs typeface="Arial" panose="020B0604020202020204" pitchFamily="34" charset="0"/>
              </a:rPr>
            </a:br>
            <a:r>
              <a:rPr lang="en-US" altLang="en-US" sz="3200" dirty="0" smtClean="0">
                <a:latin typeface="Garamond" panose="02020404030301010803" pitchFamily="18" charset="0"/>
                <a:ea typeface="Arial" panose="020B0604020202020204" pitchFamily="34" charset="0"/>
                <a:cs typeface="Arial" panose="020B0604020202020204" pitchFamily="34" charset="0"/>
              </a:rPr>
              <a:t>DIRECT POWER PURCHASE MECHANISM</a:t>
            </a:r>
            <a:endParaRPr lang="en-US" altLang="en-US" sz="3200" dirty="0">
              <a:latin typeface="Garamond" panose="02020404030301010803" pitchFamily="18" charset="0"/>
              <a:ea typeface="Arial" panose="020B0604020202020204" pitchFamily="34" charset="0"/>
              <a:cs typeface="Arial" panose="020B0604020202020204" pitchFamily="34" charset="0"/>
            </a:endParaRPr>
          </a:p>
        </p:txBody>
      </p:sp>
      <p:sp>
        <p:nvSpPr>
          <p:cNvPr id="24579" name="Content Placeholder 2"/>
          <p:cNvSpPr>
            <a:spLocks noGrp="1"/>
          </p:cNvSpPr>
          <p:nvPr>
            <p:ph idx="1"/>
          </p:nvPr>
        </p:nvSpPr>
        <p:spPr>
          <a:xfrm>
            <a:off x="379413" y="2057400"/>
            <a:ext cx="8577262" cy="4724400"/>
          </a:xfrm>
        </p:spPr>
        <p:txBody>
          <a:bodyPr vert="horz" wrap="square" lIns="91440" tIns="45720" rIns="91440" bIns="45720" anchor="t"/>
          <a:lstStyle/>
          <a:p>
            <a:pPr marL="0" marR="0">
              <a:lnSpc>
                <a:spcPct val="107000"/>
              </a:lnSpc>
              <a:spcBef>
                <a:spcPts val="0"/>
              </a:spcBef>
              <a:spcAft>
                <a:spcPts val="0"/>
              </a:spcAft>
            </a:pPr>
            <a:r>
              <a:rPr lang="en-US" sz="2000" b="1" dirty="0">
                <a:latin typeface="Garamond" panose="02020404030301010803" pitchFamily="18" charset="0"/>
              </a:rPr>
              <a:t>Mandatory Eligibility Criteria:</a:t>
            </a:r>
          </a:p>
          <a:p>
            <a:pPr marL="342900" marR="0" lvl="0" indent="-342900">
              <a:lnSpc>
                <a:spcPct val="107000"/>
              </a:lnSpc>
              <a:spcBef>
                <a:spcPts val="0"/>
              </a:spcBef>
              <a:spcAft>
                <a:spcPts val="800"/>
              </a:spcAft>
              <a:buFont typeface="+mj-lt"/>
              <a:buAutoNum type="arabicPeriod"/>
              <a:tabLst>
                <a:tab pos="457200" algn="l"/>
              </a:tabLst>
            </a:pPr>
            <a:r>
              <a:rPr lang="en-US" sz="2000" dirty="0">
                <a:latin typeface="Garamond" panose="02020404030301010803" pitchFamily="18" charset="0"/>
              </a:rPr>
              <a:t>Tariffed Customers: existing industrial customers taking service at 22kV or higher</a:t>
            </a:r>
          </a:p>
          <a:p>
            <a:pPr marL="342900" marR="0" lvl="0" indent="-342900">
              <a:lnSpc>
                <a:spcPct val="107000"/>
              </a:lnSpc>
              <a:spcBef>
                <a:spcPts val="0"/>
              </a:spcBef>
              <a:spcAft>
                <a:spcPts val="800"/>
              </a:spcAft>
              <a:buFont typeface="+mj-lt"/>
              <a:buAutoNum type="arabicPeriod"/>
              <a:tabLst>
                <a:tab pos="457200" algn="l"/>
              </a:tabLst>
            </a:pPr>
            <a:r>
              <a:rPr lang="en-US" sz="2000" dirty="0">
                <a:latin typeface="Garamond" panose="02020404030301010803" pitchFamily="18" charset="0"/>
              </a:rPr>
              <a:t>Project Size: larger than 30 MW</a:t>
            </a:r>
          </a:p>
          <a:p>
            <a:pPr marL="342900" marR="0" lvl="0" indent="-342900">
              <a:lnSpc>
                <a:spcPct val="107000"/>
              </a:lnSpc>
              <a:spcBef>
                <a:spcPts val="0"/>
              </a:spcBef>
              <a:spcAft>
                <a:spcPts val="800"/>
              </a:spcAft>
              <a:buFont typeface="+mj-lt"/>
              <a:buAutoNum type="arabicPeriod"/>
              <a:tabLst>
                <a:tab pos="457200" algn="l"/>
              </a:tabLst>
            </a:pPr>
            <a:r>
              <a:rPr lang="en-US" sz="2000" dirty="0">
                <a:latin typeface="Garamond" panose="02020404030301010803" pitchFamily="18" charset="0"/>
              </a:rPr>
              <a:t>Technology Type: wind or solar PV</a:t>
            </a:r>
          </a:p>
          <a:p>
            <a:pPr marL="342900" marR="0" lvl="0" indent="-342900">
              <a:lnSpc>
                <a:spcPct val="107000"/>
              </a:lnSpc>
              <a:spcBef>
                <a:spcPts val="0"/>
              </a:spcBef>
              <a:spcAft>
                <a:spcPts val="800"/>
              </a:spcAft>
              <a:buFont typeface="+mj-lt"/>
              <a:buAutoNum type="arabicPeriod"/>
              <a:tabLst>
                <a:tab pos="457200" algn="l"/>
              </a:tabLst>
            </a:pPr>
            <a:r>
              <a:rPr lang="en-US" sz="2000" dirty="0">
                <a:latin typeface="Garamond" panose="02020404030301010803" pitchFamily="18" charset="0"/>
              </a:rPr>
              <a:t>Renewable Energy Generating Company: owns power plants that are either (i) ready to COD but are not eligible for FiT mechanism or (ii) under construction, included in Power Development Plan and identified investor and will achieve COD within 270 working days</a:t>
            </a:r>
          </a:p>
          <a:p>
            <a:pPr marL="342900" marR="0" lvl="0" indent="-342900">
              <a:lnSpc>
                <a:spcPct val="107000"/>
              </a:lnSpc>
              <a:spcBef>
                <a:spcPts val="0"/>
              </a:spcBef>
              <a:spcAft>
                <a:spcPts val="800"/>
              </a:spcAft>
              <a:buFont typeface="+mj-lt"/>
              <a:buAutoNum type="arabicPeriod"/>
              <a:tabLst>
                <a:tab pos="457200" algn="l"/>
              </a:tabLst>
            </a:pPr>
            <a:r>
              <a:rPr lang="en-US" sz="2000" dirty="0">
                <a:latin typeface="Garamond" panose="02020404030301010803" pitchFamily="18" charset="0"/>
              </a:rPr>
              <a:t>Commercial Agreements: project parties directly negotiate and sign a contract for differences (CfD) which dictates a strike price, an amount of power, and duration of the agreement</a:t>
            </a:r>
          </a:p>
          <a:p>
            <a:endParaRPr lang="en-US" altLang="en-US" dirty="0">
              <a:latin typeface="Arial" panose="020B0604020202020204" pitchFamily="34" charset="0"/>
              <a:ea typeface="Arial" panose="020B0604020202020204" pitchFamily="34" charset="0"/>
              <a:cs typeface="Arial" panose="020B0604020202020204" pitchFamily="34" charset="0"/>
            </a:endParaRPr>
          </a:p>
          <a:p>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24580"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10</a:t>
            </a:fld>
            <a:endParaRPr lang="en-US" altLang="vi-VN" sz="1000" dirty="0">
              <a:solidFill>
                <a:srgbClr val="203C6A"/>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9413" y="1068388"/>
            <a:ext cx="8596312" cy="868362"/>
          </a:xfrm>
        </p:spPr>
        <p:txBody>
          <a:bodyPr vert="horz" wrap="square" lIns="91440" tIns="45720" rIns="91440" bIns="45720" anchor="ctr"/>
          <a:lstStyle/>
          <a:p>
            <a:pPr algn="ctr"/>
            <a:r>
              <a:rPr lang="en-US" altLang="en-US" sz="3200" dirty="0">
                <a:latin typeface="Garamond" panose="02020404030301010803" pitchFamily="18" charset="0"/>
              </a:rPr>
              <a:t>WIND &amp; SOLAR-</a:t>
            </a:r>
            <a:r>
              <a:rPr lang="en-US" altLang="en-US" sz="3200" dirty="0" smtClean="0">
                <a:latin typeface="Garamond" panose="02020404030301010803" pitchFamily="18" charset="0"/>
              </a:rPr>
              <a:t/>
            </a:r>
            <a:br>
              <a:rPr lang="en-US" altLang="en-US" sz="3200" dirty="0" smtClean="0">
                <a:latin typeface="Garamond" panose="02020404030301010803" pitchFamily="18" charset="0"/>
              </a:rPr>
            </a:br>
            <a:r>
              <a:rPr lang="en-US" altLang="en-US" sz="3200" dirty="0" smtClean="0">
                <a:latin typeface="Garamond" panose="02020404030301010803" pitchFamily="18" charset="0"/>
              </a:rPr>
              <a:t>DIRECT </a:t>
            </a:r>
            <a:r>
              <a:rPr lang="en-US" altLang="en-US" sz="3200" dirty="0">
                <a:latin typeface="Garamond" panose="02020404030301010803" pitchFamily="18" charset="0"/>
              </a:rPr>
              <a:t>POWER PURCHASE MECHANISM</a:t>
            </a:r>
          </a:p>
        </p:txBody>
      </p:sp>
      <p:sp>
        <p:nvSpPr>
          <p:cNvPr id="25603" name="Content Placeholder 2"/>
          <p:cNvSpPr>
            <a:spLocks noGrp="1"/>
          </p:cNvSpPr>
          <p:nvPr>
            <p:ph idx="1"/>
          </p:nvPr>
        </p:nvSpPr>
        <p:spPr>
          <a:xfrm>
            <a:off x="304800" y="2057400"/>
            <a:ext cx="8577263" cy="4406900"/>
          </a:xfrm>
        </p:spPr>
        <p:txBody>
          <a:bodyPr vert="horz" wrap="square" lIns="91440" tIns="45720" rIns="91440" bIns="45720" anchor="t"/>
          <a:lstStyle/>
          <a:p>
            <a:pPr>
              <a:buFont typeface="Wingdings" panose="05000000000000000000" pitchFamily="2" charset="2"/>
              <a:buChar char="v"/>
            </a:pPr>
            <a:r>
              <a:rPr lang="en-US" sz="2000" b="1" dirty="0">
                <a:latin typeface="Garamond" panose="02020404030301010803" pitchFamily="18" charset="0"/>
              </a:rPr>
              <a:t>Participants Selection Criteria</a:t>
            </a:r>
            <a:r>
              <a:rPr lang="en-US" sz="2000" dirty="0">
                <a:latin typeface="Garamond" panose="02020404030301010803" pitchFamily="18" charset="0"/>
              </a:rPr>
              <a:t>:</a:t>
            </a:r>
          </a:p>
          <a:p>
            <a:pPr lvl="0"/>
            <a:r>
              <a:rPr lang="en-US" sz="2000" dirty="0">
                <a:latin typeface="Garamond" panose="02020404030301010803" pitchFamily="18" charset="0"/>
              </a:rPr>
              <a:t>Satisfy mandatory eligibility criteria,</a:t>
            </a:r>
          </a:p>
          <a:p>
            <a:pPr lvl="0"/>
            <a:r>
              <a:rPr lang="en-US" sz="2000" dirty="0">
                <a:latin typeface="Garamond" panose="02020404030301010803" pitchFamily="18" charset="0"/>
              </a:rPr>
              <a:t>Has no generation capacity limitation due to grid overload as of the registered COD,</a:t>
            </a:r>
          </a:p>
          <a:p>
            <a:pPr lvl="0"/>
            <a:r>
              <a:rPr lang="en-US" sz="2000" dirty="0">
                <a:latin typeface="Garamond" panose="02020404030301010803" pitchFamily="18" charset="0"/>
              </a:rPr>
              <a:t>Has no PPA with EVN, which is still valid at the time of registration for participation, and</a:t>
            </a:r>
          </a:p>
          <a:p>
            <a:pPr lvl="0"/>
            <a:r>
              <a:rPr lang="en-US" sz="2000" dirty="0">
                <a:latin typeface="Garamond" panose="02020404030301010803" pitchFamily="18" charset="0"/>
              </a:rPr>
              <a:t>Has a binding in-principle agreement with consumer.</a:t>
            </a:r>
          </a:p>
          <a:p>
            <a:endParaRPr lang="en-US" altLang="en-US" sz="2400" dirty="0" smtClean="0">
              <a:latin typeface="Garamond" panose="02020404030301010803" pitchFamily="18" charset="0"/>
              <a:ea typeface="Arial" panose="020B0604020202020204" pitchFamily="34" charset="0"/>
              <a:cs typeface="Arial" panose="020B0604020202020204" pitchFamily="34" charset="0"/>
            </a:endParaRPr>
          </a:p>
          <a:p>
            <a:pPr>
              <a:buFont typeface="Wingdings" panose="05000000000000000000" pitchFamily="2" charset="2"/>
              <a:buChar char="v"/>
            </a:pPr>
            <a:r>
              <a:rPr lang="en-US" altLang="en-US" sz="2000" dirty="0">
                <a:latin typeface="Garamond" panose="02020404030301010803" pitchFamily="18" charset="0"/>
              </a:rPr>
              <a:t>Within 60 working days from the effective of the Decision (estimated in 2023), interested parties can apply to join the DPPA pilot program. Duane Morris could assist interested parties to join the program.</a:t>
            </a:r>
          </a:p>
        </p:txBody>
      </p:sp>
      <p:sp>
        <p:nvSpPr>
          <p:cNvPr id="25604" name="Slide Number Placeholder 3"/>
          <p:cNvSpPr txBox="1">
            <a:spLocks noGrp="1"/>
          </p:cNvSpPr>
          <p:nvPr>
            <p:ph type="sldNum" sz="quarter" idx="10"/>
          </p:nvPr>
        </p:nvSpPr>
        <p:spPr>
          <a:xfrm>
            <a:off x="381000" y="6492875"/>
            <a:ext cx="21336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smtClean="0">
                <a:solidFill>
                  <a:srgbClr val="203C6A"/>
                </a:solidFill>
              </a:rPr>
              <a:t>11</a:t>
            </a:fld>
            <a:endParaRPr lang="en-US" altLang="vi-VN" sz="1000" dirty="0">
              <a:solidFill>
                <a:srgbClr val="203C6A"/>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9413" y="1068388"/>
            <a:ext cx="8596312" cy="868362"/>
          </a:xfrm>
        </p:spPr>
        <p:txBody>
          <a:bodyPr vert="horz" wrap="square" lIns="91440" tIns="45720" rIns="91440" bIns="45720" anchor="ctr"/>
          <a:lstStyle/>
          <a:p>
            <a:pPr algn="ctr"/>
            <a:r>
              <a:rPr lang="en-US" altLang="en-US" sz="3200" dirty="0">
                <a:latin typeface="Garamond" panose="02020404030301010803" pitchFamily="18" charset="0"/>
              </a:rPr>
              <a:t>WIND &amp; SOLAR-</a:t>
            </a:r>
            <a:r>
              <a:rPr lang="en-US" altLang="en-US" sz="3200" dirty="0" smtClean="0">
                <a:latin typeface="Garamond" panose="02020404030301010803" pitchFamily="18" charset="0"/>
              </a:rPr>
              <a:t/>
            </a:r>
            <a:br>
              <a:rPr lang="en-US" altLang="en-US" sz="3200" dirty="0" smtClean="0">
                <a:latin typeface="Garamond" panose="02020404030301010803" pitchFamily="18" charset="0"/>
              </a:rPr>
            </a:br>
            <a:r>
              <a:rPr lang="en-US" altLang="en-US" sz="3200" dirty="0" smtClean="0">
                <a:latin typeface="Garamond" panose="02020404030301010803" pitchFamily="18" charset="0"/>
              </a:rPr>
              <a:t>DIRECT </a:t>
            </a:r>
            <a:r>
              <a:rPr lang="en-US" altLang="en-US" sz="3200" dirty="0">
                <a:latin typeface="Garamond" panose="02020404030301010803" pitchFamily="18" charset="0"/>
              </a:rPr>
              <a:t>POWER PURCHASE MECHANISM</a:t>
            </a:r>
          </a:p>
        </p:txBody>
      </p:sp>
      <p:sp>
        <p:nvSpPr>
          <p:cNvPr id="25603" name="Content Placeholder 2"/>
          <p:cNvSpPr>
            <a:spLocks noGrp="1"/>
          </p:cNvSpPr>
          <p:nvPr>
            <p:ph idx="1"/>
          </p:nvPr>
        </p:nvSpPr>
        <p:spPr>
          <a:xfrm>
            <a:off x="304800" y="2133600"/>
            <a:ext cx="8577263" cy="4330700"/>
          </a:xfrm>
        </p:spPr>
        <p:txBody>
          <a:bodyPr vert="horz" wrap="square" lIns="91440" tIns="45720" rIns="91440" bIns="45720" anchor="t"/>
          <a:lstStyle/>
          <a:p>
            <a:pPr>
              <a:buFont typeface="Wingdings" panose="05000000000000000000" pitchFamily="2" charset="2"/>
              <a:buChar char="v"/>
            </a:pPr>
            <a:r>
              <a:rPr lang="en-US" altLang="en-US" sz="2000" dirty="0">
                <a:latin typeface="Garamond" panose="02020404030301010803" pitchFamily="18" charset="0"/>
              </a:rPr>
              <a:t>DPPA model under current draft policy provides as follows: </a:t>
            </a:r>
            <a:endParaRPr lang="en-US" altLang="en-US" sz="2000" dirty="0" smtClean="0">
              <a:latin typeface="Garamond" panose="02020404030301010803" pitchFamily="18" charset="0"/>
            </a:endParaRPr>
          </a:p>
          <a:p>
            <a:pPr marL="514350" indent="-514350">
              <a:buAutoNum type="romanLcParenBoth"/>
            </a:pPr>
            <a:r>
              <a:rPr lang="en-US" altLang="en-US" sz="2000" dirty="0" smtClean="0">
                <a:latin typeface="Garamond" panose="02020404030301010803" pitchFamily="18" charset="0"/>
              </a:rPr>
              <a:t>RE </a:t>
            </a:r>
            <a:r>
              <a:rPr lang="en-US" altLang="en-US" sz="2000" dirty="0">
                <a:latin typeface="Garamond" panose="02020404030301010803" pitchFamily="18" charset="0"/>
              </a:rPr>
              <a:t>power generators shall sell all powers to EVN/PCs via Vietnam Competitive Wholesale Market, </a:t>
            </a:r>
            <a:endParaRPr lang="en-US" altLang="en-US" sz="2000" dirty="0" smtClean="0">
              <a:latin typeface="Garamond" panose="02020404030301010803" pitchFamily="18" charset="0"/>
            </a:endParaRPr>
          </a:p>
          <a:p>
            <a:pPr marL="514350" indent="-514350">
              <a:buAutoNum type="romanLcParenBoth"/>
            </a:pPr>
            <a:r>
              <a:rPr lang="en-US" altLang="en-US" sz="2000" dirty="0" smtClean="0">
                <a:latin typeface="Garamond" panose="02020404030301010803" pitchFamily="18" charset="0"/>
              </a:rPr>
              <a:t>Customer </a:t>
            </a:r>
            <a:r>
              <a:rPr lang="en-US" altLang="en-US" sz="2000" dirty="0">
                <a:latin typeface="Garamond" panose="02020404030301010803" pitchFamily="18" charset="0"/>
              </a:rPr>
              <a:t>shall buy power from PC/EVN under a normal retail power contract applicable to industrial customers and </a:t>
            </a:r>
            <a:endParaRPr lang="en-US" altLang="en-US" sz="2000" dirty="0" smtClean="0">
              <a:latin typeface="Garamond" panose="02020404030301010803" pitchFamily="18" charset="0"/>
            </a:endParaRPr>
          </a:p>
          <a:p>
            <a:pPr marL="514350" indent="-514350">
              <a:buAutoNum type="romanLcParenBoth"/>
            </a:pPr>
            <a:r>
              <a:rPr lang="en-US" altLang="en-US" sz="2000" dirty="0" smtClean="0">
                <a:latin typeface="Garamond" panose="02020404030301010803" pitchFamily="18" charset="0"/>
              </a:rPr>
              <a:t>RE </a:t>
            </a:r>
            <a:r>
              <a:rPr lang="en-US" altLang="en-US" sz="2000" dirty="0">
                <a:latin typeface="Garamond" panose="02020404030301010803" pitchFamily="18" charset="0"/>
              </a:rPr>
              <a:t>power generator and customer only sign a Cfd to determine a strike price of power to ensure RE power generator always receives a "strike price" regardless retail power price under the retail contract and/ or sport market price under Vietnam Competitive Wholesale Market. </a:t>
            </a:r>
            <a:endParaRPr lang="en-US" altLang="en-US" sz="2000" dirty="0" smtClean="0">
              <a:latin typeface="Garamond" panose="02020404030301010803" pitchFamily="18" charset="0"/>
            </a:endParaRPr>
          </a:p>
          <a:p>
            <a:pPr>
              <a:buFont typeface="Wingdings" panose="05000000000000000000" pitchFamily="2" charset="2"/>
              <a:buChar char="Ø"/>
            </a:pPr>
            <a:r>
              <a:rPr lang="en-US" altLang="en-US" sz="2000" dirty="0">
                <a:latin typeface="Garamond" panose="02020404030301010803" pitchFamily="18" charset="0"/>
              </a:rPr>
              <a:t>DPPA model under current draft policy avoids power retail license for RE power </a:t>
            </a:r>
            <a:r>
              <a:rPr lang="en-US" altLang="en-US" sz="2000" dirty="0" smtClean="0">
                <a:latin typeface="Garamond" panose="02020404030301010803" pitchFamily="18" charset="0"/>
              </a:rPr>
              <a:t>generators</a:t>
            </a:r>
          </a:p>
          <a:p>
            <a:pPr>
              <a:buFont typeface="Wingdings" panose="05000000000000000000" pitchFamily="2" charset="2"/>
              <a:buChar char="Ø"/>
            </a:pPr>
            <a:r>
              <a:rPr lang="en-US" altLang="en-US" sz="2000" dirty="0" smtClean="0">
                <a:latin typeface="Garamond" panose="02020404030301010803" pitchFamily="18" charset="0"/>
              </a:rPr>
              <a:t>This model does </a:t>
            </a:r>
            <a:r>
              <a:rPr lang="en-US" altLang="en-US" sz="2000" dirty="0">
                <a:latin typeface="Garamond" panose="02020404030301010803" pitchFamily="18" charset="0"/>
              </a:rPr>
              <a:t>not relate/ support the corporate PPA model where RE power generator sells power directly to customers.</a:t>
            </a:r>
          </a:p>
          <a:p>
            <a:pPr>
              <a:buFont typeface="Wingdings" panose="05000000000000000000" pitchFamily="2" charset="2"/>
              <a:buChar char="Ø"/>
            </a:pPr>
            <a:endParaRPr lang="en-US" altLang="en-US" sz="2000" dirty="0">
              <a:latin typeface="Garamond" panose="02020404030301010803" pitchFamily="18" charset="0"/>
            </a:endParaRPr>
          </a:p>
        </p:txBody>
      </p:sp>
      <p:sp>
        <p:nvSpPr>
          <p:cNvPr id="25604" name="Slide Number Placeholder 3"/>
          <p:cNvSpPr txBox="1">
            <a:spLocks noGrp="1"/>
          </p:cNvSpPr>
          <p:nvPr>
            <p:ph type="sldNum" sz="quarter" idx="10"/>
          </p:nvPr>
        </p:nvSpPr>
        <p:spPr>
          <a:xfrm>
            <a:off x="381000" y="6492875"/>
            <a:ext cx="21336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vi-VN" sz="1000" b="0" i="0" u="none" strike="noStrike" kern="1200" cap="none" spc="0" normalizeH="0" baseline="0" noProof="0" smtClean="0">
                <a:ln>
                  <a:noFill/>
                </a:ln>
                <a:solidFill>
                  <a:srgbClr val="203C6A"/>
                </a:solidFill>
                <a:effectLst/>
                <a:uLnTx/>
                <a:uFillTx/>
                <a:latin typeface="Arial" panose="020B0604020202020204" pitchFamily="34" charset="0"/>
                <a:cs typeface="Arial"/>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cs typeface="Arial"/>
            </a:endParaRPr>
          </a:p>
        </p:txBody>
      </p:sp>
    </p:spTree>
    <p:extLst>
      <p:ext uri="{BB962C8B-B14F-4D97-AF65-F5344CB8AC3E}">
        <p14:creationId xmlns:p14="http://schemas.microsoft.com/office/powerpoint/2010/main" val="6066689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latin typeface="Garamond" panose="02020404030301010803" pitchFamily="18" charset="0"/>
              </a:rPr>
              <a:t>WIND &amp; SOLAR-</a:t>
            </a:r>
            <a:br>
              <a:rPr lang="en-US" altLang="en-US" sz="3200" dirty="0">
                <a:latin typeface="Garamond" panose="02020404030301010803" pitchFamily="18" charset="0"/>
              </a:rPr>
            </a:br>
            <a:r>
              <a:rPr lang="en-US" altLang="en-US" sz="3200" dirty="0">
                <a:latin typeface="Garamond" panose="02020404030301010803" pitchFamily="18" charset="0"/>
              </a:rPr>
              <a:t>DIRECT POWER PURCHASE MECHANISM</a:t>
            </a:r>
            <a:endParaRPr lang="en-US" dirty="0"/>
          </a:p>
        </p:txBody>
      </p:sp>
      <p:sp>
        <p:nvSpPr>
          <p:cNvPr id="3" name="Content Placeholder 2"/>
          <p:cNvSpPr>
            <a:spLocks noGrp="1"/>
          </p:cNvSpPr>
          <p:nvPr>
            <p:ph idx="1"/>
          </p:nvPr>
        </p:nvSpPr>
        <p:spPr>
          <a:xfrm>
            <a:off x="380010" y="2209799"/>
            <a:ext cx="8577072" cy="4265815"/>
          </a:xfrm>
        </p:spPr>
        <p:txBody>
          <a:bodyPr/>
          <a:lstStyle/>
          <a:p>
            <a:r>
              <a:rPr lang="en-US" sz="2000" dirty="0">
                <a:latin typeface="Garamond" panose="02020404030301010803" pitchFamily="18" charset="0"/>
              </a:rPr>
              <a:t>The enforcement of DPPA is heavily dependent on when the PDP 8 will be </a:t>
            </a:r>
            <a:r>
              <a:rPr lang="en-US" sz="2000" dirty="0" smtClean="0">
                <a:latin typeface="Garamond" panose="02020404030301010803" pitchFamily="18" charset="0"/>
              </a:rPr>
              <a:t>approved, as only projects listed in the PDP could participate in the DPPA pilot program.</a:t>
            </a:r>
          </a:p>
          <a:p>
            <a:r>
              <a:rPr lang="en-US" sz="2000" dirty="0" smtClean="0">
                <a:latin typeface="Garamond" panose="02020404030301010803" pitchFamily="18" charset="0"/>
              </a:rPr>
              <a:t>For solar: The latest draft PDP 8 shows that no new solar power projects will be connected to the national grid until 2031. The latest draft encourages development of solar power projects for self-consumption only.</a:t>
            </a:r>
          </a:p>
          <a:p>
            <a:pPr>
              <a:buFont typeface="Wingdings" panose="05000000000000000000" pitchFamily="2" charset="2"/>
              <a:buChar char="Ø"/>
            </a:pPr>
            <a:r>
              <a:rPr lang="en-US" sz="2000" dirty="0" smtClean="0">
                <a:latin typeface="Garamond" panose="02020404030301010803" pitchFamily="18" charset="0"/>
              </a:rPr>
              <a:t>For solar, it is better to make use of the auction mechanism (will be discussed shortly)</a:t>
            </a:r>
          </a:p>
          <a:p>
            <a:r>
              <a:rPr lang="en-US" sz="2000" dirty="0" smtClean="0">
                <a:latin typeface="Garamond" panose="02020404030301010803" pitchFamily="18" charset="0"/>
              </a:rPr>
              <a:t>For wind: interested investors should keep an eye on whether your projects are included in the latest draft PDP 8</a:t>
            </a:r>
            <a:endParaRPr lang="en-US" sz="2000" dirty="0">
              <a:latin typeface="Garamond" panose="02020404030301010803" pitchFamily="18" charset="0"/>
            </a:endParaRPr>
          </a:p>
          <a:p>
            <a:endParaRPr lang="en-US" dirty="0"/>
          </a:p>
        </p:txBody>
      </p:sp>
    </p:spTree>
    <p:extLst>
      <p:ext uri="{BB962C8B-B14F-4D97-AF65-F5344CB8AC3E}">
        <p14:creationId xmlns:p14="http://schemas.microsoft.com/office/powerpoint/2010/main" val="18120397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4" y="906027"/>
            <a:ext cx="8869680" cy="770373"/>
          </a:xfrm>
        </p:spPr>
        <p:txBody>
          <a:bodyPr/>
          <a:lstStyle/>
          <a:p>
            <a:pPr algn="ctr"/>
            <a:r>
              <a:rPr lang="en-US" sz="2400" dirty="0" smtClean="0">
                <a:latin typeface="Garamond" panose="02020404030301010803" pitchFamily="18" charset="0"/>
              </a:rPr>
              <a:t>DRAFT PDP 8 </a:t>
            </a:r>
            <a:endParaRPr lang="en-US" sz="2400" dirty="0">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619279"/>
              </p:ext>
            </p:extLst>
          </p:nvPr>
        </p:nvGraphicFramePr>
        <p:xfrm>
          <a:off x="2241089" y="1968494"/>
          <a:ext cx="4853910" cy="4565904"/>
        </p:xfrm>
        <a:graphic>
          <a:graphicData uri="http://schemas.openxmlformats.org/drawingml/2006/table">
            <a:tbl>
              <a:tblPr firstRow="1" firstCol="1" bandRow="1"/>
              <a:tblGrid>
                <a:gridCol w="349711">
                  <a:extLst>
                    <a:ext uri="{9D8B030D-6E8A-4147-A177-3AD203B41FA5}">
                      <a16:colId xmlns:a16="http://schemas.microsoft.com/office/drawing/2014/main" val="3151036988"/>
                    </a:ext>
                  </a:extLst>
                </a:gridCol>
                <a:gridCol w="2030522">
                  <a:extLst>
                    <a:ext uri="{9D8B030D-6E8A-4147-A177-3AD203B41FA5}">
                      <a16:colId xmlns:a16="http://schemas.microsoft.com/office/drawing/2014/main" val="3454685696"/>
                    </a:ext>
                  </a:extLst>
                </a:gridCol>
                <a:gridCol w="1169878">
                  <a:extLst>
                    <a:ext uri="{9D8B030D-6E8A-4147-A177-3AD203B41FA5}">
                      <a16:colId xmlns:a16="http://schemas.microsoft.com/office/drawing/2014/main" val="1025133304"/>
                    </a:ext>
                  </a:extLst>
                </a:gridCol>
                <a:gridCol w="1303799">
                  <a:extLst>
                    <a:ext uri="{9D8B030D-6E8A-4147-A177-3AD203B41FA5}">
                      <a16:colId xmlns:a16="http://schemas.microsoft.com/office/drawing/2014/main" val="2871687919"/>
                    </a:ext>
                  </a:extLst>
                </a:gridCol>
              </a:tblGrid>
              <a:tr h="319995">
                <a:tc>
                  <a:txBody>
                    <a:bodyPr/>
                    <a:lstStyle/>
                    <a:p>
                      <a:pPr marL="0" marR="0" algn="ctr">
                        <a:lnSpc>
                          <a:spcPct val="107000"/>
                        </a:lnSpc>
                        <a:spcBef>
                          <a:spcPct val="0"/>
                        </a:spcBef>
                        <a:spcAft>
                          <a:spcPct val="0"/>
                        </a:spcAft>
                      </a:pPr>
                      <a:r>
                        <a:rPr lang="vi-VN" sz="1000" b="1"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Project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Total Capacity (MW)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15888"/>
                  </a:ext>
                </a:extLst>
              </a:tr>
              <a:tr h="479992">
                <a:tc>
                  <a:txBody>
                    <a:bodyPr/>
                    <a:lstStyle/>
                    <a:p>
                      <a:pPr marL="0" marR="0">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Central, South Central and Southeast regions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000" b="1">
                          <a:effectLst/>
                          <a:latin typeface="Times New Roman" panose="02020603050405020304" pitchFamily="18" charset="0"/>
                          <a:ea typeface="Calibri" panose="020F0502020204030204" pitchFamily="34" charset="0"/>
                          <a:cs typeface="Times New Roman" panose="02020603050405020304" pitchFamily="18" charset="0"/>
                        </a:rPr>
                        <a:t>44 612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256612"/>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vi-VN" sz="1000">
                          <a:effectLst/>
                          <a:latin typeface="Times New Roman" panose="02020603050405020304" pitchFamily="18" charset="0"/>
                          <a:ea typeface="Calibri" panose="020F0502020204030204" pitchFamily="34" charset="0"/>
                          <a:cs typeface="Times New Roman" panose="02020603050405020304" pitchFamily="18" charset="0"/>
                        </a:rPr>
                        <a:t>Offshore of Con Co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Island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Quang Tri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117718"/>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Offshore of Nhon Ly province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350882"/>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Offshore of My Cat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023455"/>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Offshore on PNE sea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205471"/>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 3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859214"/>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Phu Yen 2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Dinh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480893"/>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An Thuan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Phu Yen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954356"/>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Phuoc Dinh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502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140598"/>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 Zone 2 Seaside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1600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372498"/>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Vinh hai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5214"/>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Offshore on Ninh Thuan beach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1800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198750"/>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 floating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713234"/>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La Gan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352071"/>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Thang Long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3400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304181"/>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Maqueri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52900"/>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Ke Ga (Ham Thuan Nam)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900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526179"/>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 Thach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628808"/>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520559"/>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Vinh Phong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544986"/>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AMI AC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1800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04580"/>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Tuy Phong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4600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Binh Thuan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906549"/>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Xuyen Moc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760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Ba Ria, Vung Tau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809847"/>
                  </a:ext>
                </a:extLst>
              </a:tr>
              <a:tr h="159997">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FECON Vung Tau 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Ba Ria, Vung Tau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7" marR="56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51859"/>
                  </a:ext>
                </a:extLst>
              </a:tr>
            </a:tbl>
          </a:graphicData>
        </a:graphic>
      </p:graphicFrame>
      <p:sp>
        <p:nvSpPr>
          <p:cNvPr id="5" name="Rectangle 1"/>
          <p:cNvSpPr>
            <a:spLocks noChangeArrowheads="1"/>
          </p:cNvSpPr>
          <p:nvPr/>
        </p:nvSpPr>
        <p:spPr bwMode="auto">
          <a:xfrm>
            <a:off x="96044" y="1511294"/>
            <a:ext cx="9144000" cy="457200"/>
          </a:xfrm>
          <a:prstGeom prst="rect">
            <a:avLst/>
          </a:prstGeom>
          <a:noFill/>
          <a:ln>
            <a:noFill/>
          </a:ln>
          <a:effectLst/>
          <a:extLst>
            <a:ext uri="{909E8E84-426E-40dd-AFC4-6F175D3DCCD1}">
              <a14:hiddenFill xmlns:a14="http://schemas.microsoft.com/office/drawing/2010/main" xmlns="" xmlns:p15="http://schemas.microsoft.com/office/powerpoint/2012/main" xmlns:p14="http://schemas.microsoft.com/office/powerpoint/2010/main">
                <a:solidFill>
                  <a:schemeClr val="accent1"/>
                </a:solidFill>
              </a14:hiddenFill>
            </a:ext>
            <a:ext uri="{91240B29-F687-4f45-9708-019B960494DF}">
              <a14:hiddenLine xmlns:a14="http://schemas.microsoft.com/office/drawing/2010/main" xmlns="" xmlns:p15="http://schemas.microsoft.com/office/powerpoint/2012/main" xmlns:p14="http://schemas.microsoft.com/office/powerpoint/2010/main" w="9525">
                <a:solidFill>
                  <a:schemeClr val="tx1"/>
                </a:solidFill>
                <a:miter lim="800000"/>
                <a:headEnd/>
                <a:tailEnd/>
              </a14:hiddenLine>
            </a:ext>
            <a:ext uri="{AF507438-7753-43e0-B8FC-AC1667EBCBE1}">
              <a14:hiddenEffects xmlns:a14="http://schemas.microsoft.com/office/drawing/2010/main" xmlns="" xmlns:p15="http://schemas.microsoft.com/office/powerpoint/2012/main" xmlns:p14="http://schemas.microsoft.com/office/powerpoint/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List of potential offshore wind power projects</a:t>
            </a:r>
            <a:r>
              <a:rPr kumimoji="0" lang="en-US" altLang="en-US"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 be considered for investment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23911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8779"/>
            <a:ext cx="8746770" cy="868680"/>
          </a:xfrm>
        </p:spPr>
        <p:txBody>
          <a:bodyPr/>
          <a:lstStyle/>
          <a:p>
            <a:pPr algn="ctr"/>
            <a:r>
              <a:rPr lang="en-US" sz="2400" dirty="0">
                <a:latin typeface="Garamond" panose="02020404030301010803" pitchFamily="18" charset="0"/>
              </a:rPr>
              <a:t>DRAFT </a:t>
            </a:r>
            <a:r>
              <a:rPr lang="en-US" sz="2400" dirty="0" smtClean="0">
                <a:latin typeface="Garamond" panose="02020404030301010803" pitchFamily="18" charset="0"/>
              </a:rPr>
              <a:t>PDP 8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7185669"/>
              </p:ext>
            </p:extLst>
          </p:nvPr>
        </p:nvGraphicFramePr>
        <p:xfrm>
          <a:off x="1524001" y="2865501"/>
          <a:ext cx="6176999" cy="2739898"/>
        </p:xfrm>
        <a:graphic>
          <a:graphicData uri="http://schemas.openxmlformats.org/drawingml/2006/table">
            <a:tbl>
              <a:tblPr firstRow="1" firstCol="1" bandRow="1"/>
              <a:tblGrid>
                <a:gridCol w="457200">
                  <a:extLst>
                    <a:ext uri="{9D8B030D-6E8A-4147-A177-3AD203B41FA5}">
                      <a16:colId xmlns:a16="http://schemas.microsoft.com/office/drawing/2014/main" val="633093506"/>
                    </a:ext>
                  </a:extLst>
                </a:gridCol>
                <a:gridCol w="2514600">
                  <a:extLst>
                    <a:ext uri="{9D8B030D-6E8A-4147-A177-3AD203B41FA5}">
                      <a16:colId xmlns:a16="http://schemas.microsoft.com/office/drawing/2014/main" val="1250901675"/>
                    </a:ext>
                  </a:extLst>
                </a:gridCol>
                <a:gridCol w="1752600">
                  <a:extLst>
                    <a:ext uri="{9D8B030D-6E8A-4147-A177-3AD203B41FA5}">
                      <a16:colId xmlns:a16="http://schemas.microsoft.com/office/drawing/2014/main" val="2374522364"/>
                    </a:ext>
                  </a:extLst>
                </a:gridCol>
                <a:gridCol w="1452599">
                  <a:extLst>
                    <a:ext uri="{9D8B030D-6E8A-4147-A177-3AD203B41FA5}">
                      <a16:colId xmlns:a16="http://schemas.microsoft.com/office/drawing/2014/main" val="2332531649"/>
                    </a:ext>
                  </a:extLst>
                </a:gridCol>
              </a:tblGrid>
              <a:tr h="0">
                <a:tc>
                  <a:txBody>
                    <a:bodyPr/>
                    <a:lstStyle/>
                    <a:p>
                      <a:pPr marL="0" marR="0">
                        <a:lnSpc>
                          <a:spcPct val="107000"/>
                        </a:lnSpc>
                        <a:spcBef>
                          <a:spcPct val="0"/>
                        </a:spcBef>
                        <a:spcAft>
                          <a:spcPct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SouthWestern region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15108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180043"/>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 Vinh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 Vinh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400890"/>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V4 Tra Vinh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 Vinh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349376"/>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Gulf Tra Vinh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 Vinh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623003"/>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Ree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 Vinh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977334"/>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Soc Trang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Soc Trang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503545"/>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Ben Tre Main Stream AIT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Ben 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24892"/>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Gulf Ben Tre 3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Ben 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461932"/>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 Tri Ben Tre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Ben 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748503"/>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Dong Hai 5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Bac Lieu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654856"/>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Dong Hai 1 – GD 3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Bac Lieu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588413"/>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USA Bac Lieu offshore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 Mau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105495"/>
                  </a:ext>
                </a:extLst>
              </a:tr>
              <a:tr h="0">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Ngoc Hien offshore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 Mau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7457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48934284"/>
              </p:ext>
            </p:extLst>
          </p:nvPr>
        </p:nvGraphicFramePr>
        <p:xfrm>
          <a:off x="1524001" y="2474087"/>
          <a:ext cx="6176999" cy="391414"/>
        </p:xfrm>
        <a:graphic>
          <a:graphicData uri="http://schemas.openxmlformats.org/drawingml/2006/table">
            <a:tbl>
              <a:tblPr firstRow="1" firstCol="1" bandRow="1"/>
              <a:tblGrid>
                <a:gridCol w="457200">
                  <a:extLst>
                    <a:ext uri="{9D8B030D-6E8A-4147-A177-3AD203B41FA5}">
                      <a16:colId xmlns:a16="http://schemas.microsoft.com/office/drawing/2014/main" val="2388760474"/>
                    </a:ext>
                  </a:extLst>
                </a:gridCol>
                <a:gridCol w="2514600">
                  <a:extLst>
                    <a:ext uri="{9D8B030D-6E8A-4147-A177-3AD203B41FA5}">
                      <a16:colId xmlns:a16="http://schemas.microsoft.com/office/drawing/2014/main" val="1083991875"/>
                    </a:ext>
                  </a:extLst>
                </a:gridCol>
                <a:gridCol w="1752600">
                  <a:extLst>
                    <a:ext uri="{9D8B030D-6E8A-4147-A177-3AD203B41FA5}">
                      <a16:colId xmlns:a16="http://schemas.microsoft.com/office/drawing/2014/main" val="1757385312"/>
                    </a:ext>
                  </a:extLst>
                </a:gridCol>
                <a:gridCol w="1452599">
                  <a:extLst>
                    <a:ext uri="{9D8B030D-6E8A-4147-A177-3AD203B41FA5}">
                      <a16:colId xmlns:a16="http://schemas.microsoft.com/office/drawing/2014/main" val="4111805305"/>
                    </a:ext>
                  </a:extLst>
                </a:gridCol>
              </a:tblGrid>
              <a:tr h="350901">
                <a:tc>
                  <a:txBody>
                    <a:bodyPr/>
                    <a:lstStyle/>
                    <a:p>
                      <a:pPr marL="0" marR="0" algn="ctr">
                        <a:lnSpc>
                          <a:spcPct val="107000"/>
                        </a:lnSpc>
                        <a:spcBef>
                          <a:spcPct val="0"/>
                        </a:spcBef>
                        <a:spcAft>
                          <a:spcPct val="0"/>
                        </a:spcAft>
                      </a:pPr>
                      <a:r>
                        <a:rPr lang="vi-VN" sz="1200" b="1">
                          <a:effectLst/>
                          <a:latin typeface="Times New Roman" panose="02020603050405020304"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200" b="1">
                          <a:effectLst/>
                          <a:latin typeface="Times New Roman" panose="02020603050405020304" pitchFamily="18" charset="0"/>
                          <a:ea typeface="Calibri" panose="020F0502020204030204" pitchFamily="34" charset="0"/>
                          <a:cs typeface="Times New Roman" panose="02020603050405020304" pitchFamily="18" charset="0"/>
                        </a:rPr>
                        <a:t>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200" b="1">
                          <a:effectLst/>
                          <a:latin typeface="Times New Roman" panose="02020603050405020304" pitchFamily="18" charset="0"/>
                          <a:ea typeface="Calibri" panose="020F0502020204030204" pitchFamily="34" charset="0"/>
                          <a:cs typeface="Times New Roman" panose="02020603050405020304" pitchFamily="18" charset="0"/>
                        </a:rPr>
                        <a:t>Total Capacity (MW)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vi-VN" sz="1200" b="1">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ct val="0"/>
                        </a:spcBef>
                        <a:spcAft>
                          <a:spcPct val="0"/>
                        </a:spcAft>
                      </a:pPr>
                      <a:r>
                        <a:rPr lang="vi-VN"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32070"/>
                  </a:ext>
                </a:extLst>
              </a:tr>
            </a:tbl>
          </a:graphicData>
        </a:graphic>
      </p:graphicFrame>
      <p:pic>
        <p:nvPicPr>
          <p:cNvPr id="6" name="Picture 5"/>
          <p:cNvPicPr>
            <a:picLocks noChangeAspect="1"/>
          </p:cNvPicPr>
          <p:nvPr/>
        </p:nvPicPr>
        <p:blipFill>
          <a:blip r:embed="rId3"/>
          <a:stretch>
            <a:fillRect/>
          </a:stretch>
        </p:blipFill>
        <p:spPr>
          <a:xfrm>
            <a:off x="2087167" y="1882657"/>
            <a:ext cx="5029636" cy="323116"/>
          </a:xfrm>
          <a:prstGeom prst="rect">
            <a:avLst/>
          </a:prstGeom>
        </p:spPr>
      </p:pic>
    </p:spTree>
    <p:extLst>
      <p:ext uri="{BB962C8B-B14F-4D97-AF65-F5344CB8AC3E}">
        <p14:creationId xmlns:p14="http://schemas.microsoft.com/office/powerpoint/2010/main" val="4261469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58" y="762000"/>
            <a:ext cx="8595360" cy="868680"/>
          </a:xfrm>
        </p:spPr>
        <p:txBody>
          <a:bodyPr/>
          <a:lstStyle/>
          <a:p>
            <a:r>
              <a:rPr lang="en-US" dirty="0" smtClean="0"/>
              <a:t>Latest update on PDP 8</a:t>
            </a:r>
            <a:endParaRPr lang="en-US" dirty="0"/>
          </a:p>
        </p:txBody>
      </p:sp>
      <p:sp>
        <p:nvSpPr>
          <p:cNvPr id="3" name="Content Placeholder 2"/>
          <p:cNvSpPr>
            <a:spLocks noGrp="1"/>
          </p:cNvSpPr>
          <p:nvPr>
            <p:ph idx="1"/>
          </p:nvPr>
        </p:nvSpPr>
        <p:spPr>
          <a:xfrm>
            <a:off x="341930" y="1447800"/>
            <a:ext cx="8577072" cy="5029200"/>
          </a:xfrm>
        </p:spPr>
        <p:txBody>
          <a:bodyPr/>
          <a:lstStyle/>
          <a:p>
            <a:pPr marL="0" indent="0">
              <a:buNone/>
            </a:pPr>
            <a:endParaRPr lang="en-US" sz="1600" dirty="0" smtClean="0">
              <a:latin typeface="Garamond" panose="02020404030301010803" pitchFamily="18" charset="0"/>
            </a:endParaRPr>
          </a:p>
          <a:p>
            <a:r>
              <a:rPr lang="en-US" sz="1600" dirty="0">
                <a:latin typeface="Garamond" panose="02020404030301010803" pitchFamily="18" charset="0"/>
              </a:rPr>
              <a:t>On 11 August 2022, in the conference between Government and enterprises, the Minister of the MOIT Nguyen Hong </a:t>
            </a:r>
            <a:r>
              <a:rPr lang="en-US" sz="1600" dirty="0" err="1">
                <a:latin typeface="Garamond" panose="02020404030301010803" pitchFamily="18" charset="0"/>
              </a:rPr>
              <a:t>Dien</a:t>
            </a:r>
            <a:r>
              <a:rPr lang="en-US" sz="1600" dirty="0">
                <a:latin typeface="Garamond" panose="02020404030301010803" pitchFamily="18" charset="0"/>
              </a:rPr>
              <a:t> urged the Prime Minister (PM) to approve the </a:t>
            </a:r>
            <a:r>
              <a:rPr lang="en-US" sz="1600" dirty="0" smtClean="0">
                <a:latin typeface="Garamond" panose="02020404030301010803" pitchFamily="18" charset="0"/>
              </a:rPr>
              <a:t>PDP 8 </a:t>
            </a:r>
            <a:r>
              <a:rPr lang="en-US" sz="1600" dirty="0">
                <a:latin typeface="Garamond" panose="02020404030301010803" pitchFamily="18" charset="0"/>
              </a:rPr>
              <a:t>draft promptly.  In addition, Mr. </a:t>
            </a:r>
            <a:r>
              <a:rPr lang="en-US" sz="1600" dirty="0" err="1">
                <a:latin typeface="Garamond" panose="02020404030301010803" pitchFamily="18" charset="0"/>
              </a:rPr>
              <a:t>Dien</a:t>
            </a:r>
            <a:r>
              <a:rPr lang="en-US" sz="1600" dirty="0">
                <a:latin typeface="Garamond" panose="02020404030301010803" pitchFamily="18" charset="0"/>
              </a:rPr>
              <a:t> also proposed to terminate all FIT regulations for solar/wind power projects pursuant to Decision 13, Decision 37 and Decision 39 so that EVN could negotiate the market power price of all transitional renewable power projects</a:t>
            </a:r>
            <a:r>
              <a:rPr lang="en-US" sz="1600" dirty="0" smtClean="0">
                <a:latin typeface="Garamond" panose="02020404030301010803" pitchFamily="18" charset="0"/>
              </a:rPr>
              <a:t>.</a:t>
            </a:r>
          </a:p>
          <a:p>
            <a:r>
              <a:rPr lang="en-US" sz="1600" dirty="0">
                <a:latin typeface="Garamond" panose="02020404030301010803" pitchFamily="18" charset="0"/>
              </a:rPr>
              <a:t>PM Pham Minh </a:t>
            </a:r>
            <a:r>
              <a:rPr lang="en-US" sz="1600" dirty="0" err="1">
                <a:latin typeface="Garamond" panose="02020404030301010803" pitchFamily="18" charset="0"/>
              </a:rPr>
              <a:t>Chinh</a:t>
            </a:r>
            <a:r>
              <a:rPr lang="en-US" sz="1600" dirty="0">
                <a:latin typeface="Garamond" panose="02020404030301010803" pitchFamily="18" charset="0"/>
              </a:rPr>
              <a:t> instructed that renewable power projects are encouraged to be implemented but the price must be appropriately adjusted.  PM </a:t>
            </a:r>
            <a:r>
              <a:rPr lang="en-US" sz="1600" dirty="0" err="1">
                <a:latin typeface="Garamond" panose="02020404030301010803" pitchFamily="18" charset="0"/>
              </a:rPr>
              <a:t>Chinh</a:t>
            </a:r>
            <a:r>
              <a:rPr lang="en-US" sz="1600" dirty="0">
                <a:latin typeface="Garamond" panose="02020404030301010803" pitchFamily="18" charset="0"/>
              </a:rPr>
              <a:t> argued that the FIT for renewable power projects is approx. 2 times higher than the purchase price for other sources</a:t>
            </a:r>
            <a:r>
              <a:rPr lang="en-US" sz="1600" dirty="0" smtClean="0">
                <a:latin typeface="Garamond" panose="02020404030301010803" pitchFamily="18" charset="0"/>
              </a:rPr>
              <a:t>.</a:t>
            </a:r>
          </a:p>
          <a:p>
            <a:r>
              <a:rPr lang="en-US" sz="1600" dirty="0" smtClean="0">
                <a:latin typeface="Garamond" panose="02020404030301010803" pitchFamily="18" charset="0"/>
              </a:rPr>
              <a:t>On </a:t>
            </a:r>
            <a:r>
              <a:rPr lang="en-US" sz="1600" dirty="0">
                <a:latin typeface="Garamond" panose="02020404030301010803" pitchFamily="18" charset="0"/>
              </a:rPr>
              <a:t>18 August </a:t>
            </a:r>
            <a:r>
              <a:rPr lang="en-US" sz="1600" dirty="0" smtClean="0">
                <a:latin typeface="Garamond" panose="02020404030301010803" pitchFamily="18" charset="0"/>
              </a:rPr>
              <a:t>2022, another </a:t>
            </a:r>
            <a:r>
              <a:rPr lang="en-US" sz="1600" dirty="0">
                <a:latin typeface="Garamond" panose="02020404030301010803" pitchFamily="18" charset="0"/>
              </a:rPr>
              <a:t>draft PDP8 under OL 4697-TTr-BCT from the MOIT was submitted to the </a:t>
            </a:r>
            <a:r>
              <a:rPr lang="en-US" sz="1600" dirty="0" smtClean="0">
                <a:latin typeface="Garamond" panose="02020404030301010803" pitchFamily="18" charset="0"/>
              </a:rPr>
              <a:t>Government.</a:t>
            </a:r>
            <a:r>
              <a:rPr lang="en-US" sz="1600" dirty="0">
                <a:latin typeface="Garamond" panose="02020404030301010803" pitchFamily="18" charset="0"/>
              </a:rPr>
              <a:t>  </a:t>
            </a:r>
          </a:p>
          <a:p>
            <a:r>
              <a:rPr lang="en-US" sz="1600" dirty="0">
                <a:latin typeface="Garamond" panose="02020404030301010803" pitchFamily="18" charset="0"/>
              </a:rPr>
              <a:t>On </a:t>
            </a:r>
            <a:r>
              <a:rPr lang="en-US" sz="1600" dirty="0" smtClean="0">
                <a:latin typeface="Garamond" panose="02020404030301010803" pitchFamily="18" charset="0"/>
              </a:rPr>
              <a:t>20 August 2022, </a:t>
            </a:r>
            <a:r>
              <a:rPr lang="en-US" sz="1600" dirty="0">
                <a:latin typeface="Garamond" panose="02020404030301010803" pitchFamily="18" charset="0"/>
              </a:rPr>
              <a:t>the Government has arranged an important meeting chaired by the Prime Minister Pham Minh </a:t>
            </a:r>
            <a:r>
              <a:rPr lang="en-US" sz="1600" dirty="0" err="1">
                <a:latin typeface="Garamond" panose="02020404030301010803" pitchFamily="18" charset="0"/>
              </a:rPr>
              <a:t>Chinh</a:t>
            </a:r>
            <a:r>
              <a:rPr lang="en-US" sz="1600" dirty="0">
                <a:latin typeface="Garamond" panose="02020404030301010803" pitchFamily="18" charset="0"/>
              </a:rPr>
              <a:t> and joined by several cabinet members such as Ministers of Ministry of Planning and Investment, Ministry of Industry and Trade, Ministry of Justice, Ministry of Finance, Ministry of Agriculture and Rural Development, Ministry of Construction, Ministry of Natural Resources and Environment to discuss the pending points of draft PDP8.  MOIT would consider revising its draft again to satisfy the Government, Prime Minister.  </a:t>
            </a:r>
          </a:p>
          <a:p>
            <a:r>
              <a:rPr lang="en-US" sz="1600" dirty="0">
                <a:latin typeface="Garamond" panose="02020404030301010803" pitchFamily="18" charset="0"/>
              </a:rPr>
              <a:t>So far, it is not clear when PDP8 has not yet adopted/finalized.  Hopefully, it could be adopted September 2022 but could be within this year.</a:t>
            </a:r>
            <a:br>
              <a:rPr lang="en-US" sz="1600" dirty="0">
                <a:latin typeface="Garamond" panose="02020404030301010803" pitchFamily="18" charset="0"/>
              </a:rPr>
            </a:br>
            <a:r>
              <a:rPr lang="en-US" sz="1600" dirty="0">
                <a:latin typeface="Garamond" panose="02020404030301010803" pitchFamily="18" charset="0"/>
              </a:rPr>
              <a:t/>
            </a:r>
            <a:br>
              <a:rPr lang="en-US" sz="1600" dirty="0">
                <a:latin typeface="Garamond" panose="02020404030301010803" pitchFamily="18" charset="0"/>
              </a:rPr>
            </a:br>
            <a:endParaRPr lang="en-US" sz="1600" dirty="0">
              <a:latin typeface="Garamond" panose="02020404030301010803" pitchFamily="18" charset="0"/>
            </a:endParaRPr>
          </a:p>
        </p:txBody>
      </p:sp>
    </p:spTree>
    <p:extLst>
      <p:ext uri="{BB962C8B-B14F-4D97-AF65-F5344CB8AC3E}">
        <p14:creationId xmlns:p14="http://schemas.microsoft.com/office/powerpoint/2010/main" val="26523977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hear from investors re. PDP 8</a:t>
            </a:r>
            <a:endParaRPr lang="en-US" dirty="0"/>
          </a:p>
        </p:txBody>
      </p:sp>
      <p:sp>
        <p:nvSpPr>
          <p:cNvPr id="3" name="Content Placeholder 2"/>
          <p:cNvSpPr>
            <a:spLocks noGrp="1"/>
          </p:cNvSpPr>
          <p:nvPr>
            <p:ph idx="1"/>
          </p:nvPr>
        </p:nvSpPr>
        <p:spPr/>
        <p:txBody>
          <a:bodyPr/>
          <a:lstStyle/>
          <a:p>
            <a:endParaRPr lang="en-US" dirty="0"/>
          </a:p>
        </p:txBody>
      </p:sp>
      <p:sp>
        <p:nvSpPr>
          <p:cNvPr id="4" name="Explosion 2 3"/>
          <p:cNvSpPr/>
          <p:nvPr/>
        </p:nvSpPr>
        <p:spPr>
          <a:xfrm>
            <a:off x="0" y="1765070"/>
            <a:ext cx="3429000" cy="1905000"/>
          </a:xfrm>
          <a:prstGeom prst="irregularSeal2">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PDP 8 is languishing</a:t>
            </a:r>
            <a:endParaRPr lang="en-US" dirty="0"/>
          </a:p>
        </p:txBody>
      </p:sp>
      <p:sp>
        <p:nvSpPr>
          <p:cNvPr id="5" name="Explosion 2 4"/>
          <p:cNvSpPr/>
          <p:nvPr/>
        </p:nvSpPr>
        <p:spPr>
          <a:xfrm>
            <a:off x="5498394" y="1861259"/>
            <a:ext cx="3429000" cy="190500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PPAs are not bankable</a:t>
            </a:r>
            <a:endParaRPr lang="en-US" dirty="0"/>
          </a:p>
        </p:txBody>
      </p:sp>
      <p:sp>
        <p:nvSpPr>
          <p:cNvPr id="6" name="Cloud 5"/>
          <p:cNvSpPr/>
          <p:nvPr/>
        </p:nvSpPr>
        <p:spPr>
          <a:xfrm>
            <a:off x="152400" y="4646815"/>
            <a:ext cx="3124200"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Regulatory space is non-existent/ immature</a:t>
            </a:r>
            <a:endParaRPr lang="en-US" dirty="0"/>
          </a:p>
        </p:txBody>
      </p:sp>
      <p:sp>
        <p:nvSpPr>
          <p:cNvPr id="7"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Helvetica Neue"/>
              </a:rPr>
              <a:t>regulatory space is non-existent/immature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Cloud 8"/>
          <p:cNvSpPr/>
          <p:nvPr/>
        </p:nvSpPr>
        <p:spPr>
          <a:xfrm>
            <a:off x="5513238" y="4558739"/>
            <a:ext cx="3124200"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development cycle times are off the charts</a:t>
            </a:r>
            <a:endParaRPr lang="en-US" dirty="0"/>
          </a:p>
        </p:txBody>
      </p:sp>
      <p:sp>
        <p:nvSpPr>
          <p:cNvPr id="10" name="Oval Callout 9"/>
          <p:cNvSpPr/>
          <p:nvPr/>
        </p:nvSpPr>
        <p:spPr>
          <a:xfrm>
            <a:off x="2971800" y="3006237"/>
            <a:ext cx="2455778" cy="1553097"/>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BD expenditures are too rich</a:t>
            </a:r>
            <a:endParaRPr lang="en-US" dirty="0"/>
          </a:p>
        </p:txBody>
      </p:sp>
    </p:spTree>
    <p:extLst>
      <p:ext uri="{BB962C8B-B14F-4D97-AF65-F5344CB8AC3E}">
        <p14:creationId xmlns:p14="http://schemas.microsoft.com/office/powerpoint/2010/main" val="14156254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95360" cy="792480"/>
          </a:xfrm>
        </p:spPr>
        <p:txBody>
          <a:bodyPr/>
          <a:lstStyle/>
          <a:p>
            <a:r>
              <a:rPr lang="en-AU" sz="3600" dirty="0" smtClean="0">
                <a:latin typeface="Garamond" panose="02020404030301010803" pitchFamily="18" charset="0"/>
              </a:rPr>
              <a:t>Investors must bid </a:t>
            </a:r>
            <a:br>
              <a:rPr lang="en-AU" sz="3600" dirty="0" smtClean="0">
                <a:latin typeface="Garamond" panose="02020404030301010803" pitchFamily="18" charset="0"/>
              </a:rPr>
            </a:br>
            <a:r>
              <a:rPr lang="en-AU" sz="3600" dirty="0" smtClean="0">
                <a:latin typeface="Garamond" panose="02020404030301010803" pitchFamily="18" charset="0"/>
              </a:rPr>
              <a:t>to develop solar power projects soon</a:t>
            </a:r>
            <a:endParaRPr lang="en-US" dirty="0"/>
          </a:p>
        </p:txBody>
      </p:sp>
      <p:sp>
        <p:nvSpPr>
          <p:cNvPr id="3" name="Content Placeholder 2"/>
          <p:cNvSpPr>
            <a:spLocks noGrp="1"/>
          </p:cNvSpPr>
          <p:nvPr>
            <p:ph idx="1"/>
          </p:nvPr>
        </p:nvSpPr>
        <p:spPr>
          <a:xfrm>
            <a:off x="380010" y="2057400"/>
            <a:ext cx="8577072" cy="4418215"/>
          </a:xfrm>
        </p:spPr>
        <p:txBody>
          <a:bodyPr/>
          <a:lstStyle/>
          <a:p>
            <a:r>
              <a:rPr lang="en-US" altLang="en-US" sz="1900" dirty="0">
                <a:latin typeface="Garamond" panose="02020404030301010803" pitchFamily="18" charset="0"/>
              </a:rPr>
              <a:t>N</a:t>
            </a:r>
            <a:r>
              <a:rPr lang="en-US" altLang="en-US" sz="1900" dirty="0" smtClean="0">
                <a:latin typeface="Garamond" panose="02020404030301010803" pitchFamily="18" charset="0"/>
              </a:rPr>
              <a:t>o </a:t>
            </a:r>
            <a:r>
              <a:rPr lang="en-US" altLang="en-US" sz="1900" dirty="0" err="1">
                <a:latin typeface="Garamond" panose="02020404030301010803" pitchFamily="18" charset="0"/>
              </a:rPr>
              <a:t>FiT</a:t>
            </a:r>
            <a:r>
              <a:rPr lang="en-US" altLang="en-US" sz="1900" dirty="0">
                <a:latin typeface="Garamond" panose="02020404030301010803" pitchFamily="18" charset="0"/>
              </a:rPr>
              <a:t> rate applicable for project with COD from 1 January 2021 onwards.</a:t>
            </a:r>
          </a:p>
          <a:p>
            <a:r>
              <a:rPr lang="en-US" sz="1900" dirty="0">
                <a:latin typeface="Garamond" panose="02020404030301010803" pitchFamily="18" charset="0"/>
              </a:rPr>
              <a:t>In </a:t>
            </a:r>
            <a:r>
              <a:rPr lang="en-US" sz="1900" dirty="0" smtClean="0">
                <a:latin typeface="Garamond" panose="02020404030301010803" pitchFamily="18" charset="0"/>
              </a:rPr>
              <a:t>2021</a:t>
            </a:r>
            <a:r>
              <a:rPr lang="en-US" sz="1900" dirty="0">
                <a:latin typeface="Garamond" panose="02020404030301010803" pitchFamily="18" charset="0"/>
              </a:rPr>
              <a:t>, the Ministry of Industry and Trade issued the draft Decision of the Prime Minister guiding the selection of investors implementing solar power projects under the bidding mechanism (“the Draft</a:t>
            </a:r>
            <a:r>
              <a:rPr lang="en-US" sz="1900" dirty="0" smtClean="0">
                <a:latin typeface="Garamond" panose="02020404030301010803" pitchFamily="18" charset="0"/>
              </a:rPr>
              <a:t>”)</a:t>
            </a:r>
          </a:p>
          <a:p>
            <a:r>
              <a:rPr lang="en-US" sz="1900" dirty="0">
                <a:latin typeface="Garamond" panose="02020404030301010803" pitchFamily="18" charset="0"/>
              </a:rPr>
              <a:t>According to the Draft, the Decision would be applicable to projects with grids connected directly to the national power network. Every 02 years, the Ministry of Industry and Trade shall issue a Price Framework for electricity generation in order to determine </a:t>
            </a:r>
            <a:r>
              <a:rPr lang="vi-VN" sz="1900" dirty="0">
                <a:latin typeface="Garamond" panose="02020404030301010803" pitchFamily="18" charset="0"/>
              </a:rPr>
              <a:t>the ceiling price for bidding to select investors of </a:t>
            </a:r>
            <a:r>
              <a:rPr lang="en-US" sz="1900" dirty="0">
                <a:latin typeface="Garamond" panose="02020404030301010803" pitchFamily="18" charset="0"/>
              </a:rPr>
              <a:t>solar power projects with COD in the next 02 years</a:t>
            </a:r>
            <a:r>
              <a:rPr lang="en-US" sz="1900" dirty="0" smtClean="0">
                <a:latin typeface="Garamond" panose="02020404030301010803" pitchFamily="18" charset="0"/>
              </a:rPr>
              <a:t>.</a:t>
            </a:r>
          </a:p>
          <a:p>
            <a:r>
              <a:rPr lang="vi-VN" sz="1900" dirty="0" smtClean="0">
                <a:latin typeface="Garamond" panose="02020404030301010803" pitchFamily="18" charset="0"/>
              </a:rPr>
              <a:t>The </a:t>
            </a:r>
            <a:r>
              <a:rPr lang="vi-VN" sz="1900" dirty="0">
                <a:latin typeface="Garamond" panose="02020404030301010803" pitchFamily="18" charset="0"/>
              </a:rPr>
              <a:t>employment of bidding method will enable for the selection of capable developers through transparent procedures in order to eliminate projects that run behind schedule for years</a:t>
            </a:r>
            <a:endParaRPr lang="en-US" sz="1900" dirty="0">
              <a:latin typeface="Garamond" panose="02020404030301010803" pitchFamily="18" charset="0"/>
            </a:endParaRPr>
          </a:p>
          <a:p>
            <a:endParaRPr lang="en-US" altLang="en-US" sz="1900" dirty="0" smtClean="0">
              <a:latin typeface="Garamond" panose="02020404030301010803" pitchFamily="18" charset="0"/>
            </a:endParaRPr>
          </a:p>
          <a:p>
            <a:endParaRPr lang="en-US" altLang="en-US" sz="1900" dirty="0" smtClean="0">
              <a:latin typeface="Garamond" panose="02020404030301010803" pitchFamily="18" charset="0"/>
            </a:endParaRPr>
          </a:p>
          <a:p>
            <a:endParaRPr lang="en-US" alt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21861991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1663"/>
            <a:ext cx="8595360" cy="850937"/>
          </a:xfrm>
        </p:spPr>
        <p:txBody>
          <a:bodyPr/>
          <a:lstStyle/>
          <a:p>
            <a:r>
              <a:rPr lang="en-US" smtClean="0"/>
              <a:t>Draft Decision on auction mechanism</a:t>
            </a:r>
            <a:endParaRPr lang="en-US"/>
          </a:p>
        </p:txBody>
      </p:sp>
      <p:sp>
        <p:nvSpPr>
          <p:cNvPr id="3" name="Content Placeholder 2"/>
          <p:cNvSpPr>
            <a:spLocks noGrp="1"/>
          </p:cNvSpPr>
          <p:nvPr>
            <p:ph idx="1"/>
          </p:nvPr>
        </p:nvSpPr>
        <p:spPr>
          <a:xfrm>
            <a:off x="380010" y="1752600"/>
            <a:ext cx="8577072" cy="4723015"/>
          </a:xfrm>
        </p:spPr>
        <p:txBody>
          <a:bodyPr/>
          <a:lstStyle/>
          <a:p>
            <a:pPr marL="0" indent="0">
              <a:buNone/>
            </a:pPr>
            <a:r>
              <a:rPr lang="en-US" sz="1900">
                <a:latin typeface="Garamond" panose="02020404030301010803" pitchFamily="18" charset="0"/>
              </a:rPr>
              <a:t>1. </a:t>
            </a:r>
            <a:r>
              <a:rPr lang="en-US" sz="1900" b="1">
                <a:latin typeface="Garamond" panose="02020404030301010803" pitchFamily="18" charset="0"/>
              </a:rPr>
              <a:t>Applicable solar power purchase price</a:t>
            </a:r>
            <a:r>
              <a:rPr lang="en-US" sz="1900">
                <a:latin typeface="Garamond" panose="02020404030301010803" pitchFamily="18" charset="0"/>
              </a:rPr>
              <a:t>: is the price for the connection point proposed by the winning bidder/investor in the bidding dossier (excluding value added tax)</a:t>
            </a:r>
          </a:p>
          <a:p>
            <a:pPr marL="0" indent="0">
              <a:buNone/>
            </a:pPr>
            <a:r>
              <a:rPr lang="en-US" sz="1900">
                <a:latin typeface="Garamond" panose="02020404030301010803" pitchFamily="18" charset="0"/>
              </a:rPr>
              <a:t>2. </a:t>
            </a:r>
            <a:r>
              <a:rPr lang="en-US" sz="1900" b="1">
                <a:latin typeface="Garamond" panose="02020404030301010803" pitchFamily="18" charset="0"/>
              </a:rPr>
              <a:t>Adjustment to investment schedule</a:t>
            </a:r>
            <a:r>
              <a:rPr lang="en-US" sz="1900">
                <a:latin typeface="Garamond" panose="02020404030301010803" pitchFamily="18" charset="0"/>
              </a:rPr>
              <a:t>: if the investor is permitted </a:t>
            </a:r>
            <a:r>
              <a:rPr lang="vi-VN" sz="1900">
                <a:latin typeface="Garamond" panose="02020404030301010803" pitchFamily="18" charset="0"/>
              </a:rPr>
              <a:t>to adjust the investment schedule and the project’s COD occurs after the commitment date stated in the bidding documents, the applicable electricity price of project is the electricity selling price specified in point (1) with a cumulative reduction rate of 4% for every 90 days of schedule delay. Project delay time must not exceed 12 months</a:t>
            </a:r>
            <a:endParaRPr lang="en-US" sz="1900">
              <a:latin typeface="Garamond" panose="02020404030301010803" pitchFamily="18" charset="0"/>
            </a:endParaRPr>
          </a:p>
          <a:p>
            <a:pPr marL="0" indent="0">
              <a:buNone/>
            </a:pPr>
            <a:r>
              <a:rPr lang="vi-VN" sz="1900">
                <a:latin typeface="Garamond" panose="02020404030301010803" pitchFamily="18" charset="0"/>
              </a:rPr>
              <a:t>3. </a:t>
            </a:r>
            <a:r>
              <a:rPr lang="vi-VN" sz="1900" b="1">
                <a:latin typeface="Garamond" panose="02020404030301010803" pitchFamily="18" charset="0"/>
              </a:rPr>
              <a:t>Bidding procedure</a:t>
            </a:r>
            <a:r>
              <a:rPr lang="vi-VN" sz="1900">
                <a:latin typeface="Garamond" panose="02020404030301010803" pitchFamily="18" charset="0"/>
              </a:rPr>
              <a:t>: People's Committees of localities to publish the bidding dossiers. The investor submits a Bid which includes Technical Proposal and Power Price Proposal. Bid opening will be conducted twice, Technical Proposal will be opened right after the deadline for submission of bids, investors who satisfy technical requirements will have their Power Price Proposals examined for evaluation.</a:t>
            </a:r>
            <a:endParaRPr lang="en-US" sz="1900">
              <a:latin typeface="Garamond" panose="02020404030301010803" pitchFamily="18" charset="0"/>
            </a:endParaRPr>
          </a:p>
          <a:p>
            <a:pPr marL="0" indent="0">
              <a:buNone/>
            </a:pPr>
            <a:r>
              <a:rPr lang="en-US" sz="1900">
                <a:latin typeface="Garamond" panose="02020404030301010803" pitchFamily="18" charset="0"/>
              </a:rPr>
              <a:t>4. </a:t>
            </a:r>
            <a:r>
              <a:rPr lang="vi-VN" sz="1900" b="1">
                <a:latin typeface="Garamond" panose="02020404030301010803" pitchFamily="18" charset="0"/>
              </a:rPr>
              <a:t>Bidding guarantee</a:t>
            </a:r>
            <a:r>
              <a:rPr lang="vi-VN" sz="1900">
                <a:latin typeface="Garamond" panose="02020404030301010803" pitchFamily="18" charset="0"/>
              </a:rPr>
              <a:t>: Investors must apply the bid security measure, which is equal to 0.5% of the total project invesment, before the bid is closed.</a:t>
            </a:r>
            <a:endParaRPr lang="en-US" sz="1900">
              <a:latin typeface="Garamond" panose="02020404030301010803" pitchFamily="18" charset="0"/>
            </a:endParaRPr>
          </a:p>
          <a:p>
            <a:endParaRPr lang="en-US" sz="1800">
              <a:latin typeface="Garamond" panose="02020404030301010803" pitchFamily="18" charset="0"/>
            </a:endParaRPr>
          </a:p>
        </p:txBody>
      </p:sp>
    </p:spTree>
    <p:extLst>
      <p:ext uri="{BB962C8B-B14F-4D97-AF65-F5344CB8AC3E}">
        <p14:creationId xmlns:p14="http://schemas.microsoft.com/office/powerpoint/2010/main" val="35773567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914401"/>
            <a:ext cx="8747125" cy="533400"/>
          </a:xfrm>
        </p:spPr>
        <p:txBody>
          <a:bodyPr vert="horz" wrap="square" lIns="91440" tIns="45720" rIns="91440" bIns="45720" anchor="ctr"/>
          <a:lstStyle/>
          <a:p>
            <a:r>
              <a:rPr lang="en-US" altLang="en-US" sz="3200" dirty="0">
                <a:latin typeface="Times New Roman" panose="02020603050405020304" pitchFamily="18" charset="0"/>
                <a:cs typeface="Times New Roman" panose="02020603050405020304" pitchFamily="18" charset="0"/>
              </a:rPr>
              <a:t>Vietnam </a:t>
            </a:r>
            <a:r>
              <a:rPr lang="en-US" altLang="en-US" sz="3200" dirty="0" smtClean="0">
                <a:latin typeface="Times New Roman" panose="02020603050405020304" pitchFamily="18" charset="0"/>
                <a:cs typeface="Times New Roman" panose="02020603050405020304" pitchFamily="18" charset="0"/>
              </a:rPr>
              <a:t>2021 </a:t>
            </a:r>
            <a:r>
              <a:rPr lang="en-US" altLang="en-US" sz="3200" dirty="0">
                <a:latin typeface="Times New Roman" panose="02020603050405020304" pitchFamily="18" charset="0"/>
                <a:cs typeface="Times New Roman" panose="02020603050405020304" pitchFamily="18" charset="0"/>
              </a:rPr>
              <a:t>Economy at a glance</a:t>
            </a:r>
            <a:endParaRPr lang="en-AU" altLang="en-US" sz="3200" dirty="0">
              <a:latin typeface="Times New Roman" panose="02020603050405020304" pitchFamily="18" charset="0"/>
              <a:cs typeface="Times New Roman" panose="02020603050405020304" pitchFamily="18" charset="0"/>
            </a:endParaRPr>
          </a:p>
        </p:txBody>
      </p:sp>
      <p:sp>
        <p:nvSpPr>
          <p:cNvPr id="6148" name="Slide Number Placeholder 3"/>
          <p:cNvSpPr txBox="1">
            <a:spLocks noGrp="1"/>
          </p:cNvSpPr>
          <p:nvPr>
            <p:ph type="sldNum" sz="quarter" idx="10"/>
          </p:nvPr>
        </p:nvSpPr>
        <p:spPr>
          <a:no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mn-cs"/>
            </a:endParaRPr>
          </a:p>
        </p:txBody>
      </p:sp>
      <p:sp>
        <p:nvSpPr>
          <p:cNvPr id="3" name="Rectangle 2"/>
          <p:cNvSpPr/>
          <p:nvPr/>
        </p:nvSpPr>
        <p:spPr>
          <a:xfrm>
            <a:off x="3973285" y="2209856"/>
            <a:ext cx="5170715" cy="4444294"/>
          </a:xfrm>
          <a:prstGeom prst="rect">
            <a:avLst/>
          </a:prstGeom>
        </p:spPr>
        <p:txBody>
          <a:bodyPr wrap="square">
            <a:spAutoFit/>
          </a:bodyPr>
          <a:lstStyle/>
          <a:p>
            <a:pPr marL="446405" marR="0" lvl="1" indent="-2698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GDP</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vi-V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US$</a:t>
            </a:r>
            <a:r>
              <a:rPr kumimoji="0" lang="en-AU"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220.5</a:t>
            </a: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billion</a:t>
            </a:r>
          </a:p>
          <a:p>
            <a:pPr marL="446405" marR="0" lvl="1" indent="-2698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vi-V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GDP per capita: </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US$3,743</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446405" marR="0" lvl="1" indent="-2698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vi-V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GDP Growth:</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lang="en-US" altLang="en-US" sz="2000" b="1" dirty="0" smtClean="0">
                <a:solidFill>
                  <a:srgbClr val="000000"/>
                </a:solidFill>
                <a:latin typeface="Times New Roman" panose="02020603050405020304" pitchFamily="18" charset="0"/>
                <a:cs typeface="Times New Roman" panose="02020603050405020304" pitchFamily="18" charset="0"/>
              </a:rPr>
              <a:t>58</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despite national lockdown due to Covid-19)</a:t>
            </a:r>
            <a:endParaRPr lang="en-US" alt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446405" lvl="1" indent="-269875">
              <a:buFont typeface="Arial" panose="020B0604020202020204" pitchFamily="34" charset="0"/>
              <a:buChar char="•"/>
              <a:defRPr/>
            </a:pPr>
            <a:r>
              <a:rPr kumimoji="0" lang="vi-VN"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Inflation</a:t>
            </a:r>
            <a:r>
              <a:rPr kumimoji="0" lang="vi-V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AU" altLang="en-US" sz="2000" b="1" dirty="0" smtClean="0">
                <a:solidFill>
                  <a:srgbClr val="000000"/>
                </a:solidFill>
                <a:latin typeface="Times New Roman" panose="02020603050405020304" pitchFamily="18" charset="0"/>
                <a:cs typeface="Times New Roman" panose="02020603050405020304" pitchFamily="18" charset="0"/>
              </a:rPr>
              <a:t>1.84</a:t>
            </a:r>
            <a:r>
              <a:rPr kumimoji="0" lang="en-AU"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AU" altLang="en-US" sz="2000" dirty="0">
                <a:latin typeface="Garamond" panose="02020404030301010803" pitchFamily="18" charset="0"/>
                <a:ea typeface="Arial" panose="020B0604020202020204" pitchFamily="34" charset="0"/>
                <a:cs typeface="Arial" panose="020B0604020202020204" pitchFamily="34" charset="0"/>
              </a:rPr>
              <a:t>(lowest since 2015</a:t>
            </a:r>
            <a:r>
              <a:rPr lang="en-AU" altLang="en-US" sz="2000" dirty="0" smtClean="0">
                <a:latin typeface="Garamond" panose="02020404030301010803" pitchFamily="18" charset="0"/>
                <a:ea typeface="Arial" panose="020B0604020202020204" pitchFamily="34" charset="0"/>
                <a:cs typeface="Arial" panose="020B0604020202020204" pitchFamily="34" charset="0"/>
              </a:rPr>
              <a:t>)</a:t>
            </a:r>
            <a:endPar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446405" marR="0" lvl="1" indent="-2698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srgbClr val="000000"/>
                </a:solidFill>
                <a:effectLst/>
                <a:uLnTx/>
                <a:uFillTx/>
                <a:latin typeface="Times New Roman" panose="02020603050405020304" pitchFamily="18" charset="0"/>
                <a:ea typeface="PMingLiU" pitchFamily="18" charset="-120"/>
                <a:cs typeface="Times New Roman" panose="02020603050405020304" pitchFamily="18" charset="0"/>
              </a:rPr>
              <a:t>Population:</a:t>
            </a:r>
            <a:r>
              <a:rPr kumimoji="0" lang="en-US" altLang="zh-TW" sz="2000" b="1" i="0" u="none" strike="noStrike" kern="1200" cap="none" spc="0" normalizeH="0" baseline="0" noProof="0" dirty="0">
                <a:ln>
                  <a:noFill/>
                </a:ln>
                <a:solidFill>
                  <a:srgbClr val="000000"/>
                </a:solidFill>
                <a:effectLst/>
                <a:uLnTx/>
                <a:uFillTx/>
                <a:latin typeface="Times New Roman" panose="02020603050405020304" pitchFamily="18" charset="0"/>
                <a:ea typeface="PMingLiU" pitchFamily="18" charset="-120"/>
                <a:cs typeface="Times New Roman" panose="02020603050405020304" pitchFamily="18" charset="0"/>
              </a:rPr>
              <a:t> About </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97.4 million </a:t>
            </a:r>
          </a:p>
          <a:p>
            <a:pPr marL="446405" lvl="1" indent="-269875">
              <a:buFont typeface="Arial" panose="020B0604020202020204" pitchFamily="34" charset="0"/>
              <a:buChar char="•"/>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Total export and import turnover : </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US$ </a:t>
            </a:r>
            <a:r>
              <a:rPr lang="en-US" altLang="en-US" sz="2000" b="1" dirty="0" smtClean="0">
                <a:solidFill>
                  <a:srgbClr val="000000"/>
                </a:solidFill>
                <a:latin typeface="Times New Roman" panose="02020603050405020304" pitchFamily="18" charset="0"/>
                <a:cs typeface="Times New Roman" panose="02020603050405020304" pitchFamily="18" charset="0"/>
              </a:rPr>
              <a:t>288.14 </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billion </a:t>
            </a:r>
            <a:r>
              <a:rPr lang="en-US" altLang="en-US" sz="2000" dirty="0">
                <a:latin typeface="Garamond" panose="02020404030301010803" pitchFamily="18" charset="0"/>
              </a:rPr>
              <a:t>(increase by </a:t>
            </a:r>
            <a:r>
              <a:rPr lang="en-US" altLang="en-US" sz="2000" b="1" dirty="0">
                <a:latin typeface="Garamond" panose="02020404030301010803" pitchFamily="18" charset="0"/>
              </a:rPr>
              <a:t>22.6%</a:t>
            </a:r>
            <a:r>
              <a:rPr lang="en-US" altLang="en-US" sz="2000" dirty="0">
                <a:latin typeface="Garamond" panose="02020404030301010803" pitchFamily="18" charset="0"/>
              </a:rPr>
              <a:t> compared with 2020</a:t>
            </a:r>
            <a:r>
              <a:rPr lang="en-US" altLang="en-US" sz="2000" dirty="0" smtClean="0">
                <a:latin typeface="Garamond" panose="02020404030301010803" pitchFamily="18" charset="0"/>
              </a:rPr>
              <a:t>)</a:t>
            </a:r>
            <a:endParaRPr lang="en-US" altLang="en-US"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446405" lvl="1" indent="-269875">
              <a:buFont typeface="Arial" panose="020B0604020202020204" pitchFamily="34" charset="0"/>
              <a:buChar char="•"/>
            </a:pPr>
            <a:r>
              <a:rPr lang="en-US" altLang="en-US" sz="2000" dirty="0">
                <a:latin typeface="Garamond" panose="02020404030301010803" pitchFamily="18" charset="0"/>
                <a:ea typeface="Arial" panose="020B0604020202020204" pitchFamily="34" charset="0"/>
                <a:cs typeface="Arial" panose="020B0604020202020204" pitchFamily="34" charset="0"/>
              </a:rPr>
              <a:t>Regional Minimum wage (Region I): </a:t>
            </a:r>
            <a:r>
              <a:rPr lang="en-US" altLang="en-US" sz="2000" b="1" dirty="0">
                <a:latin typeface="Garamond" panose="02020404030301010803" pitchFamily="18" charset="0"/>
                <a:ea typeface="Arial" panose="020B0604020202020204" pitchFamily="34" charset="0"/>
                <a:cs typeface="Arial" panose="020B0604020202020204" pitchFamily="34" charset="0"/>
              </a:rPr>
              <a:t>VND 4,729,400 (US$ 203.9)</a:t>
            </a:r>
            <a:r>
              <a:rPr lang="en-US" altLang="en-US" sz="2000" dirty="0">
                <a:latin typeface="Garamond" panose="02020404030301010803" pitchFamily="18" charset="0"/>
                <a:ea typeface="Arial" panose="020B0604020202020204" pitchFamily="34" charset="0"/>
                <a:cs typeface="Arial" panose="020B0604020202020204" pitchFamily="34" charset="0"/>
              </a:rPr>
              <a:t> </a:t>
            </a:r>
            <a:r>
              <a:rPr lang="en-US" altLang="en-US" sz="2000" b="1" dirty="0">
                <a:latin typeface="Garamond" panose="02020404030301010803" pitchFamily="18" charset="0"/>
                <a:ea typeface="Arial" panose="020B0604020202020204" pitchFamily="34" charset="0"/>
                <a:cs typeface="Arial" panose="020B0604020202020204" pitchFamily="34" charset="0"/>
              </a:rPr>
              <a:t>per month (Jan 2021)</a:t>
            </a:r>
          </a:p>
          <a:p>
            <a:pPr marL="446405" marR="0" lvl="1" indent="-2698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Vietnam’s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average age</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30.9 years old</a:t>
            </a:r>
          </a:p>
          <a:p>
            <a:pPr marL="446405" marR="0" lvl="1" indent="-2698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vi-VN" altLang="en-US" sz="1900" b="1" i="0" u="none" strike="noStrike" kern="0" cap="none" spc="0" normalizeH="0" baseline="0" noProof="0" dirty="0">
              <a:ln>
                <a:noFill/>
              </a:ln>
              <a:solidFill>
                <a:srgbClr val="203C6A"/>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90304"/>
            <a:ext cx="3766457" cy="4776848"/>
          </a:xfrm>
        </p:spPr>
      </p:pic>
    </p:spTree>
    <p:extLst>
      <p:ext uri="{BB962C8B-B14F-4D97-AF65-F5344CB8AC3E}">
        <p14:creationId xmlns:p14="http://schemas.microsoft.com/office/powerpoint/2010/main" val="35500062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Rooftop Solar </a:t>
            </a:r>
            <a:r>
              <a:rPr lang="en-US" dirty="0"/>
              <a:t>P</a:t>
            </a:r>
            <a:r>
              <a:rPr lang="en-US" dirty="0" smtClean="0"/>
              <a:t>ower </a:t>
            </a:r>
            <a:r>
              <a:rPr lang="en-US" dirty="0"/>
              <a:t>P</a:t>
            </a:r>
            <a:r>
              <a:rPr lang="en-US" dirty="0" smtClean="0"/>
              <a:t>rojects</a:t>
            </a:r>
            <a:endParaRPr lang="en-US" dirty="0"/>
          </a:p>
        </p:txBody>
      </p:sp>
      <p:sp>
        <p:nvSpPr>
          <p:cNvPr id="3" name="Content Placeholder 2"/>
          <p:cNvSpPr>
            <a:spLocks noGrp="1"/>
          </p:cNvSpPr>
          <p:nvPr>
            <p:ph idx="1"/>
          </p:nvPr>
        </p:nvSpPr>
        <p:spPr/>
        <p:txBody>
          <a:bodyPr/>
          <a:lstStyle/>
          <a:p>
            <a:pPr marL="0" marR="0" indent="0">
              <a:lnSpc>
                <a:spcPct val="115000"/>
              </a:lnSpc>
              <a:spcBef>
                <a:spcPct val="0"/>
              </a:spcBef>
              <a:spcAft>
                <a:spcPts val="800"/>
              </a:spcAft>
              <a:buNone/>
            </a:pPr>
            <a:r>
              <a:rPr lang="en-US" sz="1900" dirty="0">
                <a:latin typeface="Garamond" panose="02020404030301010803" pitchFamily="18" charset="0"/>
                <a:ea typeface="Calibri" panose="020F0502020204030204" pitchFamily="34" charset="0"/>
                <a:cs typeface="Times New Roman" panose="02020603050405020304" pitchFamily="18" charset="0"/>
              </a:rPr>
              <a:t>Electricity Buyer </a:t>
            </a:r>
            <a:r>
              <a:rPr lang="en-US" sz="1900" dirty="0" smtClean="0">
                <a:latin typeface="Garamond" panose="02020404030301010803" pitchFamily="18" charset="0"/>
                <a:ea typeface="Calibri" panose="020F0502020204030204" pitchFamily="34" charset="0"/>
                <a:cs typeface="Times New Roman" panose="02020603050405020304" pitchFamily="18" charset="0"/>
              </a:rPr>
              <a:t>can either </a:t>
            </a:r>
            <a:r>
              <a:rPr lang="en-US" sz="1900" dirty="0">
                <a:latin typeface="Garamond" panose="02020404030301010803" pitchFamily="18" charset="0"/>
                <a:ea typeface="Calibri" panose="020F0502020204030204" pitchFamily="34" charset="0"/>
                <a:cs typeface="Times New Roman" panose="02020603050405020304" pitchFamily="18" charset="0"/>
              </a:rPr>
              <a:t>be:</a:t>
            </a:r>
          </a:p>
          <a:p>
            <a:pPr marL="0" marR="0">
              <a:lnSpc>
                <a:spcPct val="115000"/>
              </a:lnSpc>
              <a:spcBef>
                <a:spcPct val="0"/>
              </a:spcBef>
              <a:spcAft>
                <a:spcPts val="800"/>
              </a:spcAft>
            </a:pPr>
            <a:r>
              <a:rPr lang="en-US" sz="1900" dirty="0">
                <a:latin typeface="Garamond" panose="02020404030301010803" pitchFamily="18" charset="0"/>
                <a:ea typeface="Calibri" panose="020F0502020204030204" pitchFamily="34" charset="0"/>
                <a:cs typeface="Times New Roman" panose="02020603050405020304" pitchFamily="18" charset="0"/>
              </a:rPr>
              <a:t>(</a:t>
            </a:r>
            <a:r>
              <a:rPr lang="en-US" sz="1900" dirty="0" err="1">
                <a:latin typeface="Garamond" panose="02020404030301010803" pitchFamily="18" charset="0"/>
                <a:ea typeface="Calibri" panose="020F0502020204030204" pitchFamily="34" charset="0"/>
                <a:cs typeface="Times New Roman" panose="02020603050405020304" pitchFamily="18" charset="0"/>
              </a:rPr>
              <a:t>i</a:t>
            </a:r>
            <a:r>
              <a:rPr lang="en-US" sz="1900" dirty="0">
                <a:latin typeface="Garamond" panose="02020404030301010803" pitchFamily="18" charset="0"/>
                <a:ea typeface="Calibri" panose="020F0502020204030204" pitchFamily="34" charset="0"/>
                <a:cs typeface="Times New Roman" panose="02020603050405020304" pitchFamily="18" charset="0"/>
              </a:rPr>
              <a:t>) Electricity Vietnam (EVN) or an authorized representative of EVN; or </a:t>
            </a:r>
          </a:p>
          <a:p>
            <a:pPr marL="0" marR="0">
              <a:lnSpc>
                <a:spcPct val="115000"/>
              </a:lnSpc>
              <a:spcBef>
                <a:spcPct val="0"/>
              </a:spcBef>
              <a:spcAft>
                <a:spcPts val="800"/>
              </a:spcAft>
            </a:pPr>
            <a:r>
              <a:rPr lang="en-US" sz="1900" dirty="0">
                <a:latin typeface="Garamond" panose="02020404030301010803" pitchFamily="18" charset="0"/>
                <a:ea typeface="Calibri" panose="020F0502020204030204" pitchFamily="34" charset="0"/>
                <a:cs typeface="Times New Roman" panose="02020603050405020304" pitchFamily="18" charset="0"/>
              </a:rPr>
              <a:t>(ii) In case the RTS system is not connected to EVN’s power grids: organizations, individuals purchasing electricity from the Seller/RTS developer or an authorized representative of such organizations and individuals.</a:t>
            </a:r>
          </a:p>
          <a:p>
            <a:pPr marL="0" marR="0">
              <a:lnSpc>
                <a:spcPct val="115000"/>
              </a:lnSpc>
              <a:spcBef>
                <a:spcPct val="0"/>
              </a:spcBef>
              <a:spcAft>
                <a:spcPts val="800"/>
              </a:spcAft>
            </a:pPr>
            <a:endParaRPr lang="en-US" sz="1900" dirty="0">
              <a:latin typeface="Garamond" panose="02020404030301010803" pitchFamily="18" charset="0"/>
              <a:ea typeface="Calibri" panose="020F0502020204030204" pitchFamily="34" charset="0"/>
              <a:cs typeface="Times New Roman" panose="02020603050405020304" pitchFamily="18" charset="0"/>
            </a:endParaRPr>
          </a:p>
          <a:p>
            <a:pPr marL="0" marR="0" indent="0">
              <a:lnSpc>
                <a:spcPct val="115000"/>
              </a:lnSpc>
              <a:spcBef>
                <a:spcPct val="0"/>
              </a:spcBef>
              <a:spcAft>
                <a:spcPts val="800"/>
              </a:spcAft>
              <a:buNone/>
            </a:pPr>
            <a:r>
              <a:rPr lang="en-US" sz="1900" dirty="0">
                <a:latin typeface="Garamond" panose="02020404030301010803" pitchFamily="18" charset="0"/>
                <a:ea typeface="Calibri" panose="020F0502020204030204" pitchFamily="34" charset="0"/>
                <a:cs typeface="Times New Roman" panose="02020603050405020304" pitchFamily="18" charset="0"/>
              </a:rPr>
              <a:t>In case the Buyer is EVN, the Seller and Buyer must sign the standard Power Purchase Agreement (“PPA”) unless agreed otherwise. The PPA is valid for 20 years from Commercial Operation Date (“COD</a:t>
            </a:r>
            <a:r>
              <a:rPr lang="en-US" sz="1900" dirty="0" smtClean="0">
                <a:latin typeface="Garamond" panose="02020404030301010803" pitchFamily="18" charset="0"/>
                <a:ea typeface="Calibri" panose="020F0502020204030204" pitchFamily="34" charset="0"/>
                <a:cs typeface="Times New Roman" panose="02020603050405020304" pitchFamily="18" charset="0"/>
              </a:rPr>
              <a:t>”). </a:t>
            </a:r>
            <a:r>
              <a:rPr lang="en-US" sz="1900" dirty="0">
                <a:latin typeface="Garamond" panose="02020404030301010803" pitchFamily="18" charset="0"/>
                <a:ea typeface="Calibri" panose="020F0502020204030204" pitchFamily="34" charset="0"/>
                <a:cs typeface="Times New Roman" panose="02020603050405020304" pitchFamily="18" charset="0"/>
              </a:rPr>
              <a:t>Seller and other independent Buyers can discuss and agree on the order of implementation, installation, connection and maintenance as well as electricity purchase price by themselves in accordance with Vietnam laws.</a:t>
            </a:r>
          </a:p>
          <a:p>
            <a:endParaRPr lang="en-US" sz="1900" dirty="0">
              <a:latin typeface="Garamond" panose="02020404030301010803" pitchFamily="18" charset="0"/>
            </a:endParaRPr>
          </a:p>
        </p:txBody>
      </p:sp>
    </p:spTree>
    <p:extLst>
      <p:ext uri="{BB962C8B-B14F-4D97-AF65-F5344CB8AC3E}">
        <p14:creationId xmlns:p14="http://schemas.microsoft.com/office/powerpoint/2010/main" val="37108134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Rooftop Solar Power Projects</a:t>
            </a:r>
          </a:p>
        </p:txBody>
      </p:sp>
      <p:sp>
        <p:nvSpPr>
          <p:cNvPr id="3" name="Content Placeholder 2"/>
          <p:cNvSpPr>
            <a:spLocks noGrp="1"/>
          </p:cNvSpPr>
          <p:nvPr>
            <p:ph idx="1"/>
          </p:nvPr>
        </p:nvSpPr>
        <p:spPr/>
        <p:txBody>
          <a:bodyPr/>
          <a:lstStyle/>
          <a:p>
            <a:r>
              <a:rPr lang="en-US" sz="1900" b="1">
                <a:latin typeface="Garamond" panose="02020404030301010803" pitchFamily="18" charset="0"/>
                <a:ea typeface="Calibri" panose="020F0502020204030204" pitchFamily="34" charset="0"/>
              </a:rPr>
              <a:t>Proposed</a:t>
            </a:r>
            <a:r>
              <a:rPr lang="en-US" sz="1900">
                <a:latin typeface="Garamond" panose="02020404030301010803" pitchFamily="18" charset="0"/>
                <a:ea typeface="Calibri" panose="020F0502020204030204" pitchFamily="34" charset="0"/>
              </a:rPr>
              <a:t> FiT rate for RTS projects with COD in 2021 and EVN as Buyer</a:t>
            </a:r>
            <a:r>
              <a:rPr lang="en-US" sz="1900" smtClean="0">
                <a:latin typeface="Garamond" panose="02020404030301010803" pitchFamily="18" charset="0"/>
                <a:ea typeface="Calibri" panose="020F0502020204030204" pitchFamily="34" charset="0"/>
              </a:rPr>
              <a:t>:</a:t>
            </a:r>
          </a:p>
          <a:p>
            <a:endParaRPr lang="en-US" sz="1900" smtClean="0">
              <a:latin typeface="Garamond" panose="02020404030301010803" pitchFamily="18" charset="0"/>
            </a:endParaRPr>
          </a:p>
          <a:p>
            <a:endParaRPr lang="en-US" sz="1900">
              <a:latin typeface="Garamond" panose="02020404030301010803" pitchFamily="18" charset="0"/>
            </a:endParaRPr>
          </a:p>
          <a:p>
            <a:endParaRPr lang="en-US" sz="1900" smtClean="0">
              <a:latin typeface="Garamond" panose="02020404030301010803" pitchFamily="18" charset="0"/>
            </a:endParaRPr>
          </a:p>
          <a:p>
            <a:endParaRPr lang="en-US" sz="1900" smtClean="0"/>
          </a:p>
          <a:p>
            <a:endParaRPr lang="en-US" sz="1900"/>
          </a:p>
          <a:p>
            <a:endParaRPr lang="en-US" sz="1900" smtClean="0"/>
          </a:p>
          <a:p>
            <a:endParaRPr lang="en-US" sz="1900" smtClean="0">
              <a:latin typeface="Garamond" panose="02020404030301010803" pitchFamily="18" charset="0"/>
            </a:endParaRPr>
          </a:p>
          <a:p>
            <a:r>
              <a:rPr lang="vi-VN" sz="1900" smtClean="0">
                <a:latin typeface="Garamond" panose="02020404030301010803" pitchFamily="18" charset="0"/>
              </a:rPr>
              <a:t>FiT </a:t>
            </a:r>
            <a:r>
              <a:rPr lang="vi-VN" sz="1900">
                <a:latin typeface="Garamond" panose="02020404030301010803" pitchFamily="18" charset="0"/>
              </a:rPr>
              <a:t>rate for RTS projects </a:t>
            </a:r>
            <a:r>
              <a:rPr lang="en-US" sz="1900">
                <a:latin typeface="Garamond" panose="02020404030301010803" pitchFamily="18" charset="0"/>
              </a:rPr>
              <a:t>with COD in 2022 and beyond shall be submitted by the Ministry of Industry and Trade for Prime Minister’s approval. </a:t>
            </a:r>
          </a:p>
        </p:txBody>
      </p:sp>
      <p:graphicFrame>
        <p:nvGraphicFramePr>
          <p:cNvPr id="4" name="Table 3"/>
          <p:cNvGraphicFramePr>
            <a:graphicFrameLocks noGrp="1"/>
          </p:cNvGraphicFramePr>
          <p:nvPr>
            <p:extLst/>
          </p:nvPr>
        </p:nvGraphicFramePr>
        <p:xfrm>
          <a:off x="914400" y="2438400"/>
          <a:ext cx="7343140" cy="2068068"/>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914430666"/>
                    </a:ext>
                  </a:extLst>
                </a:gridCol>
                <a:gridCol w="2434590">
                  <a:extLst>
                    <a:ext uri="{9D8B030D-6E8A-4147-A177-3AD203B41FA5}">
                      <a16:colId xmlns:a16="http://schemas.microsoft.com/office/drawing/2014/main" val="837765055"/>
                    </a:ext>
                  </a:extLst>
                </a:gridCol>
                <a:gridCol w="1768475">
                  <a:extLst>
                    <a:ext uri="{9D8B030D-6E8A-4147-A177-3AD203B41FA5}">
                      <a16:colId xmlns:a16="http://schemas.microsoft.com/office/drawing/2014/main" val="3138918529"/>
                    </a:ext>
                  </a:extLst>
                </a:gridCol>
                <a:gridCol w="1768475">
                  <a:extLst>
                    <a:ext uri="{9D8B030D-6E8A-4147-A177-3AD203B41FA5}">
                      <a16:colId xmlns:a16="http://schemas.microsoft.com/office/drawing/2014/main" val="3948700008"/>
                    </a:ext>
                  </a:extLst>
                </a:gridCol>
              </a:tblGrid>
              <a:tr h="0">
                <a:tc rowSpan="2">
                  <a:txBody>
                    <a:bodyPr/>
                    <a:lstStyle/>
                    <a:p>
                      <a:pPr marL="0" marR="0" algn="ctr">
                        <a:lnSpc>
                          <a:spcPct val="115000"/>
                        </a:lnSpc>
                        <a:spcBef>
                          <a:spcPct val="0"/>
                        </a:spcBef>
                        <a:spcAft>
                          <a:spcPct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15000"/>
                        </a:lnSpc>
                        <a:spcBef>
                          <a:spcPct val="0"/>
                        </a:spcBef>
                        <a:spcAft>
                          <a:spcPct val="0"/>
                        </a:spcAft>
                      </a:pPr>
                      <a:r>
                        <a:rPr lang="en-US" sz="1200">
                          <a:effectLst/>
                        </a:rPr>
                        <a:t>Capacity of the RTS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ct val="0"/>
                        </a:spcBef>
                        <a:spcAft>
                          <a:spcPct val="0"/>
                        </a:spcAft>
                      </a:pPr>
                      <a:r>
                        <a:rPr lang="en-US" sz="1200">
                          <a:effectLst/>
                        </a:rPr>
                        <a:t>Electricity Purchase Price</a:t>
                      </a:r>
                      <a:endParaRPr lang="en-US" sz="1100">
                        <a:effectLst/>
                      </a:endParaRPr>
                    </a:p>
                    <a:p>
                      <a:pPr marL="0" marR="0" algn="ctr">
                        <a:lnSpc>
                          <a:spcPct val="115000"/>
                        </a:lnSpc>
                        <a:spcBef>
                          <a:spcPct val="0"/>
                        </a:spcBef>
                        <a:spcAft>
                          <a:spcPct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6495017"/>
                  </a:ext>
                </a:extLst>
              </a:tr>
              <a:tr h="180975">
                <a:tc vMerge="1">
                  <a:txBody>
                    <a:bodyPr/>
                    <a:lstStyle/>
                    <a:p>
                      <a:endParaRPr lang="en-US"/>
                    </a:p>
                  </a:txBody>
                  <a:tcPr/>
                </a:tc>
                <a:tc vMerge="1">
                  <a:txBody>
                    <a:bodyPr/>
                    <a:lstStyle/>
                    <a:p>
                      <a:endParaRPr lang="en-US"/>
                    </a:p>
                  </a:txBody>
                  <a:tcPr/>
                </a:tc>
                <a:tc>
                  <a:txBody>
                    <a:bodyPr/>
                    <a:lstStyle/>
                    <a:p>
                      <a:pPr marL="0" marR="0" algn="ctr">
                        <a:lnSpc>
                          <a:spcPct val="115000"/>
                        </a:lnSpc>
                        <a:spcBef>
                          <a:spcPct val="0"/>
                        </a:spcBef>
                        <a:spcAft>
                          <a:spcPct val="0"/>
                        </a:spcAft>
                      </a:pPr>
                      <a:r>
                        <a:rPr lang="en-US" sz="1200" smtClean="0">
                          <a:effectLst/>
                        </a:rPr>
                        <a:t>VND/kWh</a:t>
                      </a:r>
                    </a:p>
                    <a:p>
                      <a:pPr marL="0" marR="0" algn="ctr">
                        <a:lnSpc>
                          <a:spcPct val="115000"/>
                        </a:lnSpc>
                        <a:spcBef>
                          <a:spcPct val="0"/>
                        </a:spcBef>
                        <a:spcAft>
                          <a:spcPct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Equivalent USCent/kWh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4212578"/>
                  </a:ext>
                </a:extLst>
              </a:tr>
              <a:tr h="0">
                <a:tc>
                  <a:txBody>
                    <a:bodyPr/>
                    <a:lstStyle/>
                    <a:p>
                      <a:pPr marL="0" marR="0" algn="ctr">
                        <a:lnSpc>
                          <a:spcPct val="115000"/>
                        </a:lnSpc>
                        <a:spcBef>
                          <a:spcPct val="0"/>
                        </a:spcBef>
                        <a:spcAft>
                          <a:spcPct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en-US" sz="1200">
                          <a:effectLst/>
                        </a:rPr>
                        <a:t>&lt; 20 kWp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smtClean="0">
                          <a:effectLst/>
                        </a:rPr>
                        <a:t>1.582,16</a:t>
                      </a:r>
                    </a:p>
                    <a:p>
                      <a:pPr marL="0" marR="0" algn="ctr">
                        <a:lnSpc>
                          <a:spcPct val="115000"/>
                        </a:lnSpc>
                        <a:spcBef>
                          <a:spcPct val="0"/>
                        </a:spcBef>
                        <a:spcAft>
                          <a:spcPct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6,84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0410172"/>
                  </a:ext>
                </a:extLst>
              </a:tr>
              <a:tr h="0">
                <a:tc>
                  <a:txBody>
                    <a:bodyPr/>
                    <a:lstStyle/>
                    <a:p>
                      <a:pPr marL="0" marR="0" algn="ctr">
                        <a:lnSpc>
                          <a:spcPct val="115000"/>
                        </a:lnSpc>
                        <a:spcBef>
                          <a:spcPct val="0"/>
                        </a:spcBef>
                        <a:spcAft>
                          <a:spcPct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en-US" sz="1200">
                          <a:effectLst/>
                        </a:rPr>
                        <a:t>From 20 kWp to less than 100 kWp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1.468,82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6,35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1357163"/>
                  </a:ext>
                </a:extLst>
              </a:tr>
              <a:tr h="0">
                <a:tc>
                  <a:txBody>
                    <a:bodyPr/>
                    <a:lstStyle/>
                    <a:p>
                      <a:pPr marL="0" marR="0" algn="ctr">
                        <a:lnSpc>
                          <a:spcPct val="115000"/>
                        </a:lnSpc>
                        <a:spcBef>
                          <a:spcPct val="0"/>
                        </a:spcBef>
                        <a:spcAft>
                          <a:spcPct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en-US" sz="1200">
                          <a:effectLst/>
                        </a:rPr>
                        <a:t>From 100 kWp to 1,250 kWp (less than 01 Mwac)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1.362,41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ct val="0"/>
                        </a:spcBef>
                        <a:spcAft>
                          <a:spcPct val="0"/>
                        </a:spcAft>
                      </a:pPr>
                      <a:r>
                        <a:rPr lang="en-US" sz="1200">
                          <a:effectLst/>
                        </a:rPr>
                        <a:t>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41034"/>
                  </a:ext>
                </a:extLst>
              </a:tr>
            </a:tbl>
          </a:graphicData>
        </a:graphic>
      </p:graphicFrame>
    </p:spTree>
    <p:extLst>
      <p:ext uri="{BB962C8B-B14F-4D97-AF65-F5344CB8AC3E}">
        <p14:creationId xmlns:p14="http://schemas.microsoft.com/office/powerpoint/2010/main" val="9775408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79413" y="990600"/>
            <a:ext cx="8596312" cy="868363"/>
          </a:xfrm>
        </p:spPr>
        <p:txBody>
          <a:bodyPr vert="horz" wrap="square" lIns="91440" tIns="45720" rIns="91440" bIns="45720" anchor="ctr"/>
          <a:lstStyle/>
          <a:p>
            <a:pPr algn="ctr"/>
            <a:r>
              <a:rPr lang="en-US" altLang="en-US" dirty="0" smtClean="0">
                <a:latin typeface="Garamond" panose="02020404030301010803" pitchFamily="18" charset="0"/>
              </a:rPr>
              <a:t>Don’t forget </a:t>
            </a:r>
            <a:r>
              <a:rPr lang="en-US" altLang="en-US" dirty="0" smtClean="0">
                <a:latin typeface="Garamond" panose="02020404030301010803" pitchFamily="18" charset="0"/>
                <a:ea typeface="Arial" panose="020B0604020202020204" pitchFamily="34" charset="0"/>
                <a:cs typeface="Arial" panose="020B0604020202020204" pitchFamily="34" charset="0"/>
              </a:rPr>
              <a:t>the </a:t>
            </a:r>
            <a:r>
              <a:rPr lang="en-US" altLang="en-US" dirty="0">
                <a:latin typeface="Garamond" panose="02020404030301010803" pitchFamily="18" charset="0"/>
                <a:ea typeface="Arial" panose="020B0604020202020204" pitchFamily="34" charset="0"/>
                <a:cs typeface="Arial" panose="020B0604020202020204" pitchFamily="34" charset="0"/>
              </a:rPr>
              <a:t>EU – Vietnam FTA </a:t>
            </a:r>
            <a:r>
              <a:rPr lang="en-US" altLang="en-US" dirty="0" smtClean="0">
                <a:latin typeface="Garamond" panose="02020404030301010803" pitchFamily="18" charset="0"/>
                <a:ea typeface="Arial" panose="020B0604020202020204" pitchFamily="34" charset="0"/>
                <a:cs typeface="Arial" panose="020B0604020202020204" pitchFamily="34" charset="0"/>
              </a:rPr>
              <a:t/>
            </a:r>
            <a:br>
              <a:rPr lang="en-US" altLang="en-US" dirty="0" smtClean="0">
                <a:latin typeface="Garamond" panose="02020404030301010803" pitchFamily="18" charset="0"/>
                <a:ea typeface="Arial" panose="020B0604020202020204" pitchFamily="34" charset="0"/>
                <a:cs typeface="Arial" panose="020B0604020202020204" pitchFamily="34" charset="0"/>
              </a:rPr>
            </a:br>
            <a:r>
              <a:rPr lang="en-US" altLang="en-US" dirty="0" smtClean="0">
                <a:latin typeface="Garamond" panose="02020404030301010803" pitchFamily="18" charset="0"/>
                <a:ea typeface="Arial" panose="020B0604020202020204" pitchFamily="34" charset="0"/>
                <a:cs typeface="Arial" panose="020B0604020202020204" pitchFamily="34" charset="0"/>
              </a:rPr>
              <a:t>and </a:t>
            </a:r>
            <a:r>
              <a:rPr lang="en-US" altLang="en-US" dirty="0">
                <a:latin typeface="Garamond" panose="02020404030301010803" pitchFamily="18" charset="0"/>
                <a:ea typeface="Arial" panose="020B0604020202020204" pitchFamily="34" charset="0"/>
                <a:cs typeface="Arial" panose="020B0604020202020204" pitchFamily="34" charset="0"/>
              </a:rPr>
              <a:t>CPTPP</a:t>
            </a:r>
          </a:p>
        </p:txBody>
      </p:sp>
      <p:sp>
        <p:nvSpPr>
          <p:cNvPr id="3" name="Content Placeholder 2"/>
          <p:cNvSpPr>
            <a:spLocks noGrp="1"/>
          </p:cNvSpPr>
          <p:nvPr>
            <p:ph idx="1"/>
          </p:nvPr>
        </p:nvSpPr>
        <p:spPr>
          <a:xfrm>
            <a:off x="374650" y="1858963"/>
            <a:ext cx="8458200" cy="4633913"/>
          </a:xfrm>
        </p:spPr>
        <p:txBody>
          <a:bodyPr vert="horz" wrap="square" lIns="91440" tIns="45720" rIns="91440" bIns="45720" numCol="1" anchor="t" anchorCtr="0" compatLnSpc="1"/>
          <a:lstStyle/>
          <a:p>
            <a:pPr marL="465455" marR="0" lvl="0" indent="-46545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2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EU – Vietnam FTA (“EVFTA”) and the Investment Protection Agreement (“IPA”):</a:t>
            </a:r>
          </a:p>
          <a:p>
            <a:pPr marL="633730" marR="0" lvl="1" indent="-352425" algn="l" defTabSz="914400" rtl="0" eaLnBrk="0" fontAlgn="base" latinLnBrk="0" hangingPunct="0">
              <a:lnSpc>
                <a:spcPct val="100000"/>
              </a:lnSpc>
              <a:spcBef>
                <a:spcPct val="20000"/>
              </a:spcBef>
              <a:spcAft>
                <a:spcPct val="0"/>
              </a:spcAft>
              <a:buClrTx/>
              <a:buSzTx/>
              <a:buFontTx/>
              <a:buChar char="–"/>
              <a:defRPr/>
            </a:pPr>
            <a:r>
              <a:rPr kumimoji="0" lang="en-US" altLang="en-US" sz="2000" b="0" i="0" u="none" strike="noStrike" kern="0" cap="none" spc="0" normalizeH="0" baseline="0" noProof="0" dirty="0" smtClean="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EVFTA came into effect on 1 August</a:t>
            </a:r>
            <a:r>
              <a:rPr kumimoji="0" lang="en-US" altLang="en-US" sz="2000" b="0" i="0" u="none" strike="noStrike" kern="0" cap="none" spc="0" normalizeH="0" noProof="0" dirty="0" smtClean="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 2020</a:t>
            </a:r>
            <a:r>
              <a:rPr kumimoji="0" lang="en-US" altLang="en-US" sz="2000" b="0" i="0" u="none" strike="noStrike" kern="0" cap="none" spc="0" normalizeH="0" baseline="0" noProof="0" dirty="0" smtClean="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 </a:t>
            </a:r>
            <a:r>
              <a:rPr lang="en-US" altLang="en-US" sz="2000" dirty="0" smtClean="0">
                <a:latin typeface="Garamond" panose="02020404030301010803" pitchFamily="18" charset="0"/>
              </a:rPr>
              <a:t>making </a:t>
            </a:r>
            <a:r>
              <a:rPr kumimoji="0" lang="en-US" altLang="en-US" sz="2000" b="0" i="0" u="none" strike="noStrike" kern="0" cap="none" spc="0" normalizeH="0" baseline="0" noProof="0" dirty="0" smtClean="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Vietnam has more </a:t>
            </a:r>
            <a:r>
              <a:rPr kumimoji="0" lang="en-US" altLang="en-US"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legal certainty than even Germany.</a:t>
            </a:r>
          </a:p>
          <a:p>
            <a:pPr marL="633730" marR="0" lvl="1" indent="-352425" algn="l" defTabSz="914400" rtl="0" eaLnBrk="0" fontAlgn="base" latinLnBrk="0" hangingPunct="0">
              <a:lnSpc>
                <a:spcPct val="100000"/>
              </a:lnSpc>
              <a:spcBef>
                <a:spcPct val="20000"/>
              </a:spcBef>
              <a:spcAft>
                <a:spcPct val="0"/>
              </a:spcAft>
              <a:buClrTx/>
              <a:buSzTx/>
              <a:buFontTx/>
              <a:buChar char="–"/>
              <a:defRPr/>
            </a:pPr>
            <a:r>
              <a:rPr kumimoji="0" lang="en-US" altLang="en-US"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IPA implements </a:t>
            </a:r>
            <a:r>
              <a:rPr kumimoji="0" lang="en-US" altLang="en-US" sz="2000" b="1"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investor-to-state dispute settlement </a:t>
            </a:r>
            <a:r>
              <a:rPr kumimoji="0" lang="en-US" altLang="en-US"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(ISDS) mechanisms – investors can claim in case that an investor protection obligation has been breached</a:t>
            </a:r>
          </a:p>
          <a:p>
            <a:pPr marL="633730" marR="0" lvl="1" indent="-352425" algn="l" defTabSz="914400" rtl="0" eaLnBrk="0" fontAlgn="base" latinLnBrk="0" hangingPunct="0">
              <a:lnSpc>
                <a:spcPct val="100000"/>
              </a:lnSpc>
              <a:spcBef>
                <a:spcPct val="20000"/>
              </a:spcBef>
              <a:spcAft>
                <a:spcPct val="0"/>
              </a:spcAft>
              <a:buClrTx/>
              <a:buSzTx/>
              <a:buFontTx/>
              <a:buChar char="–"/>
              <a:defRPr/>
            </a:pPr>
            <a:r>
              <a:rPr kumimoji="0" lang="en-US" altLang="en-US"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Domestic courts cannot question the legal validity of the decisions</a:t>
            </a:r>
          </a:p>
          <a:p>
            <a:pPr marL="465455" marR="0" lvl="0" indent="-465455"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AU" sz="22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Comprehensive and Progressive Agreement for the Trans-Pacific Partnership (CPTPP):</a:t>
            </a:r>
          </a:p>
          <a:p>
            <a:pPr marL="633730" marR="0" lvl="1" indent="-352425" algn="l" defTabSz="914400" rtl="0" eaLnBrk="0" fontAlgn="base" latinLnBrk="0" hangingPunct="0">
              <a:lnSpc>
                <a:spcPct val="100000"/>
              </a:lnSpc>
              <a:spcBef>
                <a:spcPct val="20000"/>
              </a:spcBef>
              <a:spcAft>
                <a:spcPct val="0"/>
              </a:spcAft>
              <a:buClrTx/>
              <a:buSzTx/>
              <a:buFontTx/>
              <a:buChar char="–"/>
              <a:defRPr/>
            </a:pPr>
            <a:r>
              <a:rPr kumimoji="0" lang="en-AU"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TPP continues without the US, effective from 30 December 2018.</a:t>
            </a:r>
          </a:p>
          <a:p>
            <a:pPr marL="633730" marR="0" lvl="1" indent="-352425" algn="l" defTabSz="914400" rtl="0" eaLnBrk="0" fontAlgn="base" latinLnBrk="0" hangingPunct="0">
              <a:lnSpc>
                <a:spcPct val="100000"/>
              </a:lnSpc>
              <a:spcBef>
                <a:spcPct val="20000"/>
              </a:spcBef>
              <a:spcAft>
                <a:spcPct val="0"/>
              </a:spcAft>
              <a:buClrTx/>
              <a:buSzTx/>
              <a:buFontTx/>
              <a:buChar char="–"/>
              <a:defRPr/>
            </a:pPr>
            <a:r>
              <a:rPr kumimoji="0" lang="en-AU" sz="20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rPr>
              <a:t>New TPP accounts for 12.9% of global GDP and 14.9% of global trade.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0" cap="none" spc="0" normalizeH="0" baseline="0" noProof="0" dirty="0">
              <a:ln>
                <a:noFill/>
              </a:ln>
              <a:solidFill>
                <a:srgbClr val="203C6A"/>
              </a:solidFill>
              <a:effectLst/>
              <a:uLnTx/>
              <a:uFillTx/>
              <a:latin typeface="Garamond" panose="02020404030301010803" pitchFamily="18" charset="0"/>
              <a:ea typeface="Arial" panose="020B0604020202020204" pitchFamily="34" charset="0"/>
              <a:cs typeface="Arial" panose="020B0604020202020204" pitchFamily="34" charset="0"/>
            </a:endParaRPr>
          </a:p>
        </p:txBody>
      </p:sp>
      <p:sp>
        <p:nvSpPr>
          <p:cNvPr id="27652"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22</a:t>
            </a:fld>
            <a:endParaRPr lang="en-US" altLang="vi-VN" sz="1000" dirty="0">
              <a:solidFill>
                <a:srgbClr val="203C6A"/>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mtClean="0"/>
              <a:t>Key department </a:t>
            </a:r>
            <a:r>
              <a:rPr lang="en-US" dirty="0" smtClean="0"/>
              <a:t>of EVN – </a:t>
            </a:r>
            <a:r>
              <a:rPr lang="vi-VN" smtClean="0"/>
              <a:t>Ban Thị Trường </a:t>
            </a:r>
            <a:endParaRPr lang="en-US" dirty="0"/>
          </a:p>
        </p:txBody>
      </p:sp>
      <p:sp>
        <p:nvSpPr>
          <p:cNvPr id="3" name="Content Placeholder 2"/>
          <p:cNvSpPr>
            <a:spLocks noGrp="1"/>
          </p:cNvSpPr>
          <p:nvPr>
            <p:ph idx="1"/>
          </p:nvPr>
        </p:nvSpPr>
        <p:spPr>
          <a:xfrm>
            <a:off x="380010" y="2209799"/>
            <a:ext cx="8577072" cy="4265815"/>
          </a:xfrm>
        </p:spPr>
        <p:txBody>
          <a:bodyPr/>
          <a:lstStyle/>
          <a:p>
            <a:r>
              <a:rPr lang="vi-VN" sz="2800" dirty="0">
                <a:latin typeface="Garamond" panose="02020404030301010803" pitchFamily="18" charset="0"/>
              </a:rPr>
              <a:t>Officials from Ban Thi Truong (Market Department) are </a:t>
            </a:r>
            <a:r>
              <a:rPr lang="en-US" sz="2800" dirty="0" smtClean="0">
                <a:latin typeface="Garamond" panose="02020404030301010803" pitchFamily="18" charset="0"/>
              </a:rPr>
              <a:t>responsible for negotiating Power Purchase Agreements.</a:t>
            </a:r>
          </a:p>
          <a:p>
            <a:endParaRPr lang="en-US" sz="2800" dirty="0" smtClean="0">
              <a:latin typeface="Garamond" panose="02020404030301010803" pitchFamily="18" charset="0"/>
            </a:endParaRPr>
          </a:p>
          <a:p>
            <a:r>
              <a:rPr lang="en-US" sz="2800" dirty="0" smtClean="0">
                <a:latin typeface="Garamond" panose="02020404030301010803" pitchFamily="18" charset="0"/>
              </a:rPr>
              <a:t>Responsible persons:</a:t>
            </a:r>
          </a:p>
          <a:p>
            <a:pPr marL="448945" lvl="1" indent="0">
              <a:buNone/>
            </a:pPr>
            <a:r>
              <a:rPr lang="en-US" sz="2400" dirty="0" smtClean="0">
                <a:latin typeface="Garamond" panose="02020404030301010803" pitchFamily="18" charset="0"/>
              </a:rPr>
              <a:t>- Mr. Tran Dang Khoa: Head of Market Department</a:t>
            </a:r>
          </a:p>
          <a:p>
            <a:pPr marL="448945" lvl="1" indent="0">
              <a:buNone/>
            </a:pPr>
            <a:r>
              <a:rPr lang="en-US" sz="2400" dirty="0" smtClean="0">
                <a:latin typeface="Garamond" panose="02020404030301010803" pitchFamily="18" charset="0"/>
              </a:rPr>
              <a:t>- Ms. Minh Loan, Mr. Minh Tuan, Mr. Trung: Deputy Heads of Market Department </a:t>
            </a:r>
            <a:endParaRPr lang="en-US" sz="2400" dirty="0">
              <a:latin typeface="Garamond" panose="02020404030301010803" pitchFamily="18" charset="0"/>
            </a:endParaRPr>
          </a:p>
        </p:txBody>
      </p:sp>
    </p:spTree>
    <p:extLst>
      <p:ext uri="{BB962C8B-B14F-4D97-AF65-F5344CB8AC3E}">
        <p14:creationId xmlns:p14="http://schemas.microsoft.com/office/powerpoint/2010/main" val="38068978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6713" y="609600"/>
            <a:ext cx="8594725" cy="868363"/>
          </a:xfrm>
        </p:spPr>
        <p:txBody>
          <a:bodyPr vert="horz" wrap="square" lIns="91440" tIns="45720" rIns="91440" bIns="45720" anchor="ctr"/>
          <a:lstStyle/>
          <a:p>
            <a:r>
              <a:rPr lang="en-US" altLang="en-US" dirty="0">
                <a:latin typeface="Garamond" panose="02020404030301010803" pitchFamily="18" charset="0"/>
                <a:ea typeface="Arial" panose="020B0604020202020204" pitchFamily="34" charset="0"/>
                <a:cs typeface="Arial" panose="020B0604020202020204" pitchFamily="34" charset="0"/>
              </a:rPr>
              <a:t>Non-recourse financing</a:t>
            </a:r>
          </a:p>
        </p:txBody>
      </p:sp>
      <p:sp>
        <p:nvSpPr>
          <p:cNvPr id="28675" name="Content Placeholder 2"/>
          <p:cNvSpPr>
            <a:spLocks noGrp="1"/>
          </p:cNvSpPr>
          <p:nvPr>
            <p:ph idx="1"/>
          </p:nvPr>
        </p:nvSpPr>
        <p:spPr>
          <a:xfrm>
            <a:off x="349250" y="1409700"/>
            <a:ext cx="8577263" cy="5151438"/>
          </a:xfrm>
        </p:spPr>
        <p:txBody>
          <a:bodyPr vert="horz" wrap="square" lIns="91440" tIns="45720" rIns="91440" bIns="45720" anchor="t"/>
          <a:lstStyle/>
          <a:p>
            <a:r>
              <a:rPr lang="en-US" altLang="en-US" sz="2200" dirty="0">
                <a:solidFill>
                  <a:srgbClr val="FF0000"/>
                </a:solidFill>
                <a:latin typeface="Garamond" panose="02020404030301010803" pitchFamily="18" charset="0"/>
                <a:ea typeface="Arial" panose="020B0604020202020204" pitchFamily="34" charset="0"/>
                <a:cs typeface="Arial" panose="020B0604020202020204" pitchFamily="34" charset="0"/>
              </a:rPr>
              <a:t>What is it? </a:t>
            </a:r>
            <a:r>
              <a:rPr lang="en-GB" altLang="en-US" sz="2200" dirty="0">
                <a:latin typeface="Garamond" panose="02020404030301010803" pitchFamily="18" charset="0"/>
                <a:ea typeface="Arial" panose="020B0604020202020204" pitchFamily="34" charset="0"/>
                <a:cs typeface="Arial" panose="020B0604020202020204" pitchFamily="34" charset="0"/>
              </a:rPr>
              <a:t>The Project can be financed with a loan secured by a charge on specific assets or on the revenues generated from a specific project or assets. </a:t>
            </a:r>
            <a:endParaRPr lang="en-US" altLang="en-US" sz="2200" dirty="0">
              <a:latin typeface="Garamond" panose="02020404030301010803" pitchFamily="18" charset="0"/>
              <a:ea typeface="Arial" panose="020B0604020202020204" pitchFamily="34" charset="0"/>
              <a:cs typeface="Arial" panose="020B0604020202020204" pitchFamily="34" charset="0"/>
            </a:endParaRPr>
          </a:p>
          <a:p>
            <a:r>
              <a:rPr lang="en-US" altLang="en-US" sz="2200" dirty="0">
                <a:solidFill>
                  <a:srgbClr val="FF0000"/>
                </a:solidFill>
                <a:latin typeface="Garamond" panose="02020404030301010803" pitchFamily="18" charset="0"/>
                <a:ea typeface="Arial" panose="020B0604020202020204" pitchFamily="34" charset="0"/>
                <a:cs typeface="Arial" panose="020B0604020202020204" pitchFamily="34" charset="0"/>
              </a:rPr>
              <a:t>How to obtain?</a:t>
            </a:r>
          </a:p>
          <a:p>
            <a:pPr>
              <a:buFont typeface="Wingdings" panose="05000000000000000000" pitchFamily="2" charset="2"/>
              <a:buChar char="ü"/>
            </a:pPr>
            <a:r>
              <a:rPr lang="en-GB" altLang="en-US" sz="2200" b="1" dirty="0">
                <a:latin typeface="Garamond" panose="02020404030301010803" pitchFamily="18" charset="0"/>
                <a:ea typeface="Arial" panose="020B0604020202020204" pitchFamily="34" charset="0"/>
                <a:cs typeface="Arial" panose="020B0604020202020204" pitchFamily="34" charset="0"/>
              </a:rPr>
              <a:t>Option 1:</a:t>
            </a:r>
            <a:r>
              <a:rPr lang="en-GB" altLang="en-US" sz="2200" dirty="0">
                <a:latin typeface="Garamond" panose="02020404030301010803" pitchFamily="18" charset="0"/>
                <a:ea typeface="Arial" panose="020B0604020202020204" pitchFamily="34" charset="0"/>
                <a:cs typeface="Arial" panose="020B0604020202020204" pitchFamily="34" charset="0"/>
              </a:rPr>
              <a:t> To develop the project by way of </a:t>
            </a:r>
            <a:r>
              <a:rPr lang="en-US" altLang="en-US" sz="2200" dirty="0">
                <a:latin typeface="Garamond" panose="02020404030301010803" pitchFamily="18" charset="0"/>
                <a:ea typeface="Arial" panose="020B0604020202020204" pitchFamily="34" charset="0"/>
                <a:cs typeface="Arial" panose="020B0604020202020204" pitchFamily="34" charset="0"/>
              </a:rPr>
              <a:t>entering into a BOT (Build-Operate-Transfer) contract with the Government. As it is the Government who will own the project at the end upon the expiration of the BOT contract, the BOT contract will be more bankable </a:t>
            </a:r>
            <a:r>
              <a:rPr lang="en-US" altLang="en-US" sz="2200" dirty="0">
                <a:latin typeface="Garamond" panose="02020404030301010803" pitchFamily="18" charset="0"/>
                <a:ea typeface="Arial" panose="020B0604020202020204" pitchFamily="34" charset="0"/>
                <a:cs typeface="Arial" panose="020B0604020202020204" pitchFamily="34" charset="0"/>
                <a:sym typeface="Wingdings" panose="05000000000000000000" pitchFamily="2" charset="2"/>
              </a:rPr>
              <a:t> </a:t>
            </a:r>
            <a:r>
              <a:rPr lang="en-US" altLang="en-US" sz="2200" dirty="0">
                <a:latin typeface="Garamond" panose="02020404030301010803" pitchFamily="18" charset="0"/>
                <a:ea typeface="Arial" panose="020B0604020202020204" pitchFamily="34" charset="0"/>
                <a:cs typeface="Arial" panose="020B0604020202020204" pitchFamily="34" charset="0"/>
              </a:rPr>
              <a:t>the non-recourse/limited recourse financing arrangement can be achievable.</a:t>
            </a:r>
          </a:p>
          <a:p>
            <a:pPr>
              <a:buFont typeface="Wingdings" panose="05000000000000000000" pitchFamily="2" charset="2"/>
              <a:buChar char="ü"/>
            </a:pPr>
            <a:r>
              <a:rPr lang="en-US" altLang="en-US" sz="2200" b="1" dirty="0">
                <a:latin typeface="Garamond" panose="02020404030301010803" pitchFamily="18" charset="0"/>
                <a:ea typeface="Arial" panose="020B0604020202020204" pitchFamily="34" charset="0"/>
                <a:cs typeface="Arial" panose="020B0604020202020204" pitchFamily="34" charset="0"/>
              </a:rPr>
              <a:t>Option 2</a:t>
            </a:r>
            <a:r>
              <a:rPr lang="en-US" altLang="en-US" sz="2200" dirty="0">
                <a:latin typeface="Garamond" panose="02020404030301010803" pitchFamily="18" charset="0"/>
                <a:ea typeface="Arial" panose="020B0604020202020204" pitchFamily="34" charset="0"/>
                <a:cs typeface="Arial" panose="020B0604020202020204" pitchFamily="34" charset="0"/>
              </a:rPr>
              <a:t>: To seek guarantee from the </a:t>
            </a:r>
            <a:r>
              <a:rPr lang="en-SG" altLang="en-US" sz="2400" dirty="0">
                <a:latin typeface="Garamond" panose="02020404030301010803" pitchFamily="18" charset="0"/>
                <a:ea typeface="Arial" panose="020B0604020202020204" pitchFamily="34" charset="0"/>
                <a:cs typeface="Arial" panose="020B0604020202020204" pitchFamily="34" charset="0"/>
              </a:rPr>
              <a:t>Multilateral Investment Guarantee Agency (“MIGA”)</a:t>
            </a:r>
            <a:r>
              <a:rPr lang="en-GB" altLang="en-US" sz="2200" dirty="0">
                <a:latin typeface="Garamond" panose="02020404030301010803" pitchFamily="18" charset="0"/>
                <a:ea typeface="Arial" panose="020B0604020202020204" pitchFamily="34" charset="0"/>
                <a:cs typeface="Arial" panose="020B0604020202020204" pitchFamily="34" charset="0"/>
              </a:rPr>
              <a:t>. </a:t>
            </a:r>
          </a:p>
          <a:p>
            <a:pPr>
              <a:buFont typeface="Wingdings" panose="05000000000000000000" pitchFamily="2" charset="2"/>
              <a:buChar char="ü"/>
            </a:pPr>
            <a:r>
              <a:rPr lang="en-US" altLang="en-US" sz="2200" b="1" dirty="0">
                <a:latin typeface="Garamond" panose="02020404030301010803" pitchFamily="18" charset="0"/>
                <a:ea typeface="Arial" panose="020B0604020202020204" pitchFamily="34" charset="0"/>
                <a:cs typeface="Arial" panose="020B0604020202020204" pitchFamily="34" charset="0"/>
              </a:rPr>
              <a:t>Option 3</a:t>
            </a:r>
            <a:r>
              <a:rPr lang="en-GB" altLang="en-US" sz="2200" dirty="0">
                <a:latin typeface="Garamond" panose="02020404030301010803" pitchFamily="18" charset="0"/>
                <a:ea typeface="Arial" panose="020B0604020202020204" pitchFamily="34" charset="0"/>
                <a:cs typeface="Arial" panose="020B0604020202020204" pitchFamily="34" charset="0"/>
              </a:rPr>
              <a:t>: To cooperate with a State-owned commercial bank for its guarantee of the project and then, negotiate with lenders to eliminate all recourses that lenders may ask from the sponsors and/or the borrowers. </a:t>
            </a:r>
            <a:endParaRPr lang="en-US" altLang="en-US" sz="2200" dirty="0">
              <a:latin typeface="Garamond" panose="02020404030301010803" pitchFamily="18" charset="0"/>
              <a:ea typeface="Arial" panose="020B0604020202020204" pitchFamily="34" charset="0"/>
              <a:cs typeface="Arial" panose="020B0604020202020204" pitchFamily="34" charset="0"/>
            </a:endParaRPr>
          </a:p>
        </p:txBody>
      </p:sp>
      <p:sp>
        <p:nvSpPr>
          <p:cNvPr id="28676"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24</a:t>
            </a:fld>
            <a:endParaRPr lang="en-US" altLang="vi-VN" sz="1000" dirty="0">
              <a:solidFill>
                <a:srgbClr val="203C6A"/>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514600"/>
            <a:ext cx="8593138" cy="865188"/>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Investment guideline for foreign investors</a:t>
            </a:r>
          </a:p>
        </p:txBody>
      </p:sp>
      <p:sp>
        <p:nvSpPr>
          <p:cNvPr id="30723" name="Slide Number Placeholder 2"/>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25</a:t>
            </a:fld>
            <a:endParaRPr lang="en-US" altLang="vi-VN" sz="1000" dirty="0"/>
          </a:p>
        </p:txBody>
      </p:sp>
      <p:pic>
        <p:nvPicPr>
          <p:cNvPr id="30724" name="Picture 3"/>
          <p:cNvPicPr>
            <a:picLocks noChangeAspect="1"/>
          </p:cNvPicPr>
          <p:nvPr/>
        </p:nvPicPr>
        <p:blipFill>
          <a:blip r:embed="rId3"/>
          <a:stretch>
            <a:fillRect/>
          </a:stretch>
        </p:blipFill>
        <p:spPr>
          <a:xfrm>
            <a:off x="3505200" y="3657600"/>
            <a:ext cx="2143125" cy="2143125"/>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838200"/>
            <a:ext cx="8594725" cy="868363"/>
          </a:xfrm>
        </p:spPr>
        <p:txBody>
          <a:bodyPr vert="horz" wrap="square" lIns="91440" tIns="45720" rIns="91440" bIns="45720" anchor="ctr"/>
          <a:lstStyle/>
          <a:p>
            <a:r>
              <a:rPr lang="en-AU" altLang="en-US" sz="3000" dirty="0">
                <a:latin typeface="Garamond" panose="02020404030301010803" pitchFamily="18" charset="0"/>
                <a:ea typeface="Arial" panose="020B0604020202020204" pitchFamily="34" charset="0"/>
                <a:cs typeface="Arial" panose="020B0604020202020204" pitchFamily="34" charset="0"/>
              </a:rPr>
              <a:t>Market access and Forms of investment</a:t>
            </a:r>
          </a:p>
        </p:txBody>
      </p:sp>
      <p:sp>
        <p:nvSpPr>
          <p:cNvPr id="31747" name="Content Placeholder 2"/>
          <p:cNvSpPr>
            <a:spLocks noGrp="1"/>
          </p:cNvSpPr>
          <p:nvPr>
            <p:ph idx="1"/>
          </p:nvPr>
        </p:nvSpPr>
        <p:spPr>
          <a:xfrm>
            <a:off x="381000" y="1676400"/>
            <a:ext cx="8577263" cy="4724400"/>
          </a:xfrm>
        </p:spPr>
        <p:txBody>
          <a:bodyPr vert="horz" wrap="square" lIns="91440" tIns="45720" rIns="91440" bIns="45720" anchor="t"/>
          <a:lstStyle/>
          <a:p>
            <a:r>
              <a:rPr lang="en-AU" altLang="en-US" sz="2800" dirty="0">
                <a:latin typeface="Garamond" panose="02020404030301010803" pitchFamily="18" charset="0"/>
                <a:ea typeface="Arial" panose="020B0604020202020204" pitchFamily="34" charset="0"/>
                <a:cs typeface="Arial" panose="020B0604020202020204" pitchFamily="34" charset="0"/>
              </a:rPr>
              <a:t>No foreign ownership restriction</a:t>
            </a:r>
          </a:p>
          <a:p>
            <a:r>
              <a:rPr lang="en-AU" altLang="en-US" sz="2800" dirty="0">
                <a:latin typeface="Garamond" panose="02020404030301010803" pitchFamily="18" charset="0"/>
                <a:ea typeface="Arial" panose="020B0604020202020204" pitchFamily="34" charset="0"/>
                <a:cs typeface="Arial" panose="020B0604020202020204" pitchFamily="34" charset="0"/>
              </a:rPr>
              <a:t>Investment forms:</a:t>
            </a:r>
            <a:endParaRPr lang="en-US" altLang="en-US" sz="2800" dirty="0">
              <a:latin typeface="Garamond" panose="02020404030301010803" pitchFamily="18" charset="0"/>
              <a:ea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400" dirty="0">
                <a:latin typeface="Garamond" panose="02020404030301010803" pitchFamily="18" charset="0"/>
                <a:ea typeface="Arial" panose="020B0604020202020204" pitchFamily="34" charset="0"/>
                <a:cs typeface="Arial" panose="020B0604020202020204" pitchFamily="34" charset="0"/>
              </a:rPr>
              <a:t>A wholly-owned foreign enterprise </a:t>
            </a:r>
          </a:p>
          <a:p>
            <a:pPr>
              <a:buFont typeface="Wingdings" panose="05000000000000000000" pitchFamily="2" charset="2"/>
              <a:buChar char="ü"/>
            </a:pPr>
            <a:r>
              <a:rPr lang="en-US" altLang="en-US" sz="2400" dirty="0">
                <a:latin typeface="Garamond" panose="02020404030301010803" pitchFamily="18" charset="0"/>
                <a:ea typeface="Arial" panose="020B0604020202020204" pitchFamily="34" charset="0"/>
                <a:cs typeface="Arial" panose="020B0604020202020204" pitchFamily="34" charset="0"/>
              </a:rPr>
              <a:t>A joint venture company between a foreign investor and domestic investor</a:t>
            </a:r>
          </a:p>
          <a:p>
            <a:pPr>
              <a:buFont typeface="Wingdings" panose="05000000000000000000" pitchFamily="2" charset="2"/>
              <a:buChar char="ü"/>
            </a:pPr>
            <a:r>
              <a:rPr lang="en-US" altLang="en-US" sz="2400" dirty="0">
                <a:latin typeface="Garamond" panose="02020404030301010803" pitchFamily="18" charset="0"/>
                <a:ea typeface="Arial" panose="020B0604020202020204" pitchFamily="34" charset="0"/>
                <a:cs typeface="Arial" panose="020B0604020202020204" pitchFamily="34" charset="0"/>
              </a:rPr>
              <a:t>Investment pursuant to the BOT legal framework </a:t>
            </a:r>
          </a:p>
          <a:p>
            <a:pPr>
              <a:buFont typeface="Wingdings" panose="05000000000000000000" pitchFamily="2" charset="2"/>
              <a:buChar char="ü"/>
            </a:pPr>
            <a:r>
              <a:rPr lang="en-US" altLang="en-US" sz="2400" dirty="0">
                <a:latin typeface="Garamond" panose="02020404030301010803" pitchFamily="18" charset="0"/>
                <a:ea typeface="Arial" panose="020B0604020202020204" pitchFamily="34" charset="0"/>
                <a:cs typeface="Arial" panose="020B0604020202020204" pitchFamily="34" charset="0"/>
              </a:rPr>
              <a:t>Through the purchase of shares in either an EVN subsidiary being or having been equitized or a private IPP holding power assets. </a:t>
            </a:r>
            <a:endParaRPr lang="en-AU" altLang="en-US" sz="2400" dirty="0">
              <a:latin typeface="Garamond" panose="02020404030301010803" pitchFamily="18" charset="0"/>
              <a:ea typeface="Arial" panose="020B0604020202020204" pitchFamily="34" charset="0"/>
              <a:cs typeface="Arial" panose="020B0604020202020204" pitchFamily="34" charset="0"/>
            </a:endParaRPr>
          </a:p>
        </p:txBody>
      </p:sp>
      <p:sp>
        <p:nvSpPr>
          <p:cNvPr id="31748"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26</a:t>
            </a:fld>
            <a:endParaRPr lang="en-US" altLang="vi-VN" sz="1000" dirty="0"/>
          </a:p>
        </p:txBody>
      </p:sp>
      <p:pic>
        <p:nvPicPr>
          <p:cNvPr id="31749" name="Picture 1"/>
          <p:cNvPicPr>
            <a:picLocks noChangeAspect="1"/>
          </p:cNvPicPr>
          <p:nvPr/>
        </p:nvPicPr>
        <p:blipFill>
          <a:blip r:embed="rId3"/>
          <a:stretch>
            <a:fillRect/>
          </a:stretch>
        </p:blipFill>
        <p:spPr>
          <a:xfrm>
            <a:off x="6553200" y="1676400"/>
            <a:ext cx="2066925" cy="1371600"/>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9413" y="1068388"/>
            <a:ext cx="8596312" cy="868362"/>
          </a:xfrm>
        </p:spPr>
        <p:txBody>
          <a:bodyPr vert="horz" wrap="square" lIns="91440" tIns="45720" rIns="91440" bIns="45720" anchor="ctr"/>
          <a:lstStyle/>
          <a:p>
            <a:r>
              <a:rPr lang="en-US" altLang="vi-VN" dirty="0">
                <a:latin typeface="Garamond" panose="02020404030301010803" pitchFamily="18" charset="0"/>
                <a:ea typeface="Arial" panose="020B0604020202020204" pitchFamily="34" charset="0"/>
                <a:cs typeface="Arial" panose="020B0604020202020204" pitchFamily="34" charset="0"/>
              </a:rPr>
              <a:t>WTO ANALYSIS OF LIBERALIZATION </a:t>
            </a:r>
            <a:br>
              <a:rPr lang="en-US" altLang="vi-VN" dirty="0">
                <a:latin typeface="Garamond" panose="02020404030301010803" pitchFamily="18" charset="0"/>
                <a:ea typeface="Arial" panose="020B0604020202020204" pitchFamily="34" charset="0"/>
                <a:cs typeface="Arial" panose="020B0604020202020204" pitchFamily="34" charset="0"/>
              </a:rPr>
            </a:br>
            <a:r>
              <a:rPr lang="en-US" altLang="vi-VN" dirty="0">
                <a:latin typeface="Garamond" panose="02020404030301010803" pitchFamily="18" charset="0"/>
                <a:ea typeface="Arial" panose="020B0604020202020204" pitchFamily="34" charset="0"/>
                <a:cs typeface="Arial" panose="020B0604020202020204" pitchFamily="34" charset="0"/>
              </a:rPr>
              <a:t>OF MARKET ACCESS</a:t>
            </a:r>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32771" name="Content Placeholder 2"/>
          <p:cNvSpPr>
            <a:spLocks noGrp="1"/>
          </p:cNvSpPr>
          <p:nvPr>
            <p:ph idx="1"/>
          </p:nvPr>
        </p:nvSpPr>
        <p:spPr>
          <a:xfrm>
            <a:off x="379413" y="1995488"/>
            <a:ext cx="8577262" cy="4479925"/>
          </a:xfrm>
        </p:spPr>
        <p:txBody>
          <a:bodyPr vert="horz" wrap="square" lIns="91440" tIns="45720" rIns="91440" bIns="45720" anchor="t"/>
          <a:lstStyle/>
          <a:p>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32772"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27</a:t>
            </a:fld>
            <a:endParaRPr lang="en-US" altLang="vi-VN" sz="1000" dirty="0">
              <a:solidFill>
                <a:srgbClr val="203C6A"/>
              </a:solidFill>
            </a:endParaRPr>
          </a:p>
        </p:txBody>
      </p:sp>
      <p:graphicFrame>
        <p:nvGraphicFramePr>
          <p:cNvPr id="5" name="Table 4"/>
          <p:cNvGraphicFramePr>
            <a:graphicFrameLocks noGrp="1"/>
          </p:cNvGraphicFramePr>
          <p:nvPr/>
        </p:nvGraphicFramePr>
        <p:xfrm>
          <a:off x="457200" y="2120900"/>
          <a:ext cx="8499475" cy="3033713"/>
        </p:xfrm>
        <a:graphic>
          <a:graphicData uri="http://schemas.openxmlformats.org/drawingml/2006/table">
            <a:tbl>
              <a:tblPr firstRow="1" bandRow="1">
                <a:tableStyleId>{5C22544A-7EE6-4342-B048-85BDC9FD1C3A}</a:tableStyleId>
              </a:tblPr>
              <a:tblGrid>
                <a:gridCol w="1967472">
                  <a:extLst>
                    <a:ext uri="{9D8B030D-6E8A-4147-A177-3AD203B41FA5}">
                      <a16:colId xmlns:a16="http://schemas.microsoft.com/office/drawing/2014/main" val="20000"/>
                    </a:ext>
                  </a:extLst>
                </a:gridCol>
                <a:gridCol w="2203567">
                  <a:extLst>
                    <a:ext uri="{9D8B030D-6E8A-4147-A177-3AD203B41FA5}">
                      <a16:colId xmlns:a16="http://schemas.microsoft.com/office/drawing/2014/main" val="20001"/>
                    </a:ext>
                  </a:extLst>
                </a:gridCol>
                <a:gridCol w="2203567">
                  <a:extLst>
                    <a:ext uri="{9D8B030D-6E8A-4147-A177-3AD203B41FA5}">
                      <a16:colId xmlns:a16="http://schemas.microsoft.com/office/drawing/2014/main" val="20002"/>
                    </a:ext>
                  </a:extLst>
                </a:gridCol>
                <a:gridCol w="2124869">
                  <a:extLst>
                    <a:ext uri="{9D8B030D-6E8A-4147-A177-3AD203B41FA5}">
                      <a16:colId xmlns:a16="http://schemas.microsoft.com/office/drawing/2014/main" val="20003"/>
                    </a:ext>
                  </a:extLst>
                </a:gridCol>
              </a:tblGrid>
              <a:tr h="74542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extLst>
                  <a:ext uri="{0D108BD9-81ED-4DB2-BD59-A6C34878D82A}">
                    <a16:rowId xmlns:a16="http://schemas.microsoft.com/office/drawing/2014/main" val="10000"/>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Malaysia</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Myanmar</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1"/>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Indonesia</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Cambodia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2"/>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Philippines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Laos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3"/>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Singapore</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4"/>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Thailand</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China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5"/>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Brunei</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Vietnam</a:t>
                      </a:r>
                      <a:endParaRPr kumimoji="0" 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extLst>
                  <a:ext uri="{0D108BD9-81ED-4DB2-BD59-A6C34878D82A}">
                    <a16:rowId xmlns:a16="http://schemas.microsoft.com/office/drawing/2014/main" val="10006"/>
                  </a:ext>
                </a:extLst>
              </a:tr>
            </a:tbl>
          </a:graphicData>
        </a:graphic>
      </p:graphicFrame>
      <p:sp>
        <p:nvSpPr>
          <p:cNvPr id="32815" name="Rectangle 5"/>
          <p:cNvSpPr/>
          <p:nvPr/>
        </p:nvSpPr>
        <p:spPr>
          <a:xfrm>
            <a:off x="457200" y="5154613"/>
            <a:ext cx="8153400" cy="1077912"/>
          </a:xfrm>
          <a:prstGeom prst="rect">
            <a:avLst/>
          </a:prstGeom>
          <a:noFill/>
          <a:ln w="9525">
            <a:noFill/>
          </a:ln>
        </p:spPr>
        <p:txBody>
          <a:bodyPr>
            <a:spAutoFit/>
          </a:bodyPr>
          <a:lstStyle/>
          <a:p>
            <a:r>
              <a:rPr lang="en-US" altLang="vi-VN" b="1" dirty="0">
                <a:latin typeface="Garamond" panose="02020404030301010803" pitchFamily="18" charset="0"/>
              </a:rPr>
              <a:t>* Typical restrictions: number of opened sectors, JV requirement, limits on foreign-owned shares, permission requirement</a:t>
            </a:r>
          </a:p>
          <a:p>
            <a:pPr algn="r">
              <a:buFont typeface="Arial" panose="020B0604020202020204" pitchFamily="34" charset="0"/>
            </a:pPr>
            <a:endParaRPr lang="en-AU" altLang="zh-CN" sz="1400" i="1" dirty="0">
              <a:latin typeface="Garamond" panose="02020404030301010803" pitchFamily="18" charset="0"/>
              <a:ea typeface="SimSun" panose="02010600030101010101" pitchFamily="2" charset="-122"/>
            </a:endParaRPr>
          </a:p>
          <a:p>
            <a:pPr algn="r">
              <a:buFont typeface="Arial" panose="020B0604020202020204" pitchFamily="34" charset="0"/>
            </a:pPr>
            <a:r>
              <a:rPr lang="en-AU" altLang="zh-CN" sz="1400" i="1" dirty="0">
                <a:latin typeface="Garamond" panose="02020404030301010803" pitchFamily="18" charset="0"/>
                <a:ea typeface="SimSun" panose="02010600030101010101" pitchFamily="2" charset="-122"/>
              </a:rPr>
              <a:t>Copyright Oliver Massmann - All rights reserved</a:t>
            </a:r>
            <a:endParaRPr lang="vi-VN" altLang="vi-VN" sz="1400" i="1" dirty="0">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9413" y="1068388"/>
            <a:ext cx="8596312" cy="868362"/>
          </a:xfrm>
        </p:spPr>
        <p:txBody>
          <a:bodyPr vert="horz" wrap="square" lIns="91440" tIns="45720" rIns="91440" bIns="45720" anchor="ctr"/>
          <a:lstStyle/>
          <a:p>
            <a:r>
              <a:rPr lang="en-US" altLang="en-US" dirty="0">
                <a:latin typeface="Garamond" panose="02020404030301010803" pitchFamily="18" charset="0"/>
                <a:ea typeface="Arial" panose="020B0604020202020204" pitchFamily="34" charset="0"/>
                <a:cs typeface="Arial" panose="020B0604020202020204" pitchFamily="34" charset="0"/>
              </a:rPr>
              <a:t>Financing options for power projects</a:t>
            </a:r>
          </a:p>
        </p:txBody>
      </p:sp>
      <p:sp>
        <p:nvSpPr>
          <p:cNvPr id="33795" name="Content Placeholder 2"/>
          <p:cNvSpPr>
            <a:spLocks noGrp="1"/>
          </p:cNvSpPr>
          <p:nvPr>
            <p:ph idx="1"/>
          </p:nvPr>
        </p:nvSpPr>
        <p:spPr>
          <a:xfrm>
            <a:off x="379413" y="1995488"/>
            <a:ext cx="8577262" cy="4479925"/>
          </a:xfrm>
        </p:spPr>
        <p:txBody>
          <a:bodyPr vert="horz" wrap="square" lIns="91440" tIns="45720" rIns="91440" bIns="45720" anchor="t"/>
          <a:lstStyle/>
          <a:p>
            <a:r>
              <a:rPr lang="en-US" altLang="en-US" sz="2600" dirty="0">
                <a:latin typeface="Garamond" panose="02020404030301010803" pitchFamily="18" charset="0"/>
                <a:ea typeface="Arial" panose="020B0604020202020204" pitchFamily="34" charset="0"/>
                <a:cs typeface="Arial" panose="020B0604020202020204" pitchFamily="34" charset="0"/>
              </a:rPr>
              <a:t>Government investment funding and preferential policies </a:t>
            </a:r>
          </a:p>
          <a:p>
            <a:r>
              <a:rPr lang="en-US" altLang="en-US" sz="2600" dirty="0">
                <a:latin typeface="Garamond" panose="02020404030301010803" pitchFamily="18" charset="0"/>
                <a:ea typeface="Arial" panose="020B0604020202020204" pitchFamily="34" charset="0"/>
                <a:cs typeface="Arial" panose="020B0604020202020204" pitchFamily="34" charset="0"/>
              </a:rPr>
              <a:t>Official Development Assistance (ODA) </a:t>
            </a:r>
          </a:p>
          <a:p>
            <a:r>
              <a:rPr lang="en-US" altLang="en-US" sz="2600" dirty="0">
                <a:latin typeface="Garamond" panose="02020404030301010803" pitchFamily="18" charset="0"/>
                <a:ea typeface="Arial" panose="020B0604020202020204" pitchFamily="34" charset="0"/>
                <a:cs typeface="Arial" panose="020B0604020202020204" pitchFamily="34" charset="0"/>
              </a:rPr>
              <a:t>Loan from commercial banks or financial institutions </a:t>
            </a:r>
          </a:p>
          <a:p>
            <a:r>
              <a:rPr lang="en-US" altLang="en-US" sz="2600" dirty="0">
                <a:latin typeface="Garamond" panose="02020404030301010803" pitchFamily="18" charset="0"/>
                <a:ea typeface="Arial" panose="020B0604020202020204" pitchFamily="34" charset="0"/>
                <a:cs typeface="Arial" panose="020B0604020202020204" pitchFamily="34" charset="0"/>
              </a:rPr>
              <a:t>Clean Development Mechanism (CDM) </a:t>
            </a:r>
          </a:p>
          <a:p>
            <a:r>
              <a:rPr lang="en-US" altLang="en-US" sz="2600" dirty="0">
                <a:latin typeface="Garamond" panose="02020404030301010803" pitchFamily="18" charset="0"/>
                <a:ea typeface="Arial" panose="020B0604020202020204" pitchFamily="34" charset="0"/>
                <a:cs typeface="Arial" panose="020B0604020202020204" pitchFamily="34" charset="0"/>
              </a:rPr>
              <a:t>Public Private Partnership (PPP) </a:t>
            </a:r>
          </a:p>
          <a:p>
            <a:endParaRPr lang="en-US" altLang="en-US" sz="2600" u="sng" dirty="0">
              <a:latin typeface="Garamond" panose="02020404030301010803" pitchFamily="18" charset="0"/>
              <a:ea typeface="Arial" panose="020B0604020202020204" pitchFamily="34" charset="0"/>
              <a:cs typeface="Arial" panose="020B0604020202020204" pitchFamily="34" charset="0"/>
            </a:endParaRPr>
          </a:p>
          <a:p>
            <a:endParaRPr lang="en-US" altLang="en-US" sz="2600" dirty="0">
              <a:latin typeface="Garamond" panose="02020404030301010803" pitchFamily="18" charset="0"/>
              <a:ea typeface="Arial" panose="020B0604020202020204" pitchFamily="34" charset="0"/>
              <a:cs typeface="Arial" panose="020B0604020202020204" pitchFamily="34" charset="0"/>
            </a:endParaRPr>
          </a:p>
        </p:txBody>
      </p:sp>
      <p:sp>
        <p:nvSpPr>
          <p:cNvPr id="33796"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28</a:t>
            </a:fld>
            <a:endParaRPr lang="en-US" altLang="vi-VN" sz="1000" dirty="0">
              <a:solidFill>
                <a:srgbClr val="203C6A"/>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79413" y="1068388"/>
            <a:ext cx="8596312" cy="868362"/>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BOT – BEST INVESTMENT FORM</a:t>
            </a:r>
          </a:p>
        </p:txBody>
      </p:sp>
      <p:sp>
        <p:nvSpPr>
          <p:cNvPr id="34819" name="Content Placeholder 2"/>
          <p:cNvSpPr>
            <a:spLocks noGrp="1"/>
          </p:cNvSpPr>
          <p:nvPr>
            <p:ph idx="1"/>
          </p:nvPr>
        </p:nvSpPr>
        <p:spPr>
          <a:xfrm>
            <a:off x="379413" y="1995488"/>
            <a:ext cx="8577262" cy="4479925"/>
          </a:xfrm>
        </p:spPr>
        <p:txBody>
          <a:bodyPr vert="horz" wrap="square" lIns="91440" tIns="45720" rIns="91440" bIns="45720" anchor="t"/>
          <a:lstStyle/>
          <a:p>
            <a:r>
              <a:rPr lang="en-AU" altLang="en-US" sz="2400" dirty="0" smtClean="0">
                <a:latin typeface="Garamond" panose="02020404030301010803" pitchFamily="18" charset="0"/>
              </a:rPr>
              <a:t>New Law on Investment in the form of Public</a:t>
            </a:r>
            <a:r>
              <a:rPr lang="en-AU" altLang="en-US" sz="2400" dirty="0">
                <a:latin typeface="Garamond" panose="02020404030301010803" pitchFamily="18" charset="0"/>
              </a:rPr>
              <a:t>-Private </a:t>
            </a:r>
            <a:r>
              <a:rPr lang="en-AU" altLang="en-US" sz="2400" dirty="0" smtClean="0">
                <a:latin typeface="Garamond" panose="02020404030301010803" pitchFamily="18" charset="0"/>
              </a:rPr>
              <a:t>Partnership came into effect on 1 January 2021: </a:t>
            </a:r>
            <a:r>
              <a:rPr lang="en-AU" altLang="en-US" sz="2400" dirty="0">
                <a:latin typeface="Garamond" panose="02020404030301010803" pitchFamily="18" charset="0"/>
              </a:rPr>
              <a:t>making projects more bankable</a:t>
            </a:r>
          </a:p>
          <a:p>
            <a:r>
              <a:rPr lang="en-AU" altLang="en-US" sz="2400" dirty="0">
                <a:latin typeface="Garamond" panose="02020404030301010803" pitchFamily="18" charset="0"/>
              </a:rPr>
              <a:t>Easier to negotiate more favorable electricity rates.</a:t>
            </a:r>
          </a:p>
          <a:p>
            <a:r>
              <a:rPr lang="en-AU" altLang="en-US" sz="2400" dirty="0">
                <a:latin typeface="Garamond" panose="02020404030301010803" pitchFamily="18" charset="0"/>
              </a:rPr>
              <a:t>Easier to obtain more government guarantees, especially in terms of EVN’s obligations to purchase all electricity from the project.</a:t>
            </a:r>
          </a:p>
          <a:p>
            <a:r>
              <a:rPr lang="en-AU" altLang="en-US" sz="2400" dirty="0">
                <a:latin typeface="Garamond" panose="02020404030301010803" pitchFamily="18" charset="0"/>
              </a:rPr>
              <a:t>More fiscal and financial incentives.</a:t>
            </a:r>
          </a:p>
          <a:p>
            <a:r>
              <a:rPr lang="en-AU" altLang="en-US" sz="2400" dirty="0">
                <a:latin typeface="Garamond" panose="02020404030301010803" pitchFamily="18" charset="0"/>
              </a:rPr>
              <a:t>Precedent large-scaled BOT power projects in Vietnam: Phu My, Vung Ang, Mong Duong 2</a:t>
            </a:r>
            <a:r>
              <a:rPr lang="en-US" altLang="en-AU" sz="2400" dirty="0">
                <a:latin typeface="Garamond" panose="02020404030301010803" pitchFamily="18" charset="0"/>
              </a:rPr>
              <a:t>, Dung Quat 2, Song Hau 2, and many others</a:t>
            </a:r>
          </a:p>
        </p:txBody>
      </p:sp>
      <p:sp>
        <p:nvSpPr>
          <p:cNvPr id="3482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29</a:t>
            </a:fld>
            <a:endParaRPr lang="en-US" altLang="vi-VN" sz="10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Energy Sector Background</a:t>
            </a:r>
          </a:p>
        </p:txBody>
      </p:sp>
      <p:sp>
        <p:nvSpPr>
          <p:cNvPr id="14339" name="Content Placeholder 2"/>
          <p:cNvSpPr>
            <a:spLocks noGrp="1"/>
          </p:cNvSpPr>
          <p:nvPr>
            <p:ph idx="1"/>
          </p:nvPr>
        </p:nvSpPr>
        <p:spPr>
          <a:xfrm>
            <a:off x="325438" y="2133600"/>
            <a:ext cx="5237162" cy="4359275"/>
          </a:xfrm>
        </p:spPr>
        <p:txBody>
          <a:bodyPr vert="horz" wrap="square" lIns="91440" tIns="45720" rIns="91440" bIns="45720" anchor="t"/>
          <a:lstStyle/>
          <a:p>
            <a:r>
              <a:rPr lang="en-US" altLang="en-US" sz="1900" dirty="0">
                <a:latin typeface="Garamond" panose="02020404030301010803" pitchFamily="18" charset="0"/>
              </a:rPr>
              <a:t>T</a:t>
            </a:r>
            <a:r>
              <a:rPr lang="en-US" altLang="en-US" sz="1900" dirty="0" smtClean="0">
                <a:latin typeface="Garamond" panose="02020404030301010803" pitchFamily="18" charset="0"/>
              </a:rPr>
              <a:t>he </a:t>
            </a:r>
            <a:r>
              <a:rPr lang="en-US" altLang="en-US" sz="1900" dirty="0">
                <a:latin typeface="Garamond" panose="02020404030301010803" pitchFamily="18" charset="0"/>
              </a:rPr>
              <a:t>Institute of Energy has calculated that </a:t>
            </a:r>
            <a:r>
              <a:rPr lang="en-US" altLang="en-US" sz="1900" dirty="0" smtClean="0">
                <a:latin typeface="Garamond" panose="02020404030301010803" pitchFamily="18" charset="0"/>
              </a:rPr>
              <a:t>commercial </a:t>
            </a:r>
            <a:r>
              <a:rPr lang="en-US" altLang="en-US" sz="1900" dirty="0">
                <a:latin typeface="Garamond" panose="02020404030301010803" pitchFamily="18" charset="0"/>
              </a:rPr>
              <a:t>electricity will reach 491 billion kWh by 2030, and 877 billion kWh by 2045</a:t>
            </a:r>
          </a:p>
          <a:p>
            <a:r>
              <a:rPr lang="en-US" altLang="en-US" sz="1900" dirty="0" smtClean="0">
                <a:latin typeface="Garamond" panose="02020404030301010803" pitchFamily="18" charset="0"/>
              </a:rPr>
              <a:t>By </a:t>
            </a:r>
            <a:r>
              <a:rPr lang="en-US" altLang="en-US" sz="1900" dirty="0">
                <a:latin typeface="Garamond" panose="02020404030301010803" pitchFamily="18" charset="0"/>
              </a:rPr>
              <a:t>2030, the total installed capacity of Vietnam's electricity sources is predicted to be at 137.2 GW (of which coal-fired power: 27%, gas thermal power: 21%, hydroelectricity: 18%, renewable energy: 29%, imported energy about 4%, pumped hydroelectricity and other energy storage devices about 1</a:t>
            </a:r>
            <a:r>
              <a:rPr lang="en-US" altLang="en-US" sz="1900" dirty="0" smtClean="0">
                <a:latin typeface="Garamond" panose="02020404030301010803" pitchFamily="18" charset="0"/>
              </a:rPr>
              <a:t>%).</a:t>
            </a:r>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a:t>
            </a:fld>
            <a:endParaRPr lang="en-US" altLang="vi-VN" sz="1000" dirty="0"/>
          </a:p>
        </p:txBody>
      </p:sp>
      <p:pic>
        <p:nvPicPr>
          <p:cNvPr id="14341" name="Picture 1"/>
          <p:cNvPicPr>
            <a:picLocks noChangeAspect="1"/>
          </p:cNvPicPr>
          <p:nvPr/>
        </p:nvPicPr>
        <p:blipFill>
          <a:blip r:embed="rId3"/>
          <a:stretch>
            <a:fillRect/>
          </a:stretch>
        </p:blipFill>
        <p:spPr>
          <a:xfrm>
            <a:off x="5680075" y="2133600"/>
            <a:ext cx="3278188" cy="2747963"/>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838200"/>
            <a:ext cx="8594725" cy="868363"/>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Project licensing</a:t>
            </a:r>
          </a:p>
        </p:txBody>
      </p:sp>
      <p:sp>
        <p:nvSpPr>
          <p:cNvPr id="37891" name="Content Placeholder 2"/>
          <p:cNvSpPr>
            <a:spLocks noGrp="1"/>
          </p:cNvSpPr>
          <p:nvPr>
            <p:ph idx="1"/>
          </p:nvPr>
        </p:nvSpPr>
        <p:spPr>
          <a:xfrm>
            <a:off x="152400" y="1590675"/>
            <a:ext cx="8577263" cy="4810125"/>
          </a:xfrm>
        </p:spPr>
        <p:txBody>
          <a:bodyPr vert="horz" wrap="square" lIns="91440" tIns="45720" rIns="91440" bIns="45720" anchor="t"/>
          <a:lstStyle/>
          <a:p>
            <a:r>
              <a:rPr lang="en-AU" altLang="en-US" sz="2000" b="1" dirty="0">
                <a:latin typeface="Garamond" panose="02020404030301010803" pitchFamily="18" charset="0"/>
                <a:ea typeface="Arial" panose="020B0604020202020204" pitchFamily="34" charset="0"/>
                <a:cs typeface="Arial" panose="020B0604020202020204" pitchFamily="34" charset="0"/>
              </a:rPr>
              <a:t>Step 1</a:t>
            </a:r>
            <a:r>
              <a:rPr lang="en-AU" altLang="en-US" sz="2000" dirty="0">
                <a:latin typeface="Garamond" panose="02020404030301010803" pitchFamily="18" charset="0"/>
                <a:ea typeface="Arial" panose="020B0604020202020204" pitchFamily="34" charset="0"/>
                <a:cs typeface="Arial" panose="020B0604020202020204" pitchFamily="34" charset="0"/>
              </a:rPr>
              <a:t>: </a:t>
            </a:r>
            <a:r>
              <a:rPr lang="en-US" altLang="en-US" sz="2000" dirty="0">
                <a:latin typeface="Garamond" panose="02020404030301010803" pitchFamily="18" charset="0"/>
                <a:ea typeface="Arial" panose="020B0604020202020204" pitchFamily="34" charset="0"/>
                <a:cs typeface="Arial" panose="020B0604020202020204" pitchFamily="34" charset="0"/>
              </a:rPr>
              <a:t>The investor obtains approval from the competent authority [e.g., Prime Minister, MOIT] approving the power plant as part of the power development plan (if required).</a:t>
            </a:r>
            <a:endParaRPr lang="en-AU" altLang="en-US" sz="2000" dirty="0">
              <a:latin typeface="Garamond" panose="02020404030301010803" pitchFamily="18" charset="0"/>
              <a:ea typeface="Arial" panose="020B0604020202020204" pitchFamily="34" charset="0"/>
              <a:cs typeface="Arial" panose="020B0604020202020204" pitchFamily="34" charset="0"/>
            </a:endParaRPr>
          </a:p>
          <a:p>
            <a:r>
              <a:rPr lang="en-AU" altLang="en-US" sz="2000" b="1" dirty="0">
                <a:latin typeface="Garamond" panose="02020404030301010803" pitchFamily="18" charset="0"/>
                <a:ea typeface="Arial" panose="020B0604020202020204" pitchFamily="34" charset="0"/>
                <a:cs typeface="Arial" panose="020B0604020202020204" pitchFamily="34" charset="0"/>
              </a:rPr>
              <a:t>Step 2</a:t>
            </a:r>
            <a:r>
              <a:rPr lang="en-AU" altLang="en-US" sz="2000" dirty="0">
                <a:latin typeface="Garamond" panose="02020404030301010803" pitchFamily="18" charset="0"/>
                <a:ea typeface="Arial" panose="020B0604020202020204" pitchFamily="34" charset="0"/>
                <a:cs typeface="Arial" panose="020B0604020202020204" pitchFamily="34" charset="0"/>
              </a:rPr>
              <a:t>: </a:t>
            </a:r>
            <a:r>
              <a:rPr lang="en-US" altLang="en-US" sz="2000" dirty="0">
                <a:latin typeface="Garamond" panose="02020404030301010803" pitchFamily="18" charset="0"/>
                <a:ea typeface="Arial" panose="020B0604020202020204" pitchFamily="34" charset="0"/>
                <a:cs typeface="Arial" panose="020B0604020202020204" pitchFamily="34" charset="0"/>
              </a:rPr>
              <a:t>The investor obtains in-principle approval from the competent People’s Committee </a:t>
            </a:r>
          </a:p>
          <a:p>
            <a:r>
              <a:rPr lang="en-US" altLang="en-US" sz="2000" b="1" dirty="0">
                <a:latin typeface="Garamond" panose="02020404030301010803" pitchFamily="18" charset="0"/>
                <a:ea typeface="Arial" panose="020B0604020202020204" pitchFamily="34" charset="0"/>
                <a:cs typeface="Arial" panose="020B0604020202020204" pitchFamily="34" charset="0"/>
              </a:rPr>
              <a:t>Step 3</a:t>
            </a:r>
            <a:r>
              <a:rPr lang="en-US" altLang="en-US" sz="2000" dirty="0">
                <a:latin typeface="Garamond" panose="02020404030301010803" pitchFamily="18" charset="0"/>
                <a:ea typeface="Arial" panose="020B0604020202020204" pitchFamily="34" charset="0"/>
                <a:cs typeface="Arial" panose="020B0604020202020204" pitchFamily="34" charset="0"/>
              </a:rPr>
              <a:t>: Application for issuance of the Investment Registration Certificate and the Enterprise Registration Certificate</a:t>
            </a:r>
          </a:p>
          <a:p>
            <a:r>
              <a:rPr lang="en-US" altLang="en-US" sz="2000" b="1" dirty="0">
                <a:latin typeface="Garamond" panose="02020404030301010803" pitchFamily="18" charset="0"/>
                <a:ea typeface="Arial" panose="020B0604020202020204" pitchFamily="34" charset="0"/>
                <a:cs typeface="Arial" panose="020B0604020202020204" pitchFamily="34" charset="0"/>
              </a:rPr>
              <a:t>Step 4</a:t>
            </a:r>
            <a:r>
              <a:rPr lang="en-US" altLang="en-US" sz="2000" dirty="0">
                <a:latin typeface="Garamond" panose="02020404030301010803" pitchFamily="18" charset="0"/>
                <a:ea typeface="Arial" panose="020B0604020202020204" pitchFamily="34" charset="0"/>
                <a:cs typeface="Arial" panose="020B0604020202020204" pitchFamily="34" charset="0"/>
              </a:rPr>
              <a:t>: Preparation of construction / operations of the power plant (for example, acquiring land area, site clearance, preparation, land investigation, conducting environmental assessment)</a:t>
            </a:r>
          </a:p>
          <a:p>
            <a:r>
              <a:rPr lang="en-US" altLang="en-US" sz="2000" b="1" dirty="0">
                <a:latin typeface="Garamond" panose="02020404030301010803" pitchFamily="18" charset="0"/>
                <a:ea typeface="Arial" panose="020B0604020202020204" pitchFamily="34" charset="0"/>
                <a:cs typeface="Arial" panose="020B0604020202020204" pitchFamily="34" charset="0"/>
              </a:rPr>
              <a:t>Step 5</a:t>
            </a:r>
            <a:r>
              <a:rPr lang="en-US" altLang="en-US" sz="2000" dirty="0">
                <a:latin typeface="Garamond" panose="02020404030301010803" pitchFamily="18" charset="0"/>
                <a:ea typeface="Arial" panose="020B0604020202020204" pitchFamily="34" charset="0"/>
                <a:cs typeface="Arial" panose="020B0604020202020204" pitchFamily="34" charset="0"/>
              </a:rPr>
              <a:t>: The project company to obtain necessary permits (</a:t>
            </a:r>
            <a:r>
              <a:rPr lang="en-US" altLang="en-US" sz="2000" i="1" dirty="0">
                <a:latin typeface="Garamond" panose="02020404030301010803" pitchFamily="18" charset="0"/>
                <a:ea typeface="Arial" panose="020B0604020202020204" pitchFamily="34" charset="0"/>
                <a:cs typeface="Arial" panose="020B0604020202020204" pitchFamily="34" charset="0"/>
              </a:rPr>
              <a:t>e.g.</a:t>
            </a:r>
            <a:r>
              <a:rPr lang="en-US" altLang="en-US" sz="2000" dirty="0">
                <a:latin typeface="Garamond" panose="02020404030301010803" pitchFamily="18" charset="0"/>
                <a:ea typeface="Arial" panose="020B0604020202020204" pitchFamily="34" charset="0"/>
                <a:cs typeface="Arial" panose="020B0604020202020204" pitchFamily="34" charset="0"/>
              </a:rPr>
              <a:t> electricity generating permit) and relevant agreements (</a:t>
            </a:r>
            <a:r>
              <a:rPr lang="en-US" altLang="en-US" sz="2000" i="1" dirty="0">
                <a:latin typeface="Garamond" panose="02020404030301010803" pitchFamily="18" charset="0"/>
                <a:ea typeface="Arial" panose="020B0604020202020204" pitchFamily="34" charset="0"/>
                <a:cs typeface="Arial" panose="020B0604020202020204" pitchFamily="34" charset="0"/>
              </a:rPr>
              <a:t>e.g.</a:t>
            </a:r>
            <a:r>
              <a:rPr lang="en-US" altLang="en-US" sz="2000" dirty="0">
                <a:latin typeface="Garamond" panose="02020404030301010803" pitchFamily="18" charset="0"/>
                <a:ea typeface="Arial" panose="020B0604020202020204" pitchFamily="34" charset="0"/>
                <a:cs typeface="Arial" panose="020B0604020202020204" pitchFamily="34" charset="0"/>
              </a:rPr>
              <a:t> PPA) for its and the power plant’s operation.</a:t>
            </a:r>
          </a:p>
          <a:p>
            <a:r>
              <a:rPr lang="en-US" altLang="en-US" sz="2000" b="1" dirty="0">
                <a:latin typeface="Garamond" panose="02020404030301010803" pitchFamily="18" charset="0"/>
                <a:ea typeface="Arial" panose="020B0604020202020204" pitchFamily="34" charset="0"/>
                <a:cs typeface="Arial" panose="020B0604020202020204" pitchFamily="34" charset="0"/>
              </a:rPr>
              <a:t>Step 6</a:t>
            </a:r>
            <a:r>
              <a:rPr lang="en-US" altLang="en-US" sz="2000" dirty="0">
                <a:latin typeface="Garamond" panose="02020404030301010803" pitchFamily="18" charset="0"/>
                <a:ea typeface="Arial" panose="020B0604020202020204" pitchFamily="34" charset="0"/>
                <a:cs typeface="Arial" panose="020B0604020202020204" pitchFamily="34" charset="0"/>
              </a:rPr>
              <a:t>:  Construction of the power plant and operation</a:t>
            </a:r>
            <a:endParaRPr lang="en-AU" altLang="en-US" sz="2000" dirty="0">
              <a:latin typeface="Garamond" panose="02020404030301010803" pitchFamily="18" charset="0"/>
              <a:ea typeface="Arial" panose="020B0604020202020204" pitchFamily="34" charset="0"/>
              <a:cs typeface="Arial" panose="020B0604020202020204" pitchFamily="34" charset="0"/>
            </a:endParaRPr>
          </a:p>
          <a:p>
            <a:endParaRPr lang="en-AU" altLang="en-US" sz="2000" dirty="0">
              <a:latin typeface="Garamond" panose="02020404030301010803" pitchFamily="18" charset="0"/>
              <a:ea typeface="Arial" panose="020B0604020202020204" pitchFamily="34" charset="0"/>
              <a:cs typeface="Arial" panose="020B0604020202020204" pitchFamily="34" charset="0"/>
            </a:endParaRPr>
          </a:p>
        </p:txBody>
      </p:sp>
      <p:sp>
        <p:nvSpPr>
          <p:cNvPr id="37892"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30</a:t>
            </a:fld>
            <a:endParaRPr lang="en-US" altLang="vi-VN" sz="1000" dirty="0"/>
          </a:p>
        </p:txBody>
      </p:sp>
      <p:pic>
        <p:nvPicPr>
          <p:cNvPr id="37893" name="Picture 1"/>
          <p:cNvPicPr>
            <a:picLocks noChangeAspect="1"/>
          </p:cNvPicPr>
          <p:nvPr/>
        </p:nvPicPr>
        <p:blipFill>
          <a:blip r:embed="rId3"/>
          <a:stretch>
            <a:fillRect/>
          </a:stretch>
        </p:blipFill>
        <p:spPr>
          <a:xfrm>
            <a:off x="7924800" y="3581400"/>
            <a:ext cx="990600" cy="990600"/>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914400"/>
            <a:ext cx="8596313" cy="868363"/>
          </a:xfrm>
        </p:spPr>
        <p:txBody>
          <a:bodyPr vert="horz" wrap="square" lIns="91440" tIns="45720" rIns="91440" bIns="45720" anchor="ctr"/>
          <a:lstStyle/>
          <a:p>
            <a:r>
              <a:rPr lang="en-AU" altLang="en-US" sz="3000" dirty="0">
                <a:latin typeface="Garamond" panose="02020404030301010803" pitchFamily="18" charset="0"/>
                <a:ea typeface="Arial" panose="020B0604020202020204" pitchFamily="34" charset="0"/>
                <a:cs typeface="Arial" panose="020B0604020202020204" pitchFamily="34" charset="0"/>
              </a:rPr>
              <a:t>RECOMMENDATIONS FOR INVESTORS</a:t>
            </a:r>
          </a:p>
        </p:txBody>
      </p:sp>
      <p:sp>
        <p:nvSpPr>
          <p:cNvPr id="38915" name="Content Placeholder 2"/>
          <p:cNvSpPr>
            <a:spLocks noGrp="1"/>
          </p:cNvSpPr>
          <p:nvPr>
            <p:ph idx="1"/>
          </p:nvPr>
        </p:nvSpPr>
        <p:spPr>
          <a:xfrm>
            <a:off x="228600" y="1828800"/>
            <a:ext cx="8729663" cy="4572000"/>
          </a:xfrm>
        </p:spPr>
        <p:txBody>
          <a:bodyPr vert="horz" wrap="square" lIns="91440" tIns="45720" rIns="91440" bIns="45720" anchor="t"/>
          <a:lstStyle/>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Public private partnerships (e.g. - BOT) should be the first option.</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Due care on negotiations of the PPA and grid connection agreement with EVN</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Electricity selling in off-grid areas can be a good choice</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Sound financing structure, good business model and great legal assistance are keys to success.</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Accurate prediction of where the market is heading to, in the context of Vietnam’s critical power shortage, should be considered.</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More pressure on the government to adequately address key issues on tariff increase, demonopolization of the power market and government guarantee.</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Vietnam’s market is extremely in need of financing and EPC capability. There are rooms for cost-effective and high quality EPC contractors and resourceful lenders.</a:t>
            </a:r>
          </a:p>
          <a:p>
            <a:pPr marL="354330" indent="-354330"/>
            <a:r>
              <a:rPr lang="en-AU" altLang="en-US" sz="2000" dirty="0">
                <a:latin typeface="Garamond" panose="02020404030301010803" pitchFamily="18" charset="0"/>
                <a:ea typeface="Arial" panose="020B0604020202020204" pitchFamily="34" charset="0"/>
                <a:cs typeface="Arial" panose="020B0604020202020204" pitchFamily="34" charset="0"/>
              </a:rPr>
              <a:t>In many cases, you can “test the water” with a small power plant project.</a:t>
            </a:r>
          </a:p>
        </p:txBody>
      </p:sp>
      <p:sp>
        <p:nvSpPr>
          <p:cNvPr id="38916"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31</a:t>
            </a:fld>
            <a:endParaRPr lang="en-US" altLang="vi-VN" sz="10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 y="3352800"/>
            <a:ext cx="8593138" cy="865188"/>
          </a:xfrm>
        </p:spPr>
        <p:txBody>
          <a:bodyPr vert="horz" wrap="square" lIns="91440" tIns="45720" rIns="91440" bIns="45720" anchor="ctr"/>
          <a:lstStyle/>
          <a:p>
            <a:pPr algn="ctr"/>
            <a:r>
              <a:rPr lang="en-US" altLang="en-US" b="0" dirty="0">
                <a:latin typeface="Garamond" panose="02020404030301010803" pitchFamily="18" charset="0"/>
                <a:ea typeface="Arial" panose="020B0604020202020204" pitchFamily="34" charset="0"/>
                <a:cs typeface="Arial" panose="020B0604020202020204" pitchFamily="34" charset="0"/>
              </a:rPr>
              <a:t/>
            </a:r>
            <a:br>
              <a:rPr lang="en-US" altLang="en-US" b="0"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CONNECTIONS ARE BUSINESS</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PLEASE CONNECT WITH ME ON LINKEDIN:</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OLIVER MASSMANN</a:t>
            </a:r>
            <a:r>
              <a:rPr lang="en-US" altLang="en-US" b="0" dirty="0">
                <a:latin typeface="Garamond" panose="02020404030301010803" pitchFamily="18" charset="0"/>
                <a:ea typeface="Arial" panose="020B0604020202020204" pitchFamily="34" charset="0"/>
                <a:cs typeface="Arial" panose="020B0604020202020204" pitchFamily="34" charset="0"/>
              </a:rPr>
              <a:t/>
            </a:r>
            <a:br>
              <a:rPr lang="en-US" altLang="en-US" b="0" dirty="0">
                <a:latin typeface="Garamond" panose="02020404030301010803" pitchFamily="18" charset="0"/>
                <a:ea typeface="Arial" panose="020B0604020202020204" pitchFamily="34" charset="0"/>
                <a:cs typeface="Arial" panose="020B0604020202020204" pitchFamily="34" charset="0"/>
              </a:rPr>
            </a:br>
            <a:r>
              <a:rPr lang="en-US" altLang="en-US" b="0" dirty="0">
                <a:latin typeface="Garamond" panose="02020404030301010803" pitchFamily="18" charset="0"/>
                <a:ea typeface="Arial" panose="020B0604020202020204" pitchFamily="34" charset="0"/>
                <a:cs typeface="Arial" panose="020B0604020202020204" pitchFamily="34" charset="0"/>
              </a:rPr>
              <a:t/>
            </a:r>
            <a:br>
              <a:rPr lang="en-US" altLang="en-US" b="0" dirty="0">
                <a:latin typeface="Garamond" panose="02020404030301010803" pitchFamily="18" charset="0"/>
                <a:ea typeface="Arial" panose="020B0604020202020204" pitchFamily="34" charset="0"/>
                <a:cs typeface="Arial" panose="020B0604020202020204" pitchFamily="34" charset="0"/>
              </a:rPr>
            </a:br>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39939"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32</a:t>
            </a:fld>
            <a:endParaRPr lang="en-US" altLang="vi-VN" sz="1000" dirty="0">
              <a:solidFill>
                <a:srgbClr val="203C6A"/>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3657600"/>
            <a:ext cx="8593138" cy="865188"/>
          </a:xfrm>
        </p:spPr>
        <p:txBody>
          <a:bodyPr vert="horz" wrap="square" lIns="91440" tIns="45720" rIns="91440" bIns="45720" anchor="ctr"/>
          <a:lstStyle/>
          <a:p>
            <a:pPr algn="r"/>
            <a:r>
              <a:rPr lang="en-US" altLang="en-US" dirty="0">
                <a:latin typeface="Garamond" panose="02020404030301010803" pitchFamily="18" charset="0"/>
                <a:ea typeface="Arial" panose="020B0604020202020204" pitchFamily="34" charset="0"/>
                <a:cs typeface="Arial" panose="020B0604020202020204" pitchFamily="34" charset="0"/>
              </a:rPr>
              <a:t>WHEREVER YOU ARE - BE ALL THERE</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i="1" dirty="0">
                <a:latin typeface="Garamond" panose="02020404030301010803" pitchFamily="18" charset="0"/>
                <a:ea typeface="Arial" panose="020B0604020202020204" pitchFamily="34" charset="0"/>
                <a:cs typeface="Arial" panose="020B0604020202020204" pitchFamily="34" charset="0"/>
              </a:rPr>
              <a:t>Jim Elliot</a:t>
            </a:r>
            <a:r>
              <a:rPr lang="en-US" altLang="en-US" b="0" dirty="0">
                <a:latin typeface="Arial" panose="020B0604020202020204" pitchFamily="34" charset="0"/>
                <a:ea typeface="Arial" panose="020B0604020202020204" pitchFamily="34" charset="0"/>
                <a:cs typeface="Arial" panose="020B0604020202020204" pitchFamily="34" charset="0"/>
              </a:rPr>
              <a:t/>
            </a:r>
            <a:br>
              <a:rPr lang="en-US" altLang="en-US" b="0" dirty="0">
                <a:latin typeface="Arial" panose="020B0604020202020204" pitchFamily="34" charset="0"/>
                <a:ea typeface="Arial" panose="020B0604020202020204" pitchFamily="34" charset="0"/>
                <a:cs typeface="Arial" panose="020B0604020202020204" pitchFamily="34" charset="0"/>
              </a:rPr>
            </a:br>
            <a:r>
              <a:rPr lang="en-US" altLang="en-US" b="0" dirty="0">
                <a:latin typeface="Arial" panose="020B0604020202020204" pitchFamily="34" charset="0"/>
                <a:ea typeface="Arial" panose="020B0604020202020204" pitchFamily="34" charset="0"/>
                <a:cs typeface="Arial" panose="020B0604020202020204" pitchFamily="34" charset="0"/>
              </a:rPr>
              <a:t/>
            </a:r>
            <a:br>
              <a:rPr lang="en-US" altLang="en-US" b="0" dirty="0">
                <a:latin typeface="Arial" panose="020B0604020202020204" pitchFamily="34" charset="0"/>
                <a:ea typeface="Arial" panose="020B0604020202020204" pitchFamily="34" charset="0"/>
                <a:cs typeface="Arial" panose="020B0604020202020204" pitchFamily="34" charset="0"/>
              </a:rPr>
            </a:br>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40963"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33</a:t>
            </a:fld>
            <a:endParaRPr lang="en-US" altLang="vi-VN" sz="1000" dirty="0">
              <a:solidFill>
                <a:srgbClr val="203C6A"/>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79413" y="1068388"/>
            <a:ext cx="8596312" cy="868362"/>
          </a:xfrm>
        </p:spPr>
        <p:txBody>
          <a:bodyPr vert="horz" wrap="square" lIns="91440" tIns="45720" rIns="91440" bIns="45720" anchor="ctr"/>
          <a:lstStyle/>
          <a:p>
            <a:pPr algn="ctr" eaLnBrk="1" hangingPunct="1"/>
            <a:r>
              <a:rPr lang="en-US" altLang="vi-VN" dirty="0">
                <a:latin typeface="Garamond" panose="02020404030301010803" pitchFamily="18" charset="0"/>
                <a:ea typeface="Arial" panose="020B0604020202020204" pitchFamily="34" charset="0"/>
                <a:cs typeface="Arial" panose="020B0604020202020204" pitchFamily="34" charset="0"/>
              </a:rPr>
              <a:t>DUANE MORRIS VIETNAM LLC</a:t>
            </a:r>
          </a:p>
        </p:txBody>
      </p:sp>
      <p:sp>
        <p:nvSpPr>
          <p:cNvPr id="41987" name="Content Placeholder 2"/>
          <p:cNvSpPr>
            <a:spLocks noGrp="1"/>
          </p:cNvSpPr>
          <p:nvPr>
            <p:ph idx="1"/>
          </p:nvPr>
        </p:nvSpPr>
        <p:spPr>
          <a:xfrm>
            <a:off x="379413" y="1995488"/>
            <a:ext cx="8577262" cy="4479925"/>
          </a:xfrm>
        </p:spPr>
        <p:txBody>
          <a:bodyPr vert="horz" wrap="square" lIns="91440" tIns="45720" rIns="91440" bIns="45720" anchor="t"/>
          <a:lstStyle/>
          <a:p>
            <a:pPr algn="ctr" eaLnBrk="1" hangingPunct="1">
              <a:lnSpc>
                <a:spcPct val="90000"/>
              </a:lnSpc>
              <a:buFont typeface="Times New Roman" panose="02020603050405020304" pitchFamily="18" charset="0"/>
              <a:buNone/>
            </a:pPr>
            <a:endParaRPr lang="en-US" altLang="vi-VN" sz="1400" b="1" dirty="0">
              <a:latin typeface="Arial" panose="020B0604020202020204" pitchFamily="34" charset="0"/>
              <a:ea typeface="Arial" panose="020B0604020202020204" pitchFamily="34" charset="0"/>
              <a:cs typeface="Arial" panose="020B0604020202020204" pitchFamily="34" charset="0"/>
            </a:endParaRPr>
          </a:p>
          <a:p>
            <a:pPr algn="ctr" eaLnBrk="1" hangingPunct="1">
              <a:lnSpc>
                <a:spcPct val="90000"/>
              </a:lnSpc>
              <a:buFont typeface="Times New Roman" panose="02020603050405020304" pitchFamily="18" charset="0"/>
              <a:buNone/>
            </a:pPr>
            <a:r>
              <a:rPr lang="en-US" altLang="vi-VN" sz="2400" b="1" dirty="0">
                <a:latin typeface="Garamond" panose="02020404030301010803" pitchFamily="18" charset="0"/>
                <a:ea typeface="Arial" panose="020B0604020202020204" pitchFamily="34" charset="0"/>
                <a:cs typeface="Arial" panose="020B0604020202020204" pitchFamily="34" charset="0"/>
              </a:rPr>
              <a:t>Thank you very much!</a:t>
            </a:r>
          </a:p>
          <a:p>
            <a:pPr algn="ctr" eaLnBrk="1" hangingPunct="1">
              <a:lnSpc>
                <a:spcPct val="90000"/>
              </a:lnSpc>
              <a:buFontTx/>
            </a:pPr>
            <a:endParaRPr lang="en-US" altLang="vi-VN" sz="1800" dirty="0">
              <a:latin typeface="Garamond" panose="02020404030301010803" pitchFamily="18" charset="0"/>
              <a:ea typeface="Arial" panose="020B0604020202020204" pitchFamily="34" charset="0"/>
              <a:cs typeface="Arial" panose="020B0604020202020204" pitchFamily="34" charset="0"/>
            </a:endParaRPr>
          </a:p>
          <a:p>
            <a:pPr eaLnBrk="1" hangingPunct="1">
              <a:lnSpc>
                <a:spcPct val="90000"/>
              </a:lnSpc>
              <a:buFont typeface="Times New Roman" panose="02020603050405020304" pitchFamily="18" charset="0"/>
              <a:buNone/>
            </a:pPr>
            <a:r>
              <a:rPr lang="en-US" altLang="vi-VN" sz="2000" b="1" dirty="0">
                <a:latin typeface="Garamond" panose="02020404030301010803" pitchFamily="18" charset="0"/>
                <a:ea typeface="Arial" panose="020B0604020202020204" pitchFamily="34" charset="0"/>
                <a:cs typeface="Arial" panose="020B0604020202020204" pitchFamily="34" charset="0"/>
              </a:rPr>
              <a:t>HANOI OFFICE</a:t>
            </a:r>
            <a:r>
              <a:rPr lang="en-US" altLang="vi-VN" sz="1800" b="1" dirty="0">
                <a:latin typeface="Garamond" panose="02020404030301010803" pitchFamily="18" charset="0"/>
                <a:ea typeface="Arial" panose="020B0604020202020204" pitchFamily="34" charset="0"/>
                <a:cs typeface="Arial" panose="020B0604020202020204" pitchFamily="34" charset="0"/>
              </a:rPr>
              <a:t>			</a:t>
            </a:r>
            <a:r>
              <a:rPr lang="en-US" altLang="vi-VN" sz="2000" b="1" dirty="0">
                <a:latin typeface="Garamond" panose="02020404030301010803" pitchFamily="18" charset="0"/>
                <a:ea typeface="Arial" panose="020B0604020202020204" pitchFamily="34" charset="0"/>
                <a:cs typeface="Arial" panose="020B0604020202020204" pitchFamily="34" charset="0"/>
              </a:rPr>
              <a:t>HO CHI MINH CITY OFFICE</a:t>
            </a:r>
          </a:p>
          <a:p>
            <a:pPr eaLnBrk="1" hangingPunct="1">
              <a:lnSpc>
                <a:spcPct val="90000"/>
              </a:lnSpc>
              <a:buFont typeface="Times New Roman" panose="02020603050405020304" pitchFamily="18" charset="0"/>
              <a:buNone/>
            </a:pPr>
            <a:endParaRPr lang="en-US" altLang="vi-VN" sz="1800" b="1" dirty="0">
              <a:latin typeface="Garamond" panose="02020404030301010803" pitchFamily="18" charset="0"/>
              <a:ea typeface="Arial" panose="020B0604020202020204" pitchFamily="34" charset="0"/>
              <a:cs typeface="Arial" panose="020B0604020202020204" pitchFamily="34" charset="0"/>
            </a:endParaRP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Pacific Place, Unit V1307/08, 13</a:t>
            </a:r>
            <a:r>
              <a:rPr lang="en-US" altLang="vi-VN" sz="1800" b="1" baseline="30000" dirty="0">
                <a:latin typeface="Garamond" panose="02020404030301010803" pitchFamily="18" charset="0"/>
                <a:ea typeface="Arial" panose="020B0604020202020204" pitchFamily="34" charset="0"/>
                <a:cs typeface="Arial" panose="020B0604020202020204" pitchFamily="34" charset="0"/>
              </a:rPr>
              <a:t>th</a:t>
            </a:r>
            <a:r>
              <a:rPr lang="en-US" altLang="vi-VN" sz="1800" b="1" dirty="0">
                <a:latin typeface="Garamond" panose="02020404030301010803" pitchFamily="18" charset="0"/>
                <a:ea typeface="Arial" panose="020B0604020202020204" pitchFamily="34" charset="0"/>
                <a:cs typeface="Arial" panose="020B0604020202020204" pitchFamily="34" charset="0"/>
              </a:rPr>
              <a:t> Floor, 	Suite 1503/04, Saigon Tower 	</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83B Ly Thuong Kiet, Hoan Kiem District	29 Le Duan Street, District 1</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Hanoi, Vietnam				Ho Chi Minh City, Vietnam</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Tel.:  +84 </a:t>
            </a:r>
            <a:r>
              <a:rPr lang="en-US" altLang="vi-VN" sz="1800" b="1" dirty="0" smtClean="0">
                <a:latin typeface="Garamond" panose="02020404030301010803" pitchFamily="18" charset="0"/>
                <a:ea typeface="Arial" panose="020B0604020202020204" pitchFamily="34" charset="0"/>
                <a:cs typeface="Arial" panose="020B0604020202020204" pitchFamily="34" charset="0"/>
              </a:rPr>
              <a:t>24 3946 2200</a:t>
            </a:r>
            <a:r>
              <a:rPr lang="en-US" altLang="vi-VN" sz="1800" b="1" dirty="0">
                <a:latin typeface="Garamond" panose="02020404030301010803" pitchFamily="18" charset="0"/>
                <a:ea typeface="Arial" panose="020B0604020202020204" pitchFamily="34" charset="0"/>
                <a:cs typeface="Arial" panose="020B0604020202020204" pitchFamily="34" charset="0"/>
              </a:rPr>
              <a:t>			Tel.:  +84 </a:t>
            </a:r>
            <a:r>
              <a:rPr lang="en-US" altLang="vi-VN" sz="1800" b="1" dirty="0" smtClean="0">
                <a:latin typeface="Garamond" panose="02020404030301010803" pitchFamily="18" charset="0"/>
                <a:ea typeface="Arial" panose="020B0604020202020204" pitchFamily="34" charset="0"/>
                <a:cs typeface="Arial" panose="020B0604020202020204" pitchFamily="34" charset="0"/>
              </a:rPr>
              <a:t>28 </a:t>
            </a:r>
            <a:r>
              <a:rPr lang="en-US" altLang="vi-VN" sz="1800" b="1" dirty="0">
                <a:latin typeface="Garamond" panose="02020404030301010803" pitchFamily="18" charset="0"/>
                <a:ea typeface="Arial" panose="020B0604020202020204" pitchFamily="34" charset="0"/>
                <a:cs typeface="Arial" panose="020B0604020202020204" pitchFamily="34" charset="0"/>
              </a:rPr>
              <a:t>3824 0240</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Fax:  +84 </a:t>
            </a:r>
            <a:r>
              <a:rPr lang="en-US" altLang="vi-VN" sz="1800" b="1" dirty="0" smtClean="0">
                <a:latin typeface="Garamond" panose="02020404030301010803" pitchFamily="18" charset="0"/>
                <a:ea typeface="Arial" panose="020B0604020202020204" pitchFamily="34" charset="0"/>
                <a:cs typeface="Arial" panose="020B0604020202020204" pitchFamily="34" charset="0"/>
              </a:rPr>
              <a:t>24 </a:t>
            </a:r>
            <a:r>
              <a:rPr lang="en-US" altLang="vi-VN" sz="1800" b="1" dirty="0">
                <a:latin typeface="Garamond" panose="02020404030301010803" pitchFamily="18" charset="0"/>
                <a:ea typeface="Arial" panose="020B0604020202020204" pitchFamily="34" charset="0"/>
                <a:cs typeface="Arial" panose="020B0604020202020204" pitchFamily="34" charset="0"/>
              </a:rPr>
              <a:t>3946 1311			Fax:  +84 </a:t>
            </a:r>
            <a:r>
              <a:rPr lang="en-US" altLang="vi-VN" sz="1800" b="1" dirty="0" smtClean="0">
                <a:latin typeface="Garamond" panose="02020404030301010803" pitchFamily="18" charset="0"/>
                <a:ea typeface="Arial" panose="020B0604020202020204" pitchFamily="34" charset="0"/>
                <a:cs typeface="Arial" panose="020B0604020202020204" pitchFamily="34" charset="0"/>
              </a:rPr>
              <a:t>28 </a:t>
            </a:r>
            <a:r>
              <a:rPr lang="en-US" altLang="vi-VN" sz="1800" b="1" dirty="0">
                <a:latin typeface="Garamond" panose="02020404030301010803" pitchFamily="18" charset="0"/>
                <a:ea typeface="Arial" panose="020B0604020202020204" pitchFamily="34" charset="0"/>
                <a:cs typeface="Arial" panose="020B0604020202020204" pitchFamily="34" charset="0"/>
              </a:rPr>
              <a:t>3824 0241</a:t>
            </a:r>
          </a:p>
          <a:p>
            <a:pPr algn="ctr" eaLnBrk="1" hangingPunct="1">
              <a:buNone/>
            </a:pPr>
            <a:r>
              <a:rPr lang="en-US" altLang="vi-VN" sz="1800" b="1" dirty="0">
                <a:latin typeface="Garamond" panose="02020404030301010803" pitchFamily="18" charset="0"/>
                <a:ea typeface="Arial" panose="020B0604020202020204" pitchFamily="34" charset="0"/>
                <a:cs typeface="Arial" panose="020B0604020202020204" pitchFamily="34" charset="0"/>
              </a:rPr>
              <a:t>Contact email:</a:t>
            </a:r>
          </a:p>
          <a:p>
            <a:pPr algn="ctr" eaLnBrk="1" hangingPunct="1">
              <a:buNone/>
            </a:pPr>
            <a:r>
              <a:rPr lang="en-US" altLang="vi-VN" sz="2400" b="1" dirty="0">
                <a:latin typeface="Garamond" panose="02020404030301010803" pitchFamily="18" charset="0"/>
                <a:ea typeface="Arial" panose="020B0604020202020204" pitchFamily="34" charset="0"/>
                <a:cs typeface="Arial" panose="020B0604020202020204" pitchFamily="34" charset="0"/>
              </a:rPr>
              <a:t>omassmann@duanemorris.com</a:t>
            </a:r>
          </a:p>
          <a:p>
            <a:pPr algn="ctr" eaLnBrk="1" hangingPunct="1">
              <a:buNone/>
            </a:pPr>
            <a:endParaRPr lang="en-US" altLang="vi-VN" sz="1400" dirty="0">
              <a:latin typeface="Arial" panose="020B0604020202020204" pitchFamily="34" charset="0"/>
              <a:ea typeface="Arial" panose="020B0604020202020204" pitchFamily="34" charset="0"/>
              <a:cs typeface="Arial" panose="020B0604020202020204" pitchFamily="34" charset="0"/>
            </a:endParaRPr>
          </a:p>
          <a:p>
            <a:pPr eaLnBrk="1" hangingPunct="1">
              <a:buNone/>
            </a:pPr>
            <a:endParaRPr lang="en-US" altLang="vi-VN" sz="1400" dirty="0">
              <a:latin typeface="Arial" panose="020B0604020202020204" pitchFamily="34" charset="0"/>
              <a:ea typeface="Arial" panose="020B0604020202020204" pitchFamily="34" charset="0"/>
              <a:cs typeface="Arial" panose="020B0604020202020204" pitchFamily="34" charset="0"/>
            </a:endParaRPr>
          </a:p>
        </p:txBody>
      </p:sp>
      <p:sp>
        <p:nvSpPr>
          <p:cNvPr id="41988"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34</a:t>
            </a:fld>
            <a:endParaRPr lang="en-US" altLang="vi-VN" sz="1000" dirty="0">
              <a:solidFill>
                <a:srgbClr val="203C6A"/>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latin typeface="Garamond" panose="02020404030301010803" pitchFamily="18" charset="0"/>
              </a:rPr>
              <a:t>Energy Sector Background</a:t>
            </a:r>
            <a:endParaRPr lang="en-US" dirty="0"/>
          </a:p>
        </p:txBody>
      </p:sp>
      <p:sp>
        <p:nvSpPr>
          <p:cNvPr id="3" name="Content Placeholder 2"/>
          <p:cNvSpPr>
            <a:spLocks noGrp="1"/>
          </p:cNvSpPr>
          <p:nvPr>
            <p:ph idx="1"/>
          </p:nvPr>
        </p:nvSpPr>
        <p:spPr>
          <a:xfrm>
            <a:off x="380010" y="2209799"/>
            <a:ext cx="8577072" cy="4265815"/>
          </a:xfrm>
        </p:spPr>
        <p:txBody>
          <a:bodyPr/>
          <a:lstStyle/>
          <a:p>
            <a:pPr lvl="0"/>
            <a:r>
              <a:rPr lang="en-AU" altLang="en-US" sz="1900" dirty="0">
                <a:latin typeface="Garamond" panose="02020404030301010803" pitchFamily="18" charset="0"/>
              </a:rPr>
              <a:t>Electricity of Vietnam (EVN) holds a monopoly on electricity transmission and distribution.</a:t>
            </a:r>
            <a:endParaRPr lang="en-US" altLang="en-US" sz="1900" dirty="0">
              <a:latin typeface="Garamond" panose="02020404030301010803" pitchFamily="18" charset="0"/>
            </a:endParaRPr>
          </a:p>
          <a:p>
            <a:r>
              <a:rPr lang="en-US" sz="1900" dirty="0" smtClean="0">
                <a:latin typeface="Garamond" panose="02020404030301010803" pitchFamily="18" charset="0"/>
              </a:rPr>
              <a:t>Total </a:t>
            </a:r>
            <a:r>
              <a:rPr lang="en-US" sz="1900" dirty="0">
                <a:latin typeface="Garamond" panose="02020404030301010803" pitchFamily="18" charset="0"/>
              </a:rPr>
              <a:t>investment capital for electricity development in the period 2021-2030 is roughly USD 128.3 billion USD, of which: USD 95.4 billion for the power sources, USD 32.9 billion for the grids. The average structure of capital investment shall be 74% / 26%.</a:t>
            </a:r>
          </a:p>
        </p:txBody>
      </p:sp>
    </p:spTree>
    <p:extLst>
      <p:ext uri="{BB962C8B-B14F-4D97-AF65-F5344CB8AC3E}">
        <p14:creationId xmlns:p14="http://schemas.microsoft.com/office/powerpoint/2010/main" val="30207699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2209800"/>
            <a:ext cx="8593138" cy="865188"/>
          </a:xfrm>
        </p:spPr>
        <p:txBody>
          <a:bodyPr vert="horz" wrap="square" lIns="91440" tIns="45720" rIns="91440" bIns="45720" anchor="ctr"/>
          <a:lstStyle/>
          <a:p>
            <a:pPr algn="ctr"/>
            <a:r>
              <a:rPr lang="en-AU" altLang="en-US" sz="3600" dirty="0">
                <a:latin typeface="Garamond" panose="02020404030301010803" pitchFamily="18" charset="0"/>
                <a:ea typeface="Arial" panose="020B0604020202020204" pitchFamily="34" charset="0"/>
                <a:cs typeface="Arial" panose="020B0604020202020204" pitchFamily="34" charset="0"/>
              </a:rPr>
              <a:t>CURRENT GOVERNMENT’S POLICIES ON WIND ENERGY</a:t>
            </a:r>
            <a:br>
              <a:rPr lang="en-AU" altLang="en-US" sz="3600" dirty="0">
                <a:latin typeface="Garamond" panose="02020404030301010803" pitchFamily="18" charset="0"/>
                <a:ea typeface="Arial" panose="020B0604020202020204" pitchFamily="34" charset="0"/>
                <a:cs typeface="Arial" panose="020B0604020202020204" pitchFamily="34" charset="0"/>
              </a:rPr>
            </a:br>
            <a:endParaRPr lang="en-AU" altLang="en-US" dirty="0">
              <a:latin typeface="Arial" panose="020B0604020202020204" pitchFamily="34" charset="0"/>
              <a:ea typeface="Arial" panose="020B0604020202020204" pitchFamily="34" charset="0"/>
              <a:cs typeface="Arial" panose="020B0604020202020204" pitchFamily="34" charset="0"/>
            </a:endParaRPr>
          </a:p>
        </p:txBody>
      </p:sp>
      <p:sp>
        <p:nvSpPr>
          <p:cNvPr id="21507" name="Slide Number Placeholder 2"/>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5</a:t>
            </a:fld>
            <a:endParaRPr lang="en-US" altLang="vi-VN" sz="1000" dirty="0"/>
          </a:p>
        </p:txBody>
      </p:sp>
      <p:pic>
        <p:nvPicPr>
          <p:cNvPr id="21508" name="Picture 3"/>
          <p:cNvPicPr>
            <a:picLocks noChangeAspect="1"/>
          </p:cNvPicPr>
          <p:nvPr/>
        </p:nvPicPr>
        <p:blipFill>
          <a:blip r:embed="rId3"/>
          <a:stretch>
            <a:fillRect/>
          </a:stretch>
        </p:blipFill>
        <p:spPr>
          <a:xfrm>
            <a:off x="1065213" y="3276600"/>
            <a:ext cx="4421187" cy="2543175"/>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9442C7-C0FE-4E35-A92B-7545083020F4}"/>
              </a:ext>
            </a:extLst>
          </p:cNvPr>
          <p:cNvSpPr>
            <a:spLocks noGrp="1"/>
          </p:cNvSpPr>
          <p:nvPr>
            <p:ph type="title"/>
          </p:nvPr>
        </p:nvSpPr>
        <p:spPr>
          <a:xfrm>
            <a:off x="457200" y="838200"/>
            <a:ext cx="8595360" cy="762000"/>
          </a:xfrm>
        </p:spPr>
        <p:txBody>
          <a:bodyPr/>
          <a:lstStyle/>
          <a:p>
            <a:pPr algn="ctr"/>
            <a:r>
              <a:rPr lang="en-AU" altLang="en-US" sz="2800" dirty="0">
                <a:latin typeface="Garamond" panose="02020404030301010803" pitchFamily="18" charset="0"/>
              </a:rPr>
              <a:t>Wind-to-electricity projects </a:t>
            </a:r>
            <a:r>
              <a:rPr lang="en-AU" altLang="en-US" sz="2800" dirty="0" smtClean="0">
                <a:latin typeface="Garamond" panose="02020404030301010803" pitchFamily="18" charset="0"/>
              </a:rPr>
              <a:t>overview</a:t>
            </a:r>
            <a:endParaRPr lang="en-US" sz="2800" dirty="0"/>
          </a:p>
        </p:txBody>
      </p:sp>
      <p:sp>
        <p:nvSpPr>
          <p:cNvPr id="3" name="Chỗ dành sẵn cho Nội dung 2">
            <a:extLst>
              <a:ext uri="{FF2B5EF4-FFF2-40B4-BE49-F238E27FC236}">
                <a16:creationId xmlns:a16="http://schemas.microsoft.com/office/drawing/2014/main" id="{070429E4-9A80-4CA2-A324-30288D5FCC29}"/>
              </a:ext>
            </a:extLst>
          </p:cNvPr>
          <p:cNvSpPr>
            <a:spLocks noGrp="1"/>
          </p:cNvSpPr>
          <p:nvPr>
            <p:ph idx="1"/>
          </p:nvPr>
        </p:nvSpPr>
        <p:spPr>
          <a:xfrm>
            <a:off x="304800" y="1524000"/>
            <a:ext cx="8577072" cy="4800600"/>
          </a:xfrm>
        </p:spPr>
        <p:txBody>
          <a:bodyPr/>
          <a:lstStyle/>
          <a:p>
            <a:pPr marL="465455" lvl="1" indent="-465455" defTabSz="914400">
              <a:buClr>
                <a:schemeClr val="accent2"/>
              </a:buClr>
              <a:buFont typeface="Arial" panose="020B0604020202020204" pitchFamily="34" charset="0"/>
              <a:buChar char="•"/>
              <a:tabLst>
                <a:tab pos="457200" algn="l"/>
              </a:tabLst>
            </a:pPr>
            <a:r>
              <a:rPr lang="en-US" altLang="en-US" sz="2000" b="1" dirty="0">
                <a:latin typeface="Garamond" panose="02020404030301010803" pitchFamily="18" charset="0"/>
              </a:rPr>
              <a:t>On-shore projects</a:t>
            </a:r>
            <a:r>
              <a:rPr lang="en-US" altLang="en-US" sz="2000" dirty="0">
                <a:latin typeface="Garamond" panose="02020404030301010803" pitchFamily="18" charset="0"/>
              </a:rPr>
              <a:t>: </a:t>
            </a:r>
            <a:r>
              <a:rPr lang="en-GB" altLang="en-US" sz="2000" dirty="0">
                <a:latin typeface="Garamond" panose="02020404030301010803" pitchFamily="18" charset="0"/>
              </a:rPr>
              <a:t>any wind power project </a:t>
            </a:r>
            <a:r>
              <a:rPr lang="en-US" altLang="en-US" sz="2000" dirty="0">
                <a:latin typeface="Garamond" panose="02020404030301010803" pitchFamily="18" charset="0"/>
              </a:rPr>
              <a:t>which (i) has been </a:t>
            </a:r>
            <a:r>
              <a:rPr lang="en-GB" altLang="en-US" sz="2000" dirty="0">
                <a:latin typeface="Garamond" panose="02020404030301010803" pitchFamily="18" charset="0"/>
              </a:rPr>
              <a:t>grid-connected; (ii) wind turbine(s) constructed and operated in mainland and coastal areas of which the outer boundary is the average lowest sea edge </a:t>
            </a:r>
            <a:r>
              <a:rPr lang="en-GB" altLang="en-US" sz="2000" dirty="0" smtClean="0">
                <a:latin typeface="Garamond" panose="02020404030301010803" pitchFamily="18" charset="0"/>
              </a:rPr>
              <a:t>for 18.6 </a:t>
            </a:r>
            <a:r>
              <a:rPr lang="en-GB" altLang="en-US" sz="2000" dirty="0">
                <a:latin typeface="Garamond" panose="02020404030301010803" pitchFamily="18" charset="0"/>
              </a:rPr>
              <a:t>years.</a:t>
            </a:r>
          </a:p>
          <a:p>
            <a:pPr marL="465455" lvl="1" indent="-465455" defTabSz="914400">
              <a:buClr>
                <a:schemeClr val="accent2"/>
              </a:buClr>
              <a:buFont typeface="Arial" panose="020B0604020202020204" pitchFamily="34" charset="0"/>
              <a:buChar char="•"/>
              <a:tabLst>
                <a:tab pos="457200" algn="l"/>
              </a:tabLst>
            </a:pPr>
            <a:endParaRPr lang="en-GB" altLang="en-US" sz="500" dirty="0">
              <a:latin typeface="Garamond" panose="02020404030301010803" pitchFamily="18" charset="0"/>
            </a:endParaRPr>
          </a:p>
          <a:p>
            <a:pPr marL="465455" lvl="1" indent="-465455" defTabSz="914400">
              <a:buClr>
                <a:schemeClr val="accent2"/>
              </a:buClr>
              <a:buFont typeface="Arial" panose="020B0604020202020204" pitchFamily="34" charset="0"/>
              <a:buChar char="•"/>
              <a:tabLst>
                <a:tab pos="457200" algn="l"/>
              </a:tabLst>
            </a:pPr>
            <a:r>
              <a:rPr lang="en-GB" altLang="en-US" sz="2000" b="1" dirty="0">
                <a:latin typeface="Garamond" panose="02020404030301010803" pitchFamily="18" charset="0"/>
              </a:rPr>
              <a:t>Off-shore projects</a:t>
            </a:r>
            <a:r>
              <a:rPr lang="en-GB" altLang="en-US" sz="2000" dirty="0">
                <a:latin typeface="Garamond" panose="02020404030301010803" pitchFamily="18" charset="0"/>
              </a:rPr>
              <a:t>: any wind power project </a:t>
            </a:r>
            <a:r>
              <a:rPr lang="en-US" altLang="en-US" sz="2000" dirty="0">
                <a:latin typeface="Garamond" panose="02020404030301010803" pitchFamily="18" charset="0"/>
              </a:rPr>
              <a:t>which (i) has been </a:t>
            </a:r>
            <a:r>
              <a:rPr lang="en-GB" altLang="en-US" sz="2000" dirty="0">
                <a:latin typeface="Garamond" panose="02020404030301010803" pitchFamily="18" charset="0"/>
              </a:rPr>
              <a:t>grid-connected; (ii</a:t>
            </a:r>
            <a:r>
              <a:rPr lang="en-GB" altLang="en-US" sz="2000" dirty="0" smtClean="0">
                <a:latin typeface="Garamond" panose="02020404030301010803" pitchFamily="18" charset="0"/>
              </a:rPr>
              <a:t>) </a:t>
            </a:r>
            <a:r>
              <a:rPr lang="en-US" altLang="en-US" sz="2000" dirty="0" smtClean="0">
                <a:latin typeface="Garamond" panose="02020404030301010803" pitchFamily="18" charset="0"/>
              </a:rPr>
              <a:t>wind </a:t>
            </a:r>
            <a:r>
              <a:rPr lang="en-US" altLang="en-US" sz="2000" dirty="0">
                <a:latin typeface="Garamond" panose="02020404030301010803" pitchFamily="18" charset="0"/>
              </a:rPr>
              <a:t>turbine(s) constructed and operated offshore - outside </a:t>
            </a:r>
            <a:r>
              <a:rPr lang="en-GB" altLang="en-US" sz="2000" dirty="0">
                <a:latin typeface="Garamond" panose="02020404030301010803" pitchFamily="18" charset="0"/>
              </a:rPr>
              <a:t>the average lowest sea edge for </a:t>
            </a:r>
            <a:r>
              <a:rPr lang="en-GB" altLang="en-US" sz="2000" dirty="0" smtClean="0">
                <a:latin typeface="Garamond" panose="02020404030301010803" pitchFamily="18" charset="0"/>
              </a:rPr>
              <a:t>18.6 </a:t>
            </a:r>
            <a:r>
              <a:rPr lang="en-GB" altLang="en-US" sz="2000" dirty="0">
                <a:latin typeface="Garamond" panose="02020404030301010803" pitchFamily="18" charset="0"/>
              </a:rPr>
              <a:t>years.</a:t>
            </a:r>
          </a:p>
          <a:p>
            <a:pPr marL="465455" lvl="1" indent="-465455" defTabSz="914400">
              <a:buClr>
                <a:schemeClr val="accent2"/>
              </a:buClr>
              <a:buFont typeface="Arial" panose="020B0604020202020204" pitchFamily="34" charset="0"/>
              <a:buChar char="•"/>
              <a:tabLst>
                <a:tab pos="457200" algn="l"/>
              </a:tabLst>
            </a:pPr>
            <a:endParaRPr lang="en-GB" altLang="en-US" sz="700" dirty="0">
              <a:latin typeface="Garamond" panose="02020404030301010803" pitchFamily="18" charset="0"/>
            </a:endParaRPr>
          </a:p>
          <a:p>
            <a:pPr marL="465455" lvl="1" indent="-465455">
              <a:buClr>
                <a:schemeClr val="accent2"/>
              </a:buClr>
              <a:buFont typeface="Arial" panose="020B0604020202020204" pitchFamily="34" charset="0"/>
              <a:buChar char="•"/>
              <a:tabLst>
                <a:tab pos="457200" algn="l"/>
              </a:tabLst>
            </a:pPr>
            <a:r>
              <a:rPr lang="en-US" altLang="en-US" sz="2000" b="1" dirty="0">
                <a:latin typeface="Garamond" panose="02020404030301010803" pitchFamily="18" charset="0"/>
              </a:rPr>
              <a:t>FIT</a:t>
            </a:r>
            <a:r>
              <a:rPr lang="en-US" altLang="en-US" sz="2000" dirty="0">
                <a:latin typeface="Garamond" panose="02020404030301010803" pitchFamily="18" charset="0"/>
              </a:rPr>
              <a:t>: </a:t>
            </a:r>
            <a:r>
              <a:rPr lang="en-US" altLang="en-US" sz="2000" b="1" dirty="0">
                <a:latin typeface="Garamond" panose="02020404030301010803" pitchFamily="18" charset="0"/>
              </a:rPr>
              <a:t>8.5 UScents/kWh </a:t>
            </a:r>
            <a:r>
              <a:rPr lang="en-US" altLang="en-US" sz="2000" dirty="0">
                <a:latin typeface="Garamond" panose="02020404030301010803" pitchFamily="18" charset="0"/>
              </a:rPr>
              <a:t>(</a:t>
            </a:r>
            <a:r>
              <a:rPr lang="en-US" altLang="en-US" sz="2000" dirty="0" smtClean="0">
                <a:latin typeface="Garamond" panose="02020404030301010803" pitchFamily="18" charset="0"/>
              </a:rPr>
              <a:t>on-shore) </a:t>
            </a:r>
            <a:r>
              <a:rPr lang="en-US" altLang="en-US" sz="2000" dirty="0">
                <a:latin typeface="Garamond" panose="02020404030301010803" pitchFamily="18" charset="0"/>
              </a:rPr>
              <a:t>and </a:t>
            </a:r>
            <a:r>
              <a:rPr lang="en-US" altLang="en-US" sz="2000" b="1" dirty="0">
                <a:latin typeface="Garamond" panose="02020404030301010803" pitchFamily="18" charset="0"/>
              </a:rPr>
              <a:t>9.8 UScents/kWh </a:t>
            </a:r>
            <a:r>
              <a:rPr lang="en-US" altLang="en-US" sz="2000" dirty="0">
                <a:latin typeface="Garamond" panose="02020404030301010803" pitchFamily="18" charset="0"/>
              </a:rPr>
              <a:t>(</a:t>
            </a:r>
            <a:r>
              <a:rPr lang="en-US" altLang="en-US" sz="2000" dirty="0" smtClean="0">
                <a:latin typeface="Garamond" panose="02020404030301010803" pitchFamily="18" charset="0"/>
              </a:rPr>
              <a:t>off-shore)</a:t>
            </a:r>
            <a:endParaRPr lang="en-US" altLang="en-US" sz="900" dirty="0">
              <a:latin typeface="Garamond" panose="02020404030301010803" pitchFamily="18" charset="0"/>
            </a:endParaRPr>
          </a:p>
          <a:p>
            <a:pPr marL="465455" lvl="1" indent="-465455" defTabSz="914400">
              <a:buClr>
                <a:schemeClr val="accent2"/>
              </a:buClr>
              <a:buFont typeface="Arial" panose="020B0604020202020204" pitchFamily="34" charset="0"/>
              <a:buChar char="•"/>
              <a:tabLst>
                <a:tab pos="457200" algn="l"/>
              </a:tabLst>
            </a:pPr>
            <a:r>
              <a:rPr lang="en-US" altLang="en-US" sz="2000" dirty="0">
                <a:latin typeface="Garamond" panose="02020404030301010803" pitchFamily="18" charset="0"/>
              </a:rPr>
              <a:t>FIT only applies to part(s) of or entire wind project COD </a:t>
            </a:r>
            <a:r>
              <a:rPr lang="en-US" altLang="en-US" sz="2000" b="1" dirty="0">
                <a:latin typeface="Garamond" panose="02020404030301010803" pitchFamily="18" charset="0"/>
              </a:rPr>
              <a:t>before 01/11/2021</a:t>
            </a:r>
            <a:r>
              <a:rPr lang="en-US" altLang="en-US" sz="2000" dirty="0">
                <a:latin typeface="Garamond" panose="02020404030301010803" pitchFamily="18" charset="0"/>
              </a:rPr>
              <a:t>. The period for the enjoyment of FIT is </a:t>
            </a:r>
            <a:r>
              <a:rPr lang="en-US" altLang="en-US" sz="2000" b="1" dirty="0">
                <a:latin typeface="Garamond" panose="02020404030301010803" pitchFamily="18" charset="0"/>
              </a:rPr>
              <a:t>20 years </a:t>
            </a:r>
            <a:r>
              <a:rPr lang="en-US" altLang="en-US" sz="2000" dirty="0">
                <a:latin typeface="Garamond" panose="02020404030301010803" pitchFamily="18" charset="0"/>
              </a:rPr>
              <a:t>from COD.</a:t>
            </a:r>
          </a:p>
          <a:p>
            <a:pPr marL="465455" lvl="1" indent="-465455" defTabSz="914400">
              <a:buClr>
                <a:schemeClr val="accent2"/>
              </a:buClr>
              <a:buFont typeface="Arial" panose="020B0604020202020204" pitchFamily="34" charset="0"/>
              <a:buChar char="•"/>
              <a:tabLst>
                <a:tab pos="457200" algn="l"/>
              </a:tabLst>
            </a:pPr>
            <a:endParaRPr lang="en-US" altLang="en-US" sz="600" dirty="0">
              <a:latin typeface="Garamond" panose="02020404030301010803" pitchFamily="18" charset="0"/>
            </a:endParaRPr>
          </a:p>
          <a:p>
            <a:pPr marL="465455" lvl="1" indent="-465455" defTabSz="914400">
              <a:buClr>
                <a:schemeClr val="accent2"/>
              </a:buClr>
              <a:buFont typeface="Arial" panose="020B0604020202020204" pitchFamily="34" charset="0"/>
              <a:buChar char="•"/>
              <a:tabLst>
                <a:tab pos="457200" algn="l"/>
              </a:tabLst>
            </a:pPr>
            <a:r>
              <a:rPr lang="en-US" altLang="en-US" sz="2000" dirty="0">
                <a:latin typeface="Garamond" panose="02020404030301010803" pitchFamily="18" charset="0"/>
              </a:rPr>
              <a:t>For projects COD after 01/11/2021: </a:t>
            </a:r>
            <a:r>
              <a:rPr lang="en-US" altLang="en-US" sz="2000" b="1" dirty="0" smtClean="0">
                <a:latin typeface="Garamond" panose="02020404030301010803" pitchFamily="18" charset="0"/>
              </a:rPr>
              <a:t>Direct Power Purchase mechanism </a:t>
            </a:r>
            <a:r>
              <a:rPr lang="en-US" altLang="en-US" sz="2000" dirty="0" smtClean="0">
                <a:latin typeface="Garamond" panose="02020404030301010803" pitchFamily="18" charset="0"/>
              </a:rPr>
              <a:t>is </a:t>
            </a:r>
            <a:r>
              <a:rPr lang="en-US" altLang="en-US" sz="2000" dirty="0">
                <a:latin typeface="Garamond" panose="02020404030301010803" pitchFamily="18" charset="0"/>
              </a:rPr>
              <a:t>currently under MOIT’s contemplation and will be presented to Prime Minister</a:t>
            </a:r>
            <a:r>
              <a:rPr lang="en-US" altLang="en-US" sz="2000" dirty="0" smtClean="0">
                <a:latin typeface="Garamond" panose="02020404030301010803" pitchFamily="18" charset="0"/>
              </a:rPr>
              <a:t>.</a:t>
            </a:r>
          </a:p>
          <a:p>
            <a:pPr marL="465455" lvl="1" indent="-465455" defTabSz="914400">
              <a:buClr>
                <a:schemeClr val="accent2"/>
              </a:buClr>
              <a:buFont typeface="Arial" panose="020B0604020202020204" pitchFamily="34" charset="0"/>
              <a:buChar char="•"/>
              <a:tabLst>
                <a:tab pos="457200" algn="l"/>
              </a:tabLst>
            </a:pPr>
            <a:r>
              <a:rPr lang="en-US" altLang="en-US" sz="2000" dirty="0" smtClean="0">
                <a:latin typeface="Garamond" panose="02020404030301010803" pitchFamily="18" charset="0"/>
              </a:rPr>
              <a:t>It </a:t>
            </a:r>
            <a:r>
              <a:rPr lang="en-US" altLang="en-US" sz="2000" dirty="0">
                <a:latin typeface="Garamond" panose="02020404030301010803" pitchFamily="18" charset="0"/>
              </a:rPr>
              <a:t>is expected that the </a:t>
            </a:r>
            <a:r>
              <a:rPr lang="en-US" altLang="en-US" sz="2000" dirty="0" smtClean="0">
                <a:latin typeface="Garamond" panose="02020404030301010803" pitchFamily="18" charset="0"/>
              </a:rPr>
              <a:t>mechanism </a:t>
            </a:r>
            <a:r>
              <a:rPr lang="en-US" altLang="en-US" sz="2000" dirty="0">
                <a:latin typeface="Garamond" panose="02020404030301010803" pitchFamily="18" charset="0"/>
              </a:rPr>
              <a:t>will be approved by the Prime Minister in 2023.</a:t>
            </a:r>
            <a:endParaRPr lang="en-US" altLang="en-US" sz="2000" dirty="0" smtClean="0">
              <a:latin typeface="Garamond" panose="02020404030301010803" pitchFamily="18" charset="0"/>
            </a:endParaRPr>
          </a:p>
          <a:p>
            <a:pPr marL="465455" lvl="1" indent="-465455" defTabSz="914400">
              <a:buClr>
                <a:schemeClr val="accent2"/>
              </a:buClr>
              <a:buFont typeface="Arial" panose="020B0604020202020204" pitchFamily="34" charset="0"/>
              <a:buChar char="•"/>
              <a:tabLst>
                <a:tab pos="457200" algn="l"/>
              </a:tabLst>
            </a:pPr>
            <a:endParaRPr lang="en-US" altLang="en-US" sz="700" dirty="0">
              <a:latin typeface="Garamond" panose="02020404030301010803" pitchFamily="18" charset="0"/>
            </a:endParaRPr>
          </a:p>
          <a:p>
            <a:endParaRPr lang="en-US" dirty="0"/>
          </a:p>
        </p:txBody>
      </p:sp>
    </p:spTree>
    <p:extLst>
      <p:ext uri="{BB962C8B-B14F-4D97-AF65-F5344CB8AC3E}">
        <p14:creationId xmlns:p14="http://schemas.microsoft.com/office/powerpoint/2010/main" val="3098586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6" y="849774"/>
            <a:ext cx="8595360" cy="868680"/>
          </a:xfrm>
        </p:spPr>
        <p:txBody>
          <a:bodyPr/>
          <a:lstStyle/>
          <a:p>
            <a:pPr algn="ctr"/>
            <a:r>
              <a:rPr lang="en-AU" altLang="en-US" sz="2800" dirty="0">
                <a:latin typeface="Garamond" panose="02020404030301010803" pitchFamily="18" charset="0"/>
              </a:rPr>
              <a:t>Wind-to-electricity projects overview</a:t>
            </a:r>
            <a:endParaRPr lang="en-US" dirty="0"/>
          </a:p>
        </p:txBody>
      </p:sp>
      <p:sp>
        <p:nvSpPr>
          <p:cNvPr id="3" name="Content Placeholder 2"/>
          <p:cNvSpPr>
            <a:spLocks noGrp="1"/>
          </p:cNvSpPr>
          <p:nvPr>
            <p:ph idx="1"/>
          </p:nvPr>
        </p:nvSpPr>
        <p:spPr>
          <a:xfrm>
            <a:off x="380010" y="1718454"/>
            <a:ext cx="8577072" cy="4757161"/>
          </a:xfrm>
        </p:spPr>
        <p:txBody>
          <a:bodyPr/>
          <a:lstStyle/>
          <a:p>
            <a:r>
              <a:rPr lang="en-US" sz="1900" dirty="0">
                <a:latin typeface="Garamond" panose="02020404030301010803" pitchFamily="18" charset="0"/>
              </a:rPr>
              <a:t>The total capacity of wind power put into operation by the end of </a:t>
            </a:r>
            <a:r>
              <a:rPr lang="en-US" sz="1900" dirty="0" smtClean="0">
                <a:latin typeface="Garamond" panose="02020404030301010803" pitchFamily="18" charset="0"/>
              </a:rPr>
              <a:t>2021 </a:t>
            </a:r>
            <a:r>
              <a:rPr lang="en-US" sz="1900" dirty="0">
                <a:latin typeface="Garamond" panose="02020404030301010803" pitchFamily="18" charset="0"/>
              </a:rPr>
              <a:t>is about </a:t>
            </a:r>
            <a:r>
              <a:rPr lang="en-US" sz="1900" dirty="0" smtClean="0">
                <a:latin typeface="Garamond" panose="02020404030301010803" pitchFamily="18" charset="0"/>
              </a:rPr>
              <a:t>3,343 </a:t>
            </a:r>
            <a:r>
              <a:rPr lang="en-US" sz="1900" dirty="0">
                <a:latin typeface="Garamond" panose="02020404030301010803" pitchFamily="18" charset="0"/>
              </a:rPr>
              <a:t>MW, much less than the total wind power capacity approved to be included in </a:t>
            </a:r>
            <a:r>
              <a:rPr lang="en-US" sz="1900" dirty="0" smtClean="0">
                <a:latin typeface="Garamond" panose="02020404030301010803" pitchFamily="18" charset="0"/>
              </a:rPr>
              <a:t>the revised </a:t>
            </a:r>
            <a:r>
              <a:rPr lang="en-US" sz="1900" dirty="0">
                <a:latin typeface="Garamond" panose="02020404030301010803" pitchFamily="18" charset="0"/>
              </a:rPr>
              <a:t>PDP 7 </a:t>
            </a:r>
            <a:r>
              <a:rPr lang="vi-VN" sz="1900" dirty="0" smtClean="0">
                <a:latin typeface="Garamond" panose="02020404030301010803" pitchFamily="18" charset="0"/>
              </a:rPr>
              <a:t>-</a:t>
            </a:r>
            <a:r>
              <a:rPr lang="en-US" sz="1900" dirty="0" smtClean="0">
                <a:latin typeface="Garamond" panose="02020404030301010803" pitchFamily="18" charset="0"/>
              </a:rPr>
              <a:t>12 </a:t>
            </a:r>
            <a:r>
              <a:rPr lang="en-US" sz="1900" dirty="0">
                <a:latin typeface="Garamond" panose="02020404030301010803" pitchFamily="18" charset="0"/>
              </a:rPr>
              <a:t>GW. </a:t>
            </a:r>
            <a:r>
              <a:rPr lang="vi-VN" sz="1900" dirty="0" smtClean="0">
                <a:latin typeface="Garamond" panose="02020404030301010803" pitchFamily="18" charset="0"/>
              </a:rPr>
              <a:t>M</a:t>
            </a:r>
            <a:r>
              <a:rPr lang="en-US" sz="1900" dirty="0" smtClean="0">
                <a:latin typeface="Garamond" panose="02020404030301010803" pitchFamily="18" charset="0"/>
              </a:rPr>
              <a:t>ost projects are in the </a:t>
            </a:r>
            <a:r>
              <a:rPr lang="en-US" sz="1900" dirty="0">
                <a:latin typeface="Garamond" panose="02020404030301010803" pitchFamily="18" charset="0"/>
              </a:rPr>
              <a:t>Southwest and South Central regions</a:t>
            </a:r>
            <a:r>
              <a:rPr lang="en-US" sz="1900" dirty="0" smtClean="0">
                <a:latin typeface="Garamond" panose="02020404030301010803" pitchFamily="18" charset="0"/>
              </a:rPr>
              <a:t>.</a:t>
            </a:r>
          </a:p>
          <a:p>
            <a:endParaRPr lang="en-US" sz="1900" dirty="0">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31" y="3124200"/>
            <a:ext cx="2848890" cy="3455894"/>
          </a:xfrm>
          <a:prstGeom prst="rect">
            <a:avLst/>
          </a:prstGeom>
        </p:spPr>
      </p:pic>
    </p:spTree>
    <p:extLst>
      <p:ext uri="{BB962C8B-B14F-4D97-AF65-F5344CB8AC3E}">
        <p14:creationId xmlns:p14="http://schemas.microsoft.com/office/powerpoint/2010/main" val="6196623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0010" y="1676400"/>
            <a:ext cx="8577072" cy="4799215"/>
          </a:xfrm>
        </p:spPr>
        <p:txBody>
          <a:bodyPr/>
          <a:lstStyle/>
          <a:p>
            <a:pPr marL="0" indent="0" algn="ctr">
              <a:buNone/>
            </a:pPr>
            <a:r>
              <a:rPr lang="en-AU" altLang="en-US" sz="3200" b="1" dirty="0">
                <a:solidFill>
                  <a:srgbClr val="6E8650"/>
                </a:solidFill>
                <a:latin typeface="Garamond" panose="02020404030301010803" pitchFamily="18" charset="0"/>
              </a:rPr>
              <a:t>CURRENT GOVERNMENT’S </a:t>
            </a:r>
            <a:r>
              <a:rPr lang="en-AU" altLang="en-US" sz="3200" b="1" dirty="0" smtClean="0">
                <a:solidFill>
                  <a:srgbClr val="6E8650"/>
                </a:solidFill>
                <a:latin typeface="Garamond" panose="02020404030301010803" pitchFamily="18" charset="0"/>
              </a:rPr>
              <a:t>POLICIES </a:t>
            </a:r>
            <a:r>
              <a:rPr lang="en-AU" altLang="en-US" sz="3200" b="1" dirty="0">
                <a:solidFill>
                  <a:srgbClr val="6E8650"/>
                </a:solidFill>
                <a:latin typeface="Garamond" panose="02020404030301010803" pitchFamily="18" charset="0"/>
              </a:rPr>
              <a:t>ON </a:t>
            </a:r>
            <a:r>
              <a:rPr lang="en-AU" altLang="en-US" sz="3200" b="1" dirty="0" smtClean="0">
                <a:solidFill>
                  <a:srgbClr val="6E8650"/>
                </a:solidFill>
                <a:latin typeface="Garamond" panose="02020404030301010803" pitchFamily="18" charset="0"/>
              </a:rPr>
              <a:t>SOLAR ENERGY</a:t>
            </a:r>
          </a:p>
          <a:p>
            <a:pPr marL="0" indent="0" algn="ctr">
              <a:buNone/>
            </a:pPr>
            <a:endParaRPr lang="en-AU" sz="3600" b="1" dirty="0">
              <a:solidFill>
                <a:srgbClr val="6E8650"/>
              </a:solidFill>
              <a:latin typeface="Garamond" panose="02020404030301010803" pitchFamily="18" charset="0"/>
            </a:endParaRPr>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21" y="3124200"/>
            <a:ext cx="5200650" cy="3048000"/>
          </a:xfrm>
          <a:prstGeom prst="rect">
            <a:avLst/>
          </a:prstGeom>
        </p:spPr>
      </p:pic>
    </p:spTree>
    <p:extLst>
      <p:ext uri="{BB962C8B-B14F-4D97-AF65-F5344CB8AC3E}">
        <p14:creationId xmlns:p14="http://schemas.microsoft.com/office/powerpoint/2010/main" val="40348585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sz="3600">
                <a:latin typeface="Garamond" panose="02020404030301010803" pitchFamily="18" charset="0"/>
              </a:rPr>
              <a:t>Solar energy projects overview</a:t>
            </a:r>
            <a:endParaRPr lang="en-US"/>
          </a:p>
        </p:txBody>
      </p:sp>
      <p:sp>
        <p:nvSpPr>
          <p:cNvPr id="3" name="Content Placeholder 2"/>
          <p:cNvSpPr>
            <a:spLocks noGrp="1"/>
          </p:cNvSpPr>
          <p:nvPr>
            <p:ph idx="1"/>
          </p:nvPr>
        </p:nvSpPr>
        <p:spPr/>
        <p:txBody>
          <a:bodyPr/>
          <a:lstStyle/>
          <a:p>
            <a:r>
              <a:rPr lang="vi-VN" sz="1900" dirty="0">
                <a:latin typeface="Garamond" panose="02020404030301010803" pitchFamily="18" charset="0"/>
              </a:rPr>
              <a:t>By the end of </a:t>
            </a:r>
            <a:r>
              <a:rPr lang="vi-VN" sz="1900" dirty="0" smtClean="0">
                <a:latin typeface="Garamond" panose="02020404030301010803" pitchFamily="18" charset="0"/>
              </a:rPr>
              <a:t>202</a:t>
            </a:r>
            <a:r>
              <a:rPr lang="en-US" sz="1900" dirty="0" smtClean="0">
                <a:latin typeface="Garamond" panose="02020404030301010803" pitchFamily="18" charset="0"/>
              </a:rPr>
              <a:t>1</a:t>
            </a:r>
            <a:r>
              <a:rPr lang="vi-VN" sz="1900" dirty="0" smtClean="0">
                <a:latin typeface="Garamond" panose="02020404030301010803" pitchFamily="18" charset="0"/>
              </a:rPr>
              <a:t>, </a:t>
            </a:r>
            <a:r>
              <a:rPr lang="vi-VN" sz="1900" dirty="0">
                <a:latin typeface="Garamond" panose="02020404030301010803" pitchFamily="18" charset="0"/>
              </a:rPr>
              <a:t>the total solar power capacity (including </a:t>
            </a:r>
            <a:r>
              <a:rPr lang="en-US" sz="1900" dirty="0">
                <a:latin typeface="Garamond" panose="02020404030301010803" pitchFamily="18" charset="0"/>
              </a:rPr>
              <a:t>floating</a:t>
            </a:r>
            <a:r>
              <a:rPr lang="vi-VN" sz="1900" dirty="0">
                <a:latin typeface="Garamond" panose="02020404030301010803" pitchFamily="18" charset="0"/>
              </a:rPr>
              <a:t>) put into operation was about </a:t>
            </a:r>
            <a:r>
              <a:rPr lang="en-US" sz="1900" dirty="0" smtClean="0">
                <a:latin typeface="Garamond" panose="02020404030301010803" pitchFamily="18" charset="0"/>
              </a:rPr>
              <a:t>27</a:t>
            </a:r>
            <a:r>
              <a:rPr lang="vi-VN" sz="1900" dirty="0" smtClean="0">
                <a:latin typeface="Garamond" panose="02020404030301010803" pitchFamily="18" charset="0"/>
              </a:rPr>
              <a:t> </a:t>
            </a:r>
            <a:r>
              <a:rPr lang="vi-VN" sz="1900" dirty="0">
                <a:latin typeface="Garamond" panose="02020404030301010803" pitchFamily="18" charset="0"/>
              </a:rPr>
              <a:t>GW, concentrated in the southern provinces and the Central Highlands. </a:t>
            </a:r>
            <a:endParaRPr lang="en-US" sz="1900" dirty="0">
              <a:latin typeface="Garamond" panose="02020404030301010803" pitchFamily="18" charset="0"/>
            </a:endParaRPr>
          </a:p>
          <a:p>
            <a:endParaRPr lang="en-US" sz="1900" dirty="0" smtClean="0">
              <a:latin typeface="Garamond" panose="02020404030301010803" pitchFamily="18" charset="0"/>
            </a:endParaRPr>
          </a:p>
          <a:p>
            <a:r>
              <a:rPr lang="en-US" sz="1900" dirty="0" smtClean="0">
                <a:latin typeface="Garamond" panose="02020404030301010803" pitchFamily="18" charset="0"/>
              </a:rPr>
              <a:t>Transmission </a:t>
            </a:r>
            <a:r>
              <a:rPr lang="en-US" sz="1900" dirty="0">
                <a:latin typeface="Garamond" panose="02020404030301010803" pitchFamily="18" charset="0"/>
              </a:rPr>
              <a:t>grids are not enough in quantity, especially in </a:t>
            </a:r>
            <a:r>
              <a:rPr lang="en-US" sz="1900" dirty="0" err="1">
                <a:latin typeface="Garamond" panose="02020404030301010803" pitchFamily="18" charset="0"/>
              </a:rPr>
              <a:t>Ninh</a:t>
            </a:r>
            <a:r>
              <a:rPr lang="en-US" sz="1900" dirty="0">
                <a:latin typeface="Garamond" panose="02020404030301010803" pitchFamily="18" charset="0"/>
              </a:rPr>
              <a:t> </a:t>
            </a:r>
            <a:r>
              <a:rPr lang="en-US" sz="1900" dirty="0" err="1">
                <a:latin typeface="Garamond" panose="02020404030301010803" pitchFamily="18" charset="0"/>
              </a:rPr>
              <a:t>Thuan</a:t>
            </a:r>
            <a:r>
              <a:rPr lang="en-US" sz="1900" dirty="0">
                <a:latin typeface="Garamond" panose="02020404030301010803" pitchFamily="18" charset="0"/>
              </a:rPr>
              <a:t> and </a:t>
            </a:r>
            <a:r>
              <a:rPr lang="en-US" sz="1900" dirty="0" err="1">
                <a:latin typeface="Garamond" panose="02020404030301010803" pitchFamily="18" charset="0"/>
              </a:rPr>
              <a:t>Binh</a:t>
            </a:r>
            <a:r>
              <a:rPr lang="en-US" sz="1900" dirty="0">
                <a:latin typeface="Garamond" panose="02020404030301010803" pitchFamily="18" charset="0"/>
              </a:rPr>
              <a:t> </a:t>
            </a:r>
            <a:r>
              <a:rPr lang="en-US" sz="1900" dirty="0" err="1">
                <a:latin typeface="Garamond" panose="02020404030301010803" pitchFamily="18" charset="0"/>
              </a:rPr>
              <a:t>Thuan</a:t>
            </a:r>
            <a:r>
              <a:rPr lang="en-US" sz="1900" dirty="0">
                <a:latin typeface="Garamond" panose="02020404030301010803" pitchFamily="18" charset="0"/>
              </a:rPr>
              <a:t> provinces, to accommodate the increasing number of solar power projects and reduction in construction time of them due to advanced technology. As a result, most projects that have come into operation in such localities are being subjected to daily decrease in generating capacity to avoid overloading the regional grid</a:t>
            </a:r>
            <a:r>
              <a:rPr lang="en-US" sz="1900" dirty="0" smtClean="0">
                <a:latin typeface="Garamond" panose="02020404030301010803" pitchFamily="18" charset="0"/>
              </a:rPr>
              <a:t>.</a:t>
            </a:r>
          </a:p>
          <a:p>
            <a:endParaRPr lang="en-US" sz="1900" dirty="0" smtClean="0">
              <a:latin typeface="Garamond" panose="02020404030301010803" pitchFamily="18" charset="0"/>
            </a:endParaRPr>
          </a:p>
          <a:p>
            <a:r>
              <a:rPr lang="en-US" altLang="en-US" sz="1900" dirty="0" err="1">
                <a:latin typeface="Garamond" panose="02020404030301010803" pitchFamily="18" charset="0"/>
              </a:rPr>
              <a:t>Binh</a:t>
            </a:r>
            <a:r>
              <a:rPr lang="en-US" altLang="en-US" sz="1900" dirty="0">
                <a:latin typeface="Garamond" panose="02020404030301010803" pitchFamily="18" charset="0"/>
              </a:rPr>
              <a:t> </a:t>
            </a:r>
            <a:r>
              <a:rPr lang="en-US" altLang="en-US" sz="1900" dirty="0" err="1">
                <a:latin typeface="Garamond" panose="02020404030301010803" pitchFamily="18" charset="0"/>
              </a:rPr>
              <a:t>Thuan</a:t>
            </a:r>
            <a:r>
              <a:rPr lang="en-US" altLang="en-US" sz="1900" dirty="0">
                <a:latin typeface="Garamond" panose="02020404030301010803" pitchFamily="18" charset="0"/>
              </a:rPr>
              <a:t> and </a:t>
            </a:r>
            <a:r>
              <a:rPr lang="en-US" altLang="en-US" sz="1900" dirty="0" err="1">
                <a:latin typeface="Garamond" panose="02020404030301010803" pitchFamily="18" charset="0"/>
              </a:rPr>
              <a:t>Ninh</a:t>
            </a:r>
            <a:r>
              <a:rPr lang="en-US" altLang="en-US" sz="1900" dirty="0">
                <a:latin typeface="Garamond" panose="02020404030301010803" pitchFamily="18" charset="0"/>
              </a:rPr>
              <a:t> </a:t>
            </a:r>
            <a:r>
              <a:rPr lang="en-US" altLang="en-US" sz="1900" dirty="0" err="1">
                <a:latin typeface="Garamond" panose="02020404030301010803" pitchFamily="18" charset="0"/>
              </a:rPr>
              <a:t>Thuan</a:t>
            </a:r>
            <a:r>
              <a:rPr lang="en-US" altLang="en-US" sz="1900" dirty="0">
                <a:latin typeface="Garamond" panose="02020404030301010803" pitchFamily="18" charset="0"/>
              </a:rPr>
              <a:t> are top 2 provinces where projects are being applied for inclusion in the power master </a:t>
            </a:r>
            <a:r>
              <a:rPr lang="en-US" altLang="en-US" sz="1900" dirty="0" smtClean="0">
                <a:latin typeface="Garamond" panose="02020404030301010803" pitchFamily="18" charset="0"/>
              </a:rPr>
              <a:t>plan. </a:t>
            </a:r>
            <a:r>
              <a:rPr lang="en-US" altLang="en-US" sz="1900" dirty="0">
                <a:latin typeface="Garamond" panose="02020404030301010803" pitchFamily="18" charset="0"/>
              </a:rPr>
              <a:t>This is due to the provinces’ geographical advantage of having the most sunlight rate during the year in Vietnam</a:t>
            </a:r>
          </a:p>
          <a:p>
            <a:endParaRPr lang="en-US" sz="1900" dirty="0"/>
          </a:p>
          <a:p>
            <a:endParaRPr lang="en-US" dirty="0"/>
          </a:p>
        </p:txBody>
      </p:sp>
    </p:spTree>
    <p:extLst>
      <p:ext uri="{BB962C8B-B14F-4D97-AF65-F5344CB8AC3E}">
        <p14:creationId xmlns:p14="http://schemas.microsoft.com/office/powerpoint/2010/main" val="21867193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Bulle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Heiti Std R"/>
        <a:ea typeface="Arial"/>
        <a:cs typeface="Arial"/>
      </a:majorFont>
      <a:minorFont>
        <a:latin typeface="Adobe Heiti Std R"/>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ulle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Heiti Std R"/>
        <a:ea typeface=""/>
        <a:cs typeface=""/>
      </a:majorFont>
      <a:minorFont>
        <a:latin typeface="Adobe Heiti Std 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Duane_Morris</Template>
  <TotalTime>0</TotalTime>
  <Words>2761</Words>
  <Application>Microsoft Office PowerPoint</Application>
  <PresentationFormat>On-screen Show (4:3)</PresentationFormat>
  <Paragraphs>411</Paragraphs>
  <Slides>34</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MS PGothic</vt:lpstr>
      <vt:lpstr>SimSun</vt:lpstr>
      <vt:lpstr>Adobe Heiti Std R</vt:lpstr>
      <vt:lpstr>Arial</vt:lpstr>
      <vt:lpstr>Calibri</vt:lpstr>
      <vt:lpstr>Garamond</vt:lpstr>
      <vt:lpstr>Helvetica Neue</vt:lpstr>
      <vt:lpstr>PMingLiU</vt:lpstr>
      <vt:lpstr>Times New Roman</vt:lpstr>
      <vt:lpstr>Wingdings</vt:lpstr>
      <vt:lpstr>Bullet Design</vt:lpstr>
      <vt:lpstr>1_Bullet Design</vt:lpstr>
      <vt:lpstr>Vietnam Energy Future – Power Development Plan 8 – How to get deals done</vt:lpstr>
      <vt:lpstr>Vietnam 2021 Economy at a glance</vt:lpstr>
      <vt:lpstr>Energy Sector Background</vt:lpstr>
      <vt:lpstr>Energy Sector Background</vt:lpstr>
      <vt:lpstr>CURRENT GOVERNMENT’S POLICIES ON WIND ENERGY </vt:lpstr>
      <vt:lpstr>Wind-to-electricity projects overview</vt:lpstr>
      <vt:lpstr>Wind-to-electricity projects overview</vt:lpstr>
      <vt:lpstr>PowerPoint Presentation</vt:lpstr>
      <vt:lpstr>Solar energy projects overview</vt:lpstr>
      <vt:lpstr> WIND &amp; SOLAR- DIRECT POWER PURCHASE MECHANISM</vt:lpstr>
      <vt:lpstr>WIND &amp; SOLAR- DIRECT POWER PURCHASE MECHANISM</vt:lpstr>
      <vt:lpstr>WIND &amp; SOLAR- DIRECT POWER PURCHASE MECHANISM</vt:lpstr>
      <vt:lpstr>WIND &amp; SOLAR- DIRECT POWER PURCHASE MECHANISM</vt:lpstr>
      <vt:lpstr>DRAFT PDP 8 </vt:lpstr>
      <vt:lpstr>DRAFT PDP 8 </vt:lpstr>
      <vt:lpstr>Latest update on PDP 8</vt:lpstr>
      <vt:lpstr>What we hear from investors re. PDP 8</vt:lpstr>
      <vt:lpstr>Investors must bid  to develop solar power projects soon</vt:lpstr>
      <vt:lpstr>Draft Decision on auction mechanism</vt:lpstr>
      <vt:lpstr>Rooftop Solar Power Projects</vt:lpstr>
      <vt:lpstr>Rooftop Solar Power Projects</vt:lpstr>
      <vt:lpstr>Don’t forget the EU – Vietnam FTA  and CPTPP</vt:lpstr>
      <vt:lpstr>Key department of EVN – Ban Thị Trường </vt:lpstr>
      <vt:lpstr>Non-recourse financing</vt:lpstr>
      <vt:lpstr>Investment guideline for foreign investors</vt:lpstr>
      <vt:lpstr>Market access and Forms of investment</vt:lpstr>
      <vt:lpstr>WTO ANALYSIS OF LIBERALIZATION  OF MARKET ACCESS</vt:lpstr>
      <vt:lpstr>Financing options for power projects</vt:lpstr>
      <vt:lpstr>BOT – BEST INVESTMENT FORM</vt:lpstr>
      <vt:lpstr>Project licensing</vt:lpstr>
      <vt:lpstr>RECOMMENDATIONS FOR INVESTORS</vt:lpstr>
      <vt:lpstr> CONNECTIONS ARE BUSINESS PLEASE CONNECT WITH ME ON LINKEDIN: OLIVER MASSMANN  </vt:lpstr>
      <vt:lpstr>WHEREVER YOU ARE - BE ALL THERE  Jim Elliot  </vt:lpstr>
      <vt:lpstr>DUANE MORRIS VIETNAM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2022-09-05T04:38:30Z</dcterms:modified>
</cp:coreProperties>
</file>