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21" r:id="rId4"/>
    <p:sldId id="322" r:id="rId5"/>
    <p:sldId id="355" r:id="rId6"/>
    <p:sldId id="326" r:id="rId7"/>
    <p:sldId id="327" r:id="rId8"/>
    <p:sldId id="356" r:id="rId9"/>
    <p:sldId id="357" r:id="rId10"/>
    <p:sldId id="358" r:id="rId11"/>
    <p:sldId id="359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62" r:id="rId20"/>
    <p:sldId id="363" r:id="rId21"/>
    <p:sldId id="364" r:id="rId22"/>
    <p:sldId id="365" r:id="rId23"/>
    <p:sldId id="367" r:id="rId24"/>
    <p:sldId id="376" r:id="rId25"/>
    <p:sldId id="377" r:id="rId26"/>
    <p:sldId id="378" r:id="rId27"/>
    <p:sldId id="380" r:id="rId28"/>
    <p:sldId id="383" r:id="rId29"/>
    <p:sldId id="384" r:id="rId30"/>
    <p:sldId id="385" r:id="rId31"/>
    <p:sldId id="386" r:id="rId32"/>
    <p:sldId id="387" r:id="rId33"/>
    <p:sldId id="388" r:id="rId34"/>
    <p:sldId id="368" r:id="rId35"/>
    <p:sldId id="342" r:id="rId36"/>
    <p:sldId id="343" r:id="rId37"/>
    <p:sldId id="344" r:id="rId38"/>
  </p:sldIdLst>
  <p:sldSz cx="9144000" cy="6858000" type="screen4x3"/>
  <p:notesSz cx="6797675" cy="992822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VN-T" initials="DM" lastIdx="12" clrIdx="0"/>
  <p:cmAuthor id="2" name="Trang Pham" initials="TP" lastIdx="3" clrIdx="1">
    <p:extLst>
      <p:ext uri="{19B8F6BF-5375-455C-9EA6-DF929625EA0E}">
        <p15:presenceInfo xmlns:p15="http://schemas.microsoft.com/office/powerpoint/2012/main" userId="4885da6e83fad3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F7A"/>
    <a:srgbClr val="254800"/>
    <a:srgbClr val="336600"/>
    <a:srgbClr val="5AA67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DA27A-9084-4238-8617-7C97F0DC69B6}" v="152" dt="2020-01-13T10:42:17.454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94214"/>
  </p:normalViewPr>
  <p:slideViewPr>
    <p:cSldViewPr showGuides="1">
      <p:cViewPr varScale="1">
        <p:scale>
          <a:sx n="108" d="100"/>
          <a:sy n="108" d="100"/>
        </p:scale>
        <p:origin x="1662" y="114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Pham" userId="4885da6e83fad3d4" providerId="LiveId" clId="{2D9DA27A-9084-4238-8617-7C97F0DC69B6}"/>
    <pc:docChg chg="undo custSel addSld delSld modSld">
      <pc:chgData name="Trang Pham" userId="4885da6e83fad3d4" providerId="LiveId" clId="{2D9DA27A-9084-4238-8617-7C97F0DC69B6}" dt="2020-01-13T10:42:55.701" v="1214" actId="14100"/>
      <pc:docMkLst>
        <pc:docMk/>
      </pc:docMkLst>
      <pc:sldChg chg="addSp delSp modSp">
        <pc:chgData name="Trang Pham" userId="4885da6e83fad3d4" providerId="LiveId" clId="{2D9DA27A-9084-4238-8617-7C97F0DC69B6}" dt="2020-01-13T09:36:10.205" v="78" actId="20577"/>
        <pc:sldMkLst>
          <pc:docMk/>
          <pc:sldMk cId="3098586311" sldId="348"/>
        </pc:sldMkLst>
        <pc:spChg chg="mod">
          <ac:chgData name="Trang Pham" userId="4885da6e83fad3d4" providerId="LiveId" clId="{2D9DA27A-9084-4238-8617-7C97F0DC69B6}" dt="2020-01-13T09:36:10.205" v="78" actId="20577"/>
          <ac:spMkLst>
            <pc:docMk/>
            <pc:sldMk cId="3098586311" sldId="348"/>
            <ac:spMk id="3" creationId="{070429E4-9A80-4CA2-A324-30288D5FCC29}"/>
          </ac:spMkLst>
        </pc:spChg>
        <pc:spChg chg="add del">
          <ac:chgData name="Trang Pham" userId="4885da6e83fad3d4" providerId="LiveId" clId="{2D9DA27A-9084-4238-8617-7C97F0DC69B6}" dt="2020-01-13T09:32:13.397" v="1"/>
          <ac:spMkLst>
            <pc:docMk/>
            <pc:sldMk cId="3098586311" sldId="348"/>
            <ac:spMk id="5" creationId="{A062FDD3-8DA1-465A-ACC7-FC4FFA33DC38}"/>
          </ac:spMkLst>
        </pc:spChg>
        <pc:graphicFrameChg chg="add del">
          <ac:chgData name="Trang Pham" userId="4885da6e83fad3d4" providerId="LiveId" clId="{2D9DA27A-9084-4238-8617-7C97F0DC69B6}" dt="2020-01-13T09:32:13.397" v="1"/>
          <ac:graphicFrameMkLst>
            <pc:docMk/>
            <pc:sldMk cId="3098586311" sldId="348"/>
            <ac:graphicFrameMk id="4" creationId="{8085DF35-F0C9-497F-8DB8-03287FDAD387}"/>
          </ac:graphicFrameMkLst>
        </pc:graphicFrameChg>
      </pc:sldChg>
      <pc:sldChg chg="addSp delSp modSp add setBg">
        <pc:chgData name="Trang Pham" userId="4885da6e83fad3d4" providerId="LiveId" clId="{2D9DA27A-9084-4238-8617-7C97F0DC69B6}" dt="2020-01-13T09:42:37.692" v="481" actId="20577"/>
        <pc:sldMkLst>
          <pc:docMk/>
          <pc:sldMk cId="3035767762" sldId="349"/>
        </pc:sldMkLst>
        <pc:spChg chg="add">
          <ac:chgData name="Trang Pham" userId="4885da6e83fad3d4" providerId="LiveId" clId="{2D9DA27A-9084-4238-8617-7C97F0DC69B6}" dt="2020-01-13T09:32:36.517" v="3"/>
          <ac:spMkLst>
            <pc:docMk/>
            <pc:sldMk cId="3035767762" sldId="349"/>
            <ac:spMk id="2" creationId="{CF0B7D4E-B504-4106-8C18-364C62A1C6E0}"/>
          </ac:spMkLst>
        </pc:spChg>
        <pc:spChg chg="add mod">
          <ac:chgData name="Trang Pham" userId="4885da6e83fad3d4" providerId="LiveId" clId="{2D9DA27A-9084-4238-8617-7C97F0DC69B6}" dt="2020-01-13T09:32:50.887" v="5" actId="20577"/>
          <ac:spMkLst>
            <pc:docMk/>
            <pc:sldMk cId="3035767762" sldId="349"/>
            <ac:spMk id="3" creationId="{EEBB0B4F-3B14-4461-88AB-ECD5A1BB70A3}"/>
          </ac:spMkLst>
        </pc:spChg>
        <pc:spChg chg="add del mod">
          <ac:chgData name="Trang Pham" userId="4885da6e83fad3d4" providerId="LiveId" clId="{2D9DA27A-9084-4238-8617-7C97F0DC69B6}" dt="2020-01-13T09:35:56.126" v="73" actId="21"/>
          <ac:spMkLst>
            <pc:docMk/>
            <pc:sldMk cId="3035767762" sldId="349"/>
            <ac:spMk id="4" creationId="{4B7A05FF-E42D-4F77-855F-87F84FF8596D}"/>
          </ac:spMkLst>
        </pc:spChg>
        <pc:spChg chg="add del">
          <ac:chgData name="Trang Pham" userId="4885da6e83fad3d4" providerId="LiveId" clId="{2D9DA27A-9084-4238-8617-7C97F0DC69B6}" dt="2020-01-13T09:35:06.486" v="61"/>
          <ac:spMkLst>
            <pc:docMk/>
            <pc:sldMk cId="3035767762" sldId="349"/>
            <ac:spMk id="5" creationId="{FA859E05-2805-4941-9A6D-C0A8DFD7979A}"/>
          </ac:spMkLst>
        </pc:spChg>
        <pc:spChg chg="add del mod">
          <ac:chgData name="Trang Pham" userId="4885da6e83fad3d4" providerId="LiveId" clId="{2D9DA27A-9084-4238-8617-7C97F0DC69B6}" dt="2020-01-13T09:42:37.692" v="481" actId="20577"/>
          <ac:spMkLst>
            <pc:docMk/>
            <pc:sldMk cId="3035767762" sldId="349"/>
            <ac:spMk id="6" creationId="{46E0BB29-299A-4F03-AE60-D4E6E63413A0}"/>
          </ac:spMkLst>
        </pc:spChg>
        <pc:spChg chg="add del">
          <ac:chgData name="Trang Pham" userId="4885da6e83fad3d4" providerId="LiveId" clId="{2D9DA27A-9084-4238-8617-7C97F0DC69B6}" dt="2020-01-13T09:38:03.905" v="143"/>
          <ac:spMkLst>
            <pc:docMk/>
            <pc:sldMk cId="3035767762" sldId="349"/>
            <ac:spMk id="7" creationId="{3BA11A11-0EFD-4015-895C-9E687B24E3A1}"/>
          </ac:spMkLst>
        </pc:spChg>
      </pc:sldChg>
      <pc:sldChg chg="addSp delSp modSp add mod">
        <pc:chgData name="Trang Pham" userId="4885da6e83fad3d4" providerId="LiveId" clId="{2D9DA27A-9084-4238-8617-7C97F0DC69B6}" dt="2020-01-13T10:12:00.554" v="749" actId="1076"/>
        <pc:sldMkLst>
          <pc:docMk/>
          <pc:sldMk cId="1423530971" sldId="350"/>
        </pc:sldMkLst>
        <pc:spChg chg="add mod">
          <ac:chgData name="Trang Pham" userId="4885da6e83fad3d4" providerId="LiveId" clId="{2D9DA27A-9084-4238-8617-7C97F0DC69B6}" dt="2020-01-13T10:12:00.554" v="749" actId="1076"/>
          <ac:spMkLst>
            <pc:docMk/>
            <pc:sldMk cId="1423530971" sldId="350"/>
            <ac:spMk id="2" creationId="{3EC00545-53DE-4605-95D2-0A4965C0234B}"/>
          </ac:spMkLst>
        </pc:spChg>
        <pc:graphicFrameChg chg="add mod">
          <ac:chgData name="Trang Pham" userId="4885da6e83fad3d4" providerId="LiveId" clId="{2D9DA27A-9084-4238-8617-7C97F0DC69B6}" dt="2020-01-13T10:11:51.116" v="748"/>
          <ac:graphicFrameMkLst>
            <pc:docMk/>
            <pc:sldMk cId="1423530971" sldId="350"/>
            <ac:graphicFrameMk id="6" creationId="{4899A04B-3F24-4BBB-AED7-5CC5416FF22F}"/>
          </ac:graphicFrameMkLst>
        </pc:graphicFrameChg>
        <pc:graphicFrameChg chg="add mod">
          <ac:chgData name="Trang Pham" userId="4885da6e83fad3d4" providerId="LiveId" clId="{2D9DA27A-9084-4238-8617-7C97F0DC69B6}" dt="2020-01-13T10:11:29.308" v="746" actId="207"/>
          <ac:graphicFrameMkLst>
            <pc:docMk/>
            <pc:sldMk cId="1423530971" sldId="350"/>
            <ac:graphicFrameMk id="9" creationId="{2EEC5439-0638-4D80-B2D9-5F67DA679D59}"/>
          </ac:graphicFrameMkLst>
        </pc:graphicFrameChg>
        <pc:picChg chg="add del mod">
          <ac:chgData name="Trang Pham" userId="4885da6e83fad3d4" providerId="LiveId" clId="{2D9DA27A-9084-4238-8617-7C97F0DC69B6}" dt="2020-01-13T09:46:37.086" v="586"/>
          <ac:picMkLst>
            <pc:docMk/>
            <pc:sldMk cId="1423530971" sldId="350"/>
            <ac:picMk id="3" creationId="{A3A525D8-8AE7-4462-8E19-63B29EC5A91E}"/>
          </ac:picMkLst>
        </pc:picChg>
      </pc:sldChg>
      <pc:sldChg chg="addSp modSp add del">
        <pc:chgData name="Trang Pham" userId="4885da6e83fad3d4" providerId="LiveId" clId="{2D9DA27A-9084-4238-8617-7C97F0DC69B6}" dt="2020-01-13T09:44:58.301" v="522" actId="2696"/>
        <pc:sldMkLst>
          <pc:docMk/>
          <pc:sldMk cId="3471002862" sldId="350"/>
        </pc:sldMkLst>
        <pc:spChg chg="add mod">
          <ac:chgData name="Trang Pham" userId="4885da6e83fad3d4" providerId="LiveId" clId="{2D9DA27A-9084-4238-8617-7C97F0DC69B6}" dt="2020-01-13T09:44:49.588" v="521" actId="20577"/>
          <ac:spMkLst>
            <pc:docMk/>
            <pc:sldMk cId="3471002862" sldId="350"/>
            <ac:spMk id="2" creationId="{30EB5EC3-0D94-4CAB-A6CA-E4B321D561C6}"/>
          </ac:spMkLst>
        </pc:spChg>
      </pc:sldChg>
      <pc:sldChg chg="addSp delSp modSp add mod">
        <pc:chgData name="Trang Pham" userId="4885da6e83fad3d4" providerId="LiveId" clId="{2D9DA27A-9084-4238-8617-7C97F0DC69B6}" dt="2020-01-13T10:42:55.701" v="1214" actId="14100"/>
        <pc:sldMkLst>
          <pc:docMk/>
          <pc:sldMk cId="4070723528" sldId="351"/>
        </pc:sldMkLst>
        <pc:spChg chg="add mod">
          <ac:chgData name="Trang Pham" userId="4885da6e83fad3d4" providerId="LiveId" clId="{2D9DA27A-9084-4238-8617-7C97F0DC69B6}" dt="2020-01-13T10:13:17.528" v="752" actId="1076"/>
          <ac:spMkLst>
            <pc:docMk/>
            <pc:sldMk cId="4070723528" sldId="351"/>
            <ac:spMk id="2" creationId="{3EC00545-53DE-4605-95D2-0A4965C0234B}"/>
          </ac:spMkLst>
        </pc:spChg>
        <pc:spChg chg="add mod">
          <ac:chgData name="Trang Pham" userId="4885da6e83fad3d4" providerId="LiveId" clId="{2D9DA27A-9084-4238-8617-7C97F0DC69B6}" dt="2020-01-13T10:31:26.159" v="1017" actId="14100"/>
          <ac:spMkLst>
            <pc:docMk/>
            <pc:sldMk cId="4070723528" sldId="351"/>
            <ac:spMk id="8" creationId="{B6759BB9-F9C0-4B95-B727-040EFFA89A55}"/>
          </ac:spMkLst>
        </pc:spChg>
        <pc:spChg chg="add mod">
          <ac:chgData name="Trang Pham" userId="4885da6e83fad3d4" providerId="LiveId" clId="{2D9DA27A-9084-4238-8617-7C97F0DC69B6}" dt="2020-01-13T10:41:06.533" v="1155" actId="403"/>
          <ac:spMkLst>
            <pc:docMk/>
            <pc:sldMk cId="4070723528" sldId="351"/>
            <ac:spMk id="17" creationId="{EC0F38C9-0391-4740-A8E7-D4C84FF3A73D}"/>
          </ac:spMkLst>
        </pc:spChg>
        <pc:spChg chg="add mod">
          <ac:chgData name="Trang Pham" userId="4885da6e83fad3d4" providerId="LiveId" clId="{2D9DA27A-9084-4238-8617-7C97F0DC69B6}" dt="2020-01-13T10:40:23.084" v="1137" actId="692"/>
          <ac:spMkLst>
            <pc:docMk/>
            <pc:sldMk cId="4070723528" sldId="351"/>
            <ac:spMk id="18" creationId="{277C49C7-DBFC-49F7-8F71-84597089D92E}"/>
          </ac:spMkLst>
        </pc:spChg>
        <pc:spChg chg="add mod">
          <ac:chgData name="Trang Pham" userId="4885da6e83fad3d4" providerId="LiveId" clId="{2D9DA27A-9084-4238-8617-7C97F0DC69B6}" dt="2020-01-13T10:40:18.181" v="1136" actId="692"/>
          <ac:spMkLst>
            <pc:docMk/>
            <pc:sldMk cId="4070723528" sldId="351"/>
            <ac:spMk id="19" creationId="{A8DE7021-3C32-49C0-9A7D-A0F6327D902B}"/>
          </ac:spMkLst>
        </pc:spChg>
        <pc:spChg chg="add mod">
          <ac:chgData name="Trang Pham" userId="4885da6e83fad3d4" providerId="LiveId" clId="{2D9DA27A-9084-4238-8617-7C97F0DC69B6}" dt="2020-01-13T10:41:53.634" v="1190" actId="20577"/>
          <ac:spMkLst>
            <pc:docMk/>
            <pc:sldMk cId="4070723528" sldId="351"/>
            <ac:spMk id="20" creationId="{67EC3C92-7A40-4E98-A3D6-B5395C127881}"/>
          </ac:spMkLst>
        </pc:spChg>
        <pc:spChg chg="add mod">
          <ac:chgData name="Trang Pham" userId="4885da6e83fad3d4" providerId="LiveId" clId="{2D9DA27A-9084-4238-8617-7C97F0DC69B6}" dt="2020-01-13T10:42:55.701" v="1214" actId="14100"/>
          <ac:spMkLst>
            <pc:docMk/>
            <pc:sldMk cId="4070723528" sldId="351"/>
            <ac:spMk id="22" creationId="{09F35313-8A31-4CDD-909C-01E21D6C8FAB}"/>
          </ac:spMkLst>
        </pc:spChg>
        <pc:graphicFrameChg chg="add del mod">
          <ac:chgData name="Trang Pham" userId="4885da6e83fad3d4" providerId="LiveId" clId="{2D9DA27A-9084-4238-8617-7C97F0DC69B6}" dt="2020-01-13T10:25:40.958" v="813" actId="21"/>
          <ac:graphicFrameMkLst>
            <pc:docMk/>
            <pc:sldMk cId="4070723528" sldId="351"/>
            <ac:graphicFrameMk id="5" creationId="{E0E7D4E2-207A-4D8B-947E-29D13FDBDB9B}"/>
          </ac:graphicFrameMkLst>
        </pc:graphicFrameChg>
        <pc:graphicFrameChg chg="add del">
          <ac:chgData name="Trang Pham" userId="4885da6e83fad3d4" providerId="LiveId" clId="{2D9DA27A-9084-4238-8617-7C97F0DC69B6}" dt="2020-01-13T10:25:47.624" v="815"/>
          <ac:graphicFrameMkLst>
            <pc:docMk/>
            <pc:sldMk cId="4070723528" sldId="351"/>
            <ac:graphicFrameMk id="6" creationId="{982C18A3-65A7-4F7A-9286-50384F2AF515}"/>
          </ac:graphicFrameMkLst>
        </pc:graphicFrameChg>
        <pc:picChg chg="add mod">
          <ac:chgData name="Trang Pham" userId="4885da6e83fad3d4" providerId="LiveId" clId="{2D9DA27A-9084-4238-8617-7C97F0DC69B6}" dt="2020-01-13T10:31:14.592" v="1015" actId="14100"/>
          <ac:picMkLst>
            <pc:docMk/>
            <pc:sldMk cId="4070723528" sldId="351"/>
            <ac:picMk id="7" creationId="{2B2508D5-942F-4685-B38F-665F4A45B6D4}"/>
          </ac:picMkLst>
        </pc:picChg>
        <pc:picChg chg="add mod">
          <ac:chgData name="Trang Pham" userId="4885da6e83fad3d4" providerId="LiveId" clId="{2D9DA27A-9084-4238-8617-7C97F0DC69B6}" dt="2020-01-13T10:31:47.419" v="1022" actId="1076"/>
          <ac:picMkLst>
            <pc:docMk/>
            <pc:sldMk cId="4070723528" sldId="351"/>
            <ac:picMk id="16" creationId="{67662112-9244-460F-BC35-A99098B6F875}"/>
          </ac:picMkLst>
        </pc:picChg>
        <pc:cxnChg chg="add mod">
          <ac:chgData name="Trang Pham" userId="4885da6e83fad3d4" providerId="LiveId" clId="{2D9DA27A-9084-4238-8617-7C97F0DC69B6}" dt="2020-01-13T10:31:37.246" v="1020" actId="1076"/>
          <ac:cxnSpMkLst>
            <pc:docMk/>
            <pc:sldMk cId="4070723528" sldId="351"/>
            <ac:cxnSpMk id="10" creationId="{FD4799C3-2E92-4673-8383-3ABACDF2237C}"/>
          </ac:cxnSpMkLst>
        </pc:cxnChg>
        <pc:cxnChg chg="add mod">
          <ac:chgData name="Trang Pham" userId="4885da6e83fad3d4" providerId="LiveId" clId="{2D9DA27A-9084-4238-8617-7C97F0DC69B6}" dt="2020-01-13T10:42:01.734" v="1192" actId="14100"/>
          <ac:cxnSpMkLst>
            <pc:docMk/>
            <pc:sldMk cId="4070723528" sldId="351"/>
            <ac:cxnSpMk id="12" creationId="{58FB7125-7A24-4DE0-BC9D-22D67AC4C0C6}"/>
          </ac:cxnSpMkLst>
        </pc:cxnChg>
      </pc:sldChg>
    </pc:docChg>
  </pc:docChgLst>
  <pc:docChgLst>
    <pc:chgData name="Trang Pham" userId="4885da6e83fad3d4" providerId="LiveId" clId="{26068297-F809-4522-BDB3-D123FD787158}"/>
    <pc:docChg chg="undo custSel mod addSld modSld">
      <pc:chgData name="Trang Pham" userId="4885da6e83fad3d4" providerId="LiveId" clId="{26068297-F809-4522-BDB3-D123FD787158}" dt="2020-01-13T06:26:25.677" v="2401" actId="20577"/>
      <pc:docMkLst>
        <pc:docMk/>
      </pc:docMkLst>
      <pc:sldChg chg="delCm">
        <pc:chgData name="Trang Pham" userId="4885da6e83fad3d4" providerId="LiveId" clId="{26068297-F809-4522-BDB3-D123FD787158}" dt="2020-01-09T08:14:19.451" v="2028" actId="1592"/>
        <pc:sldMkLst>
          <pc:docMk/>
          <pc:sldMk cId="0" sldId="265"/>
        </pc:sldMkLst>
      </pc:sldChg>
      <pc:sldChg chg="modSp">
        <pc:chgData name="Trang Pham" userId="4885da6e83fad3d4" providerId="LiveId" clId="{26068297-F809-4522-BDB3-D123FD787158}" dt="2020-01-09T07:25:47.064" v="2014" actId="20577"/>
        <pc:sldMkLst>
          <pc:docMk/>
          <pc:sldMk cId="0" sldId="269"/>
        </pc:sldMkLst>
        <pc:spChg chg="mod">
          <ac:chgData name="Trang Pham" userId="4885da6e83fad3d4" providerId="LiveId" clId="{26068297-F809-4522-BDB3-D123FD787158}" dt="2020-01-09T07:25:47.064" v="2014" actId="20577"/>
          <ac:spMkLst>
            <pc:docMk/>
            <pc:sldMk cId="0" sldId="269"/>
            <ac:spMk id="36868" creationId="{00000000-0000-0000-0000-000000000000}"/>
          </ac:spMkLst>
        </pc:spChg>
      </pc:sldChg>
      <pc:sldChg chg="modSp addCm delCm">
        <pc:chgData name="Trang Pham" userId="4885da6e83fad3d4" providerId="LiveId" clId="{26068297-F809-4522-BDB3-D123FD787158}" dt="2020-01-09T07:37:31.726" v="2022" actId="1592"/>
        <pc:sldMkLst>
          <pc:docMk/>
          <pc:sldMk cId="0" sldId="276"/>
        </pc:sldMkLst>
        <pc:spChg chg="mod">
          <ac:chgData name="Trang Pham" userId="4885da6e83fad3d4" providerId="LiveId" clId="{26068297-F809-4522-BDB3-D123FD787158}" dt="2020-01-09T04:01:00.422" v="563" actId="20577"/>
          <ac:spMkLst>
            <pc:docMk/>
            <pc:sldMk cId="0" sldId="276"/>
            <ac:spMk id="14339" creationId="{00000000-0000-0000-0000-000000000000}"/>
          </ac:spMkLst>
        </pc:spChg>
      </pc:sldChg>
      <pc:sldChg chg="addSp delSp modSp mod setBg">
        <pc:chgData name="Trang Pham" userId="4885da6e83fad3d4" providerId="LiveId" clId="{26068297-F809-4522-BDB3-D123FD787158}" dt="2020-01-09T04:53:27.326" v="937" actId="21"/>
        <pc:sldMkLst>
          <pc:docMk/>
          <pc:sldMk cId="0" sldId="282"/>
        </pc:sldMkLst>
        <pc:spChg chg="add del mod">
          <ac:chgData name="Trang Pham" userId="4885da6e83fad3d4" providerId="LiveId" clId="{26068297-F809-4522-BDB3-D123FD787158}" dt="2020-01-09T04:42:29.928" v="702" actId="21"/>
          <ac:spMkLst>
            <pc:docMk/>
            <pc:sldMk cId="0" sldId="282"/>
            <ac:spMk id="2" creationId="{66D9DB9A-DA99-4CB2-9EA8-A47FDFF34D47}"/>
          </ac:spMkLst>
        </pc:spChg>
        <pc:spChg chg="add del mod">
          <ac:chgData name="Trang Pham" userId="4885da6e83fad3d4" providerId="LiveId" clId="{26068297-F809-4522-BDB3-D123FD787158}" dt="2020-01-09T04:53:10.928" v="934" actId="21"/>
          <ac:spMkLst>
            <pc:docMk/>
            <pc:sldMk cId="0" sldId="282"/>
            <ac:spMk id="7" creationId="{13A51972-D95E-446E-837E-0551857B744E}"/>
          </ac:spMkLst>
        </pc:spChg>
        <pc:spChg chg="add del">
          <ac:chgData name="Trang Pham" userId="4885da6e83fad3d4" providerId="LiveId" clId="{26068297-F809-4522-BDB3-D123FD787158}" dt="2020-01-09T04:44:45.279" v="706" actId="26606"/>
          <ac:spMkLst>
            <pc:docMk/>
            <pc:sldMk cId="0" sldId="282"/>
            <ac:spMk id="72" creationId="{823AC064-BC96-4F32-8AE1-B2FD38754823}"/>
          </ac:spMkLst>
        </pc:spChg>
        <pc:spChg chg="mod">
          <ac:chgData name="Trang Pham" userId="4885da6e83fad3d4" providerId="LiveId" clId="{26068297-F809-4522-BDB3-D123FD787158}" dt="2020-01-09T04:52:58.264" v="933" actId="255"/>
          <ac:spMkLst>
            <pc:docMk/>
            <pc:sldMk cId="0" sldId="282"/>
            <ac:spMk id="19458" creationId="{00000000-0000-0000-0000-000000000000}"/>
          </ac:spMkLst>
        </pc:spChg>
        <pc:spChg chg="mod ord">
          <ac:chgData name="Trang Pham" userId="4885da6e83fad3d4" providerId="LiveId" clId="{26068297-F809-4522-BDB3-D123FD787158}" dt="2020-01-09T04:44:45.279" v="706" actId="26606"/>
          <ac:spMkLst>
            <pc:docMk/>
            <pc:sldMk cId="0" sldId="282"/>
            <ac:spMk id="19459" creationId="{00000000-0000-0000-0000-000000000000}"/>
          </ac:spMkLst>
        </pc:spChg>
        <pc:graphicFrameChg chg="del mod">
          <ac:chgData name="Trang Pham" userId="4885da6e83fad3d4" providerId="LiveId" clId="{26068297-F809-4522-BDB3-D123FD787158}" dt="2020-01-09T04:41:42.122" v="701" actId="21"/>
          <ac:graphicFrameMkLst>
            <pc:docMk/>
            <pc:sldMk cId="0" sldId="282"/>
            <ac:graphicFrameMk id="5" creationId="{00000000-0000-0000-0000-000000000000}"/>
          </ac:graphicFrameMkLst>
        </pc:graphicFrameChg>
        <pc:picChg chg="add del mod">
          <ac:chgData name="Trang Pham" userId="4885da6e83fad3d4" providerId="LiveId" clId="{26068297-F809-4522-BDB3-D123FD787158}" dt="2020-01-09T04:53:27.326" v="937" actId="21"/>
          <ac:picMkLst>
            <pc:docMk/>
            <pc:sldMk cId="0" sldId="282"/>
            <ac:picMk id="3" creationId="{4869799D-BD9C-41A7-A172-DABAA6A37DF3}"/>
          </ac:picMkLst>
        </pc:picChg>
        <pc:picChg chg="add del mod">
          <ac:chgData name="Trang Pham" userId="4885da6e83fad3d4" providerId="LiveId" clId="{26068297-F809-4522-BDB3-D123FD787158}" dt="2020-01-09T04:53:21.666" v="936" actId="21"/>
          <ac:picMkLst>
            <pc:docMk/>
            <pc:sldMk cId="0" sldId="282"/>
            <ac:picMk id="4" creationId="{A70017E5-C56C-4DC6-B0EF-B7F99387211F}"/>
          </ac:picMkLst>
        </pc:picChg>
        <pc:picChg chg="add mod">
          <ac:chgData name="Trang Pham" userId="4885da6e83fad3d4" providerId="LiveId" clId="{26068297-F809-4522-BDB3-D123FD787158}" dt="2020-01-09T04:53:13.557" v="935" actId="14100"/>
          <ac:picMkLst>
            <pc:docMk/>
            <pc:sldMk cId="0" sldId="282"/>
            <ac:picMk id="6" creationId="{F690125A-BA05-47C4-AAD4-6717DCCC0436}"/>
          </ac:picMkLst>
        </pc:picChg>
        <pc:cxnChg chg="add del">
          <ac:chgData name="Trang Pham" userId="4885da6e83fad3d4" providerId="LiveId" clId="{26068297-F809-4522-BDB3-D123FD787158}" dt="2020-01-09T04:44:45.279" v="706" actId="26606"/>
          <ac:cxnSpMkLst>
            <pc:docMk/>
            <pc:sldMk cId="0" sldId="282"/>
            <ac:cxnSpMk id="74" creationId="{7E7C77BC-7138-40B1-A15B-20F57A494629}"/>
          </ac:cxnSpMkLst>
        </pc:cxnChg>
        <pc:cxnChg chg="add del">
          <ac:chgData name="Trang Pham" userId="4885da6e83fad3d4" providerId="LiveId" clId="{26068297-F809-4522-BDB3-D123FD787158}" dt="2020-01-09T04:44:45.279" v="706" actId="26606"/>
          <ac:cxnSpMkLst>
            <pc:docMk/>
            <pc:sldMk cId="0" sldId="282"/>
            <ac:cxnSpMk id="76" creationId="{DB146403-F3D6-484B-B2ED-97F9565D0370}"/>
          </ac:cxnSpMkLst>
        </pc:cxnChg>
      </pc:sldChg>
      <pc:sldChg chg="addSp delSp modSp addCm delCm">
        <pc:chgData name="Trang Pham" userId="4885da6e83fad3d4" providerId="LiveId" clId="{26068297-F809-4522-BDB3-D123FD787158}" dt="2020-01-09T07:37:08.109" v="2016" actId="1592"/>
        <pc:sldMkLst>
          <pc:docMk/>
          <pc:sldMk cId="0" sldId="283"/>
        </pc:sldMkLst>
        <pc:spChg chg="add del mod">
          <ac:chgData name="Trang Pham" userId="4885da6e83fad3d4" providerId="LiveId" clId="{26068297-F809-4522-BDB3-D123FD787158}" dt="2020-01-09T04:49:05.449" v="827"/>
          <ac:spMkLst>
            <pc:docMk/>
            <pc:sldMk cId="0" sldId="283"/>
            <ac:spMk id="2" creationId="{D768D76E-9DFB-45F4-AF1F-E77C96BDA449}"/>
          </ac:spMkLst>
        </pc:spChg>
        <pc:spChg chg="add mod">
          <ac:chgData name="Trang Pham" userId="4885da6e83fad3d4" providerId="LiveId" clId="{26068297-F809-4522-BDB3-D123FD787158}" dt="2020-01-09T04:51:16.811" v="917" actId="1076"/>
          <ac:spMkLst>
            <pc:docMk/>
            <pc:sldMk cId="0" sldId="283"/>
            <ac:spMk id="4" creationId="{1C9484C5-D2FA-4737-99B8-3027B727CFE9}"/>
          </ac:spMkLst>
        </pc:spChg>
        <pc:spChg chg="del mod">
          <ac:chgData name="Trang Pham" userId="4885da6e83fad3d4" providerId="LiveId" clId="{26068297-F809-4522-BDB3-D123FD787158}" dt="2020-01-09T04:51:12.936" v="916" actId="21"/>
          <ac:spMkLst>
            <pc:docMk/>
            <pc:sldMk cId="0" sldId="283"/>
            <ac:spMk id="20482" creationId="{00000000-0000-0000-0000-000000000000}"/>
          </ac:spMkLst>
        </pc:spChg>
        <pc:graphicFrameChg chg="del">
          <ac:chgData name="Trang Pham" userId="4885da6e83fad3d4" providerId="LiveId" clId="{26068297-F809-4522-BDB3-D123FD787158}" dt="2020-01-09T04:48:25.690" v="826" actId="21"/>
          <ac:graphicFrameMkLst>
            <pc:docMk/>
            <pc:sldMk cId="0" sldId="283"/>
            <ac:graphicFrameMk id="5" creationId="{00000000-0000-0000-0000-000000000000}"/>
          </ac:graphicFrameMkLst>
        </pc:graphicFrameChg>
        <pc:picChg chg="add mod">
          <ac:chgData name="Trang Pham" userId="4885da6e83fad3d4" providerId="LiveId" clId="{26068297-F809-4522-BDB3-D123FD787158}" dt="2020-01-09T04:51:30.449" v="922" actId="14100"/>
          <ac:picMkLst>
            <pc:docMk/>
            <pc:sldMk cId="0" sldId="283"/>
            <ac:picMk id="3" creationId="{A7C8A3A3-0C52-4A74-A4C2-1D31DDF5FA93}"/>
          </ac:picMkLst>
        </pc:picChg>
      </pc:sldChg>
      <pc:sldChg chg="modSp">
        <pc:chgData name="Trang Pham" userId="4885da6e83fad3d4" providerId="LiveId" clId="{26068297-F809-4522-BDB3-D123FD787158}" dt="2020-01-09T05:00:41.220" v="963" actId="20577"/>
        <pc:sldMkLst>
          <pc:docMk/>
          <pc:sldMk cId="0" sldId="302"/>
        </pc:sldMkLst>
        <pc:spChg chg="mod">
          <ac:chgData name="Trang Pham" userId="4885da6e83fad3d4" providerId="LiveId" clId="{26068297-F809-4522-BDB3-D123FD787158}" dt="2020-01-09T05:00:41.220" v="963" actId="20577"/>
          <ac:spMkLst>
            <pc:docMk/>
            <pc:sldMk cId="0" sldId="302"/>
            <ac:spMk id="22531" creationId="{00000000-0000-0000-0000-000000000000}"/>
          </ac:spMkLst>
        </pc:spChg>
      </pc:sldChg>
      <pc:sldChg chg="addSp modSp delCm">
        <pc:chgData name="Trang Pham" userId="4885da6e83fad3d4" providerId="LiveId" clId="{26068297-F809-4522-BDB3-D123FD787158}" dt="2020-01-09T07:07:02.989" v="1998" actId="113"/>
        <pc:sldMkLst>
          <pc:docMk/>
          <pc:sldMk cId="0" sldId="303"/>
        </pc:sldMkLst>
        <pc:spChg chg="mod">
          <ac:chgData name="Trang Pham" userId="4885da6e83fad3d4" providerId="LiveId" clId="{26068297-F809-4522-BDB3-D123FD787158}" dt="2020-01-09T07:02:03.612" v="1832" actId="20577"/>
          <ac:spMkLst>
            <pc:docMk/>
            <pc:sldMk cId="0" sldId="303"/>
            <ac:spMk id="23554" creationId="{00000000-0000-0000-0000-000000000000}"/>
          </ac:spMkLst>
        </pc:spChg>
        <pc:spChg chg="mod">
          <ac:chgData name="Trang Pham" userId="4885da6e83fad3d4" providerId="LiveId" clId="{26068297-F809-4522-BDB3-D123FD787158}" dt="2020-01-09T07:07:02.989" v="1998" actId="113"/>
          <ac:spMkLst>
            <pc:docMk/>
            <pc:sldMk cId="0" sldId="303"/>
            <ac:spMk id="23555" creationId="{00000000-0000-0000-0000-000000000000}"/>
          </ac:spMkLst>
        </pc:spChg>
        <pc:picChg chg="add mod">
          <ac:chgData name="Trang Pham" userId="4885da6e83fad3d4" providerId="LiveId" clId="{26068297-F809-4522-BDB3-D123FD787158}" dt="2020-01-09T07:02:57.494" v="1847" actId="1076"/>
          <ac:picMkLst>
            <pc:docMk/>
            <pc:sldMk cId="0" sldId="303"/>
            <ac:picMk id="6" creationId="{CF44D9FD-D480-46F7-AE66-FE8D1381CE6A}"/>
          </ac:picMkLst>
        </pc:picChg>
        <pc:picChg chg="add mod">
          <ac:chgData name="Trang Pham" userId="4885da6e83fad3d4" providerId="LiveId" clId="{26068297-F809-4522-BDB3-D123FD787158}" dt="2020-01-09T07:02:54.562" v="1846" actId="1076"/>
          <ac:picMkLst>
            <pc:docMk/>
            <pc:sldMk cId="0" sldId="303"/>
            <ac:picMk id="7" creationId="{2B3916BC-7856-4B16-8052-D08C07F6B6E7}"/>
          </ac:picMkLst>
        </pc:picChg>
        <pc:picChg chg="add mod">
          <ac:chgData name="Trang Pham" userId="4885da6e83fad3d4" providerId="LiveId" clId="{26068297-F809-4522-BDB3-D123FD787158}" dt="2020-01-09T07:02:38.867" v="1840" actId="1076"/>
          <ac:picMkLst>
            <pc:docMk/>
            <pc:sldMk cId="0" sldId="303"/>
            <ac:picMk id="8" creationId="{3EDBBA30-B561-4901-ADAE-3DB3AD8900AE}"/>
          </ac:picMkLst>
        </pc:picChg>
        <pc:picChg chg="mod">
          <ac:chgData name="Trang Pham" userId="4885da6e83fad3d4" providerId="LiveId" clId="{26068297-F809-4522-BDB3-D123FD787158}" dt="2020-01-09T07:03:00.104" v="1848" actId="1076"/>
          <ac:picMkLst>
            <pc:docMk/>
            <pc:sldMk cId="0" sldId="303"/>
            <ac:picMk id="23557" creationId="{00000000-0000-0000-0000-000000000000}"/>
          </ac:picMkLst>
        </pc:picChg>
      </pc:sldChg>
      <pc:sldChg chg="delSp modSp delCm">
        <pc:chgData name="Trang Pham" userId="4885da6e83fad3d4" providerId="LiveId" clId="{26068297-F809-4522-BDB3-D123FD787158}" dt="2020-01-09T07:37:15.610" v="2017" actId="1592"/>
        <pc:sldMkLst>
          <pc:docMk/>
          <pc:sldMk cId="0" sldId="308"/>
        </pc:sldMkLst>
        <pc:spChg chg="mod">
          <ac:chgData name="Trang Pham" userId="4885da6e83fad3d4" providerId="LiveId" clId="{26068297-F809-4522-BDB3-D123FD787158}" dt="2020-01-09T04:18:58.270" v="585" actId="20577"/>
          <ac:spMkLst>
            <pc:docMk/>
            <pc:sldMk cId="0" sldId="308"/>
            <ac:spMk id="16386" creationId="{00000000-0000-0000-0000-000000000000}"/>
          </ac:spMkLst>
        </pc:spChg>
        <pc:spChg chg="mod">
          <ac:chgData name="Trang Pham" userId="4885da6e83fad3d4" providerId="LiveId" clId="{26068297-F809-4522-BDB3-D123FD787158}" dt="2020-01-09T04:24:12.335" v="641" actId="14100"/>
          <ac:spMkLst>
            <pc:docMk/>
            <pc:sldMk cId="0" sldId="308"/>
            <ac:spMk id="16390" creationId="{00000000-0000-0000-0000-000000000000}"/>
          </ac:spMkLst>
        </pc:spChg>
        <pc:spChg chg="del">
          <ac:chgData name="Trang Pham" userId="4885da6e83fad3d4" providerId="LiveId" clId="{26068297-F809-4522-BDB3-D123FD787158}" dt="2020-01-09T04:24:06.786" v="639" actId="21"/>
          <ac:spMkLst>
            <pc:docMk/>
            <pc:sldMk cId="0" sldId="308"/>
            <ac:spMk id="16393" creationId="{00000000-0000-0000-0000-000000000000}"/>
          </ac:spMkLst>
        </pc:spChg>
        <pc:spChg chg="mod">
          <ac:chgData name="Trang Pham" userId="4885da6e83fad3d4" providerId="LiveId" clId="{26068297-F809-4522-BDB3-D123FD787158}" dt="2020-01-09T04:23:02.425" v="637" actId="20577"/>
          <ac:spMkLst>
            <pc:docMk/>
            <pc:sldMk cId="0" sldId="308"/>
            <ac:spMk id="16398" creationId="{00000000-0000-0000-0000-000000000000}"/>
          </ac:spMkLst>
        </pc:spChg>
        <pc:spChg chg="mod">
          <ac:chgData name="Trang Pham" userId="4885da6e83fad3d4" providerId="LiveId" clId="{26068297-F809-4522-BDB3-D123FD787158}" dt="2020-01-09T04:28:18.689" v="699" actId="20577"/>
          <ac:spMkLst>
            <pc:docMk/>
            <pc:sldMk cId="0" sldId="308"/>
            <ac:spMk id="16399" creationId="{00000000-0000-0000-0000-000000000000}"/>
          </ac:spMkLst>
        </pc:spChg>
        <pc:spChg chg="mod">
          <ac:chgData name="Trang Pham" userId="4885da6e83fad3d4" providerId="LiveId" clId="{26068297-F809-4522-BDB3-D123FD787158}" dt="2020-01-09T04:22:51.250" v="634" actId="20577"/>
          <ac:spMkLst>
            <pc:docMk/>
            <pc:sldMk cId="0" sldId="308"/>
            <ac:spMk id="16400" creationId="{00000000-0000-0000-0000-000000000000}"/>
          </ac:spMkLst>
        </pc:spChg>
        <pc:spChg chg="mod">
          <ac:chgData name="Trang Pham" userId="4885da6e83fad3d4" providerId="LiveId" clId="{26068297-F809-4522-BDB3-D123FD787158}" dt="2020-01-09T04:22:46.701" v="633" actId="20577"/>
          <ac:spMkLst>
            <pc:docMk/>
            <pc:sldMk cId="0" sldId="308"/>
            <ac:spMk id="16401" creationId="{00000000-0000-0000-0000-000000000000}"/>
          </ac:spMkLst>
        </pc:spChg>
        <pc:spChg chg="del">
          <ac:chgData name="Trang Pham" userId="4885da6e83fad3d4" providerId="LiveId" clId="{26068297-F809-4522-BDB3-D123FD787158}" dt="2020-01-09T04:24:10.020" v="640" actId="21"/>
          <ac:spMkLst>
            <pc:docMk/>
            <pc:sldMk cId="0" sldId="308"/>
            <ac:spMk id="16402" creationId="{00000000-0000-0000-0000-000000000000}"/>
          </ac:spMkLst>
        </pc:spChg>
        <pc:picChg chg="del">
          <ac:chgData name="Trang Pham" userId="4885da6e83fad3d4" providerId="LiveId" clId="{26068297-F809-4522-BDB3-D123FD787158}" dt="2020-01-09T04:23:56.789" v="638" actId="478"/>
          <ac:picMkLst>
            <pc:docMk/>
            <pc:sldMk cId="0" sldId="308"/>
            <ac:picMk id="16397" creationId="{00000000-0000-0000-0000-000000000000}"/>
          </ac:picMkLst>
        </pc:picChg>
      </pc:sldChg>
      <pc:sldChg chg="delCm">
        <pc:chgData name="Trang Pham" userId="4885da6e83fad3d4" providerId="LiveId" clId="{26068297-F809-4522-BDB3-D123FD787158}" dt="2020-01-09T07:37:49.482" v="2026" actId="1592"/>
        <pc:sldMkLst>
          <pc:docMk/>
          <pc:sldMk cId="0" sldId="323"/>
        </pc:sldMkLst>
      </pc:sldChg>
      <pc:sldChg chg="delCm">
        <pc:chgData name="Trang Pham" userId="4885da6e83fad3d4" providerId="LiveId" clId="{26068297-F809-4522-BDB3-D123FD787158}" dt="2020-01-09T07:37:44.595" v="2025" actId="1592"/>
        <pc:sldMkLst>
          <pc:docMk/>
          <pc:sldMk cId="0" sldId="325"/>
        </pc:sldMkLst>
      </pc:sldChg>
      <pc:sldChg chg="delCm">
        <pc:chgData name="Trang Pham" userId="4885da6e83fad3d4" providerId="LiveId" clId="{26068297-F809-4522-BDB3-D123FD787158}" dt="2020-01-09T07:37:41.182" v="2024" actId="1592"/>
        <pc:sldMkLst>
          <pc:docMk/>
          <pc:sldMk cId="0" sldId="326"/>
        </pc:sldMkLst>
      </pc:sldChg>
      <pc:sldChg chg="delCm">
        <pc:chgData name="Trang Pham" userId="4885da6e83fad3d4" providerId="LiveId" clId="{26068297-F809-4522-BDB3-D123FD787158}" dt="2020-01-09T07:37:36.620" v="2023" actId="1592"/>
        <pc:sldMkLst>
          <pc:docMk/>
          <pc:sldMk cId="0" sldId="327"/>
        </pc:sldMkLst>
      </pc:sldChg>
      <pc:sldChg chg="modSp">
        <pc:chgData name="Trang Pham" userId="4885da6e83fad3d4" providerId="LiveId" clId="{26068297-F809-4522-BDB3-D123FD787158}" dt="2020-01-13T06:25:00.221" v="2363" actId="33524"/>
        <pc:sldMkLst>
          <pc:docMk/>
          <pc:sldMk cId="0" sldId="337"/>
        </pc:sldMkLst>
        <pc:spChg chg="mod">
          <ac:chgData name="Trang Pham" userId="4885da6e83fad3d4" providerId="LiveId" clId="{26068297-F809-4522-BDB3-D123FD787158}" dt="2020-01-13T06:25:00.221" v="2363" actId="33524"/>
          <ac:spMkLst>
            <pc:docMk/>
            <pc:sldMk cId="0" sldId="337"/>
            <ac:spMk id="26627" creationId="{00000000-0000-0000-0000-000000000000}"/>
          </ac:spMkLst>
        </pc:spChg>
      </pc:sldChg>
      <pc:sldChg chg="addSp delSp modSp mod setBg setClrOvrMap">
        <pc:chgData name="Trang Pham" userId="4885da6e83fad3d4" providerId="LiveId" clId="{26068297-F809-4522-BDB3-D123FD787158}" dt="2020-01-13T06:26:25.677" v="2401" actId="20577"/>
        <pc:sldMkLst>
          <pc:docMk/>
          <pc:sldMk cId="0" sldId="345"/>
        </pc:sldMkLst>
        <pc:spChg chg="add del">
          <ac:chgData name="Trang Pham" userId="4885da6e83fad3d4" providerId="LiveId" clId="{26068297-F809-4522-BDB3-D123FD787158}" dt="2020-01-09T07:17:25.403" v="2000" actId="26606"/>
          <ac:spMkLst>
            <pc:docMk/>
            <pc:sldMk cId="0" sldId="345"/>
            <ac:spMk id="73" creationId="{8D70B121-56F4-4848-B38B-182089D909FA}"/>
          </ac:spMkLst>
        </pc:spChg>
        <pc:spChg chg="add del">
          <ac:chgData name="Trang Pham" userId="4885da6e83fad3d4" providerId="LiveId" clId="{26068297-F809-4522-BDB3-D123FD787158}" dt="2020-01-09T07:17:35.547" v="2006" actId="26606"/>
          <ac:spMkLst>
            <pc:docMk/>
            <pc:sldMk cId="0" sldId="345"/>
            <ac:spMk id="79" creationId="{92C3387C-D24F-4737-8A37-1DC5CFF09CFA}"/>
          </ac:spMkLst>
        </pc:spChg>
        <pc:spChg chg="mod">
          <ac:chgData name="Trang Pham" userId="4885da6e83fad3d4" providerId="LiveId" clId="{26068297-F809-4522-BDB3-D123FD787158}" dt="2020-01-09T07:17:55.253" v="2010" actId="26606"/>
          <ac:spMkLst>
            <pc:docMk/>
            <pc:sldMk cId="0" sldId="345"/>
            <ac:spMk id="25602" creationId="{00000000-0000-0000-0000-000000000000}"/>
          </ac:spMkLst>
        </pc:spChg>
        <pc:spChg chg="mod">
          <ac:chgData name="Trang Pham" userId="4885da6e83fad3d4" providerId="LiveId" clId="{26068297-F809-4522-BDB3-D123FD787158}" dt="2020-01-13T06:26:25.677" v="2401" actId="20577"/>
          <ac:spMkLst>
            <pc:docMk/>
            <pc:sldMk cId="0" sldId="345"/>
            <ac:spMk id="25603" creationId="{00000000-0000-0000-0000-000000000000}"/>
          </ac:spMkLst>
        </pc:spChg>
        <pc:spChg chg="mod">
          <ac:chgData name="Trang Pham" userId="4885da6e83fad3d4" providerId="LiveId" clId="{26068297-F809-4522-BDB3-D123FD787158}" dt="2020-01-09T07:17:55.253" v="2010" actId="26606"/>
          <ac:spMkLst>
            <pc:docMk/>
            <pc:sldMk cId="0" sldId="345"/>
            <ac:spMk id="25604" creationId="{00000000-0000-0000-0000-000000000000}"/>
          </ac:spMkLst>
        </pc:spChg>
        <pc:spChg chg="add del">
          <ac:chgData name="Trang Pham" userId="4885da6e83fad3d4" providerId="LiveId" clId="{26068297-F809-4522-BDB3-D123FD787158}" dt="2020-01-09T07:17:31.309" v="2002" actId="26606"/>
          <ac:spMkLst>
            <pc:docMk/>
            <pc:sldMk cId="0" sldId="345"/>
            <ac:spMk id="25606" creationId="{3B854194-185D-494D-905C-7C7CB2E30F6E}"/>
          </ac:spMkLst>
        </pc:spChg>
        <pc:spChg chg="add del">
          <ac:chgData name="Trang Pham" userId="4885da6e83fad3d4" providerId="LiveId" clId="{26068297-F809-4522-BDB3-D123FD787158}" dt="2020-01-09T07:17:31.309" v="2002" actId="26606"/>
          <ac:spMkLst>
            <pc:docMk/>
            <pc:sldMk cId="0" sldId="345"/>
            <ac:spMk id="25607" creationId="{B4F5FA0D-0104-4987-8241-EFF7C85B88DE}"/>
          </ac:spMkLst>
        </pc:spChg>
        <pc:spChg chg="add del">
          <ac:chgData name="Trang Pham" userId="4885da6e83fad3d4" providerId="LiveId" clId="{26068297-F809-4522-BDB3-D123FD787158}" dt="2020-01-09T07:17:33.477" v="2004" actId="26606"/>
          <ac:spMkLst>
            <pc:docMk/>
            <pc:sldMk cId="0" sldId="345"/>
            <ac:spMk id="25609" creationId="{AD72D4D1-076F-49D3-9889-EFC4F6D7CA66}"/>
          </ac:spMkLst>
        </pc:spChg>
        <pc:spChg chg="add del">
          <ac:chgData name="Trang Pham" userId="4885da6e83fad3d4" providerId="LiveId" clId="{26068297-F809-4522-BDB3-D123FD787158}" dt="2020-01-09T07:17:35.547" v="2006" actId="26606"/>
          <ac:spMkLst>
            <pc:docMk/>
            <pc:sldMk cId="0" sldId="345"/>
            <ac:spMk id="25612" creationId="{2029D5AD-8348-4446-B191-6A9B6FE03F21}"/>
          </ac:spMkLst>
        </pc:spChg>
        <pc:spChg chg="add del">
          <ac:chgData name="Trang Pham" userId="4885da6e83fad3d4" providerId="LiveId" clId="{26068297-F809-4522-BDB3-D123FD787158}" dt="2020-01-09T07:17:35.547" v="2006" actId="26606"/>
          <ac:spMkLst>
            <pc:docMk/>
            <pc:sldMk cId="0" sldId="345"/>
            <ac:spMk id="25613" creationId="{A3F395A2-2B64-4749-BD93-2F159C7E1FB5}"/>
          </ac:spMkLst>
        </pc:spChg>
        <pc:spChg chg="add del">
          <ac:chgData name="Trang Pham" userId="4885da6e83fad3d4" providerId="LiveId" clId="{26068297-F809-4522-BDB3-D123FD787158}" dt="2020-01-09T07:17:35.547" v="2006" actId="26606"/>
          <ac:spMkLst>
            <pc:docMk/>
            <pc:sldMk cId="0" sldId="345"/>
            <ac:spMk id="25614" creationId="{5CF0135B-EAB8-4CA0-896C-2D897ECD28BC}"/>
          </ac:spMkLst>
        </pc:spChg>
        <pc:spChg chg="add del">
          <ac:chgData name="Trang Pham" userId="4885da6e83fad3d4" providerId="LiveId" clId="{26068297-F809-4522-BDB3-D123FD787158}" dt="2020-01-09T07:17:38.435" v="2008" actId="26606"/>
          <ac:spMkLst>
            <pc:docMk/>
            <pc:sldMk cId="0" sldId="345"/>
            <ac:spMk id="25616" creationId="{8BB56887-D0D5-4F0C-9E19-7247EB83C8B7}"/>
          </ac:spMkLst>
        </pc:spChg>
        <pc:spChg chg="add del">
          <ac:chgData name="Trang Pham" userId="4885da6e83fad3d4" providerId="LiveId" clId="{26068297-F809-4522-BDB3-D123FD787158}" dt="2020-01-09T07:17:38.435" v="2008" actId="26606"/>
          <ac:spMkLst>
            <pc:docMk/>
            <pc:sldMk cId="0" sldId="345"/>
            <ac:spMk id="25617" creationId="{081E4A58-353D-44AE-B2FC-2A74E2E400F7}"/>
          </ac:spMkLst>
        </pc:spChg>
        <pc:spChg chg="add del">
          <ac:chgData name="Trang Pham" userId="4885da6e83fad3d4" providerId="LiveId" clId="{26068297-F809-4522-BDB3-D123FD787158}" dt="2020-01-09T07:17:55.253" v="2010" actId="26606"/>
          <ac:spMkLst>
            <pc:docMk/>
            <pc:sldMk cId="0" sldId="345"/>
            <ac:spMk id="25619" creationId="{4038CB10-1F5C-4D54-9DF7-12586DE5B007}"/>
          </ac:spMkLst>
        </pc:spChg>
        <pc:spChg chg="add del">
          <ac:chgData name="Trang Pham" userId="4885da6e83fad3d4" providerId="LiveId" clId="{26068297-F809-4522-BDB3-D123FD787158}" dt="2020-01-09T07:17:55.253" v="2010" actId="26606"/>
          <ac:spMkLst>
            <pc:docMk/>
            <pc:sldMk cId="0" sldId="345"/>
            <ac:spMk id="25620" creationId="{73ED6512-6858-4552-B699-9A97FE9A4EA2}"/>
          </ac:spMkLst>
        </pc:spChg>
        <pc:picChg chg="add del">
          <ac:chgData name="Trang Pham" userId="4885da6e83fad3d4" providerId="LiveId" clId="{26068297-F809-4522-BDB3-D123FD787158}" dt="2020-01-09T07:17:31.309" v="2002" actId="26606"/>
          <ac:picMkLst>
            <pc:docMk/>
            <pc:sldMk cId="0" sldId="345"/>
            <ac:picMk id="77" creationId="{2897127E-6CEF-446C-BE87-93B7C46E49D1}"/>
          </ac:picMkLst>
        </pc:picChg>
        <pc:cxnChg chg="add del">
          <ac:chgData name="Trang Pham" userId="4885da6e83fad3d4" providerId="LiveId" clId="{26068297-F809-4522-BDB3-D123FD787158}" dt="2020-01-09T07:17:25.403" v="2000" actId="26606"/>
          <ac:cxnSpMkLst>
            <pc:docMk/>
            <pc:sldMk cId="0" sldId="345"/>
            <ac:cxnSpMk id="75" creationId="{2D72A2C9-F3CA-4216-8BAD-FA4C970C3C4E}"/>
          </ac:cxnSpMkLst>
        </pc:cxnChg>
        <pc:cxnChg chg="add del">
          <ac:chgData name="Trang Pham" userId="4885da6e83fad3d4" providerId="LiveId" clId="{26068297-F809-4522-BDB3-D123FD787158}" dt="2020-01-09T07:17:33.477" v="2004" actId="26606"/>
          <ac:cxnSpMkLst>
            <pc:docMk/>
            <pc:sldMk cId="0" sldId="345"/>
            <ac:cxnSpMk id="25610" creationId="{2D72A2C9-F3CA-4216-8BAD-FA4C970C3C4E}"/>
          </ac:cxnSpMkLst>
        </pc:cxnChg>
      </pc:sldChg>
      <pc:sldChg chg="delCm">
        <pc:chgData name="Trang Pham" userId="4885da6e83fad3d4" providerId="LiveId" clId="{26068297-F809-4522-BDB3-D123FD787158}" dt="2020-01-09T08:13:53.478" v="2027" actId="1592"/>
        <pc:sldMkLst>
          <pc:docMk/>
          <pc:sldMk cId="0" sldId="346"/>
        </pc:sldMkLst>
      </pc:sldChg>
      <pc:sldChg chg="delCm">
        <pc:chgData name="Trang Pham" userId="4885da6e83fad3d4" providerId="LiveId" clId="{26068297-F809-4522-BDB3-D123FD787158}" dt="2020-01-09T07:36:59.207" v="2015" actId="1592"/>
        <pc:sldMkLst>
          <pc:docMk/>
          <pc:sldMk cId="0" sldId="347"/>
        </pc:sldMkLst>
      </pc:sldChg>
      <pc:sldChg chg="modSp add">
        <pc:chgData name="Trang Pham" userId="4885da6e83fad3d4" providerId="LiveId" clId="{26068297-F809-4522-BDB3-D123FD787158}" dt="2020-01-09T07:06:34.336" v="1995" actId="113"/>
        <pc:sldMkLst>
          <pc:docMk/>
          <pc:sldMk cId="3098586311" sldId="348"/>
        </pc:sldMkLst>
        <pc:spChg chg="mod">
          <ac:chgData name="Trang Pham" userId="4885da6e83fad3d4" providerId="LiveId" clId="{26068297-F809-4522-BDB3-D123FD787158}" dt="2020-01-09T07:04:08.512" v="1865" actId="1076"/>
          <ac:spMkLst>
            <pc:docMk/>
            <pc:sldMk cId="3098586311" sldId="348"/>
            <ac:spMk id="2" creationId="{E19442C7-C0FE-4E35-A92B-7545083020F4}"/>
          </ac:spMkLst>
        </pc:spChg>
        <pc:spChg chg="mod">
          <ac:chgData name="Trang Pham" userId="4885da6e83fad3d4" providerId="LiveId" clId="{26068297-F809-4522-BDB3-D123FD787158}" dt="2020-01-09T07:06:34.336" v="1995" actId="113"/>
          <ac:spMkLst>
            <pc:docMk/>
            <pc:sldMk cId="3098586311" sldId="348"/>
            <ac:spMk id="3" creationId="{070429E4-9A80-4CA2-A324-30288D5FCC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99EA74-47B6-40EE-BD53-D68FFC5165E2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4F2754-AA4A-4B2A-889A-32A4D7313FE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2B9350-31B1-4206-94F8-2D62AA7CF971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5DF71E-BECF-4EC3-B642-0E8CA61A0D9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C50AC6-4FE8-4F21-A26D-FB39DE6E079B}" type="slidenum">
              <a:rPr lang="en-US" altLang="vi-VN">
                <a:latin typeface="Calibri" panose="020F0502020204030204" pitchFamily="34" charset="0"/>
              </a:rPr>
              <a:pPr/>
              <a:t>13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8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6D79E8-C951-47F7-B28F-961AD535FA0A}" type="slidenum">
              <a:rPr lang="en-US" altLang="vi-VN">
                <a:latin typeface="Calibri" panose="020F0502020204030204" pitchFamily="34" charset="0"/>
              </a:rPr>
              <a:pPr/>
              <a:t>14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10C58-22B1-486B-8E21-FE97AB62A110}" type="slidenum">
              <a:rPr lang="en-US" altLang="vi-VN">
                <a:latin typeface="Calibri" panose="020F0502020204030204" pitchFamily="34" charset="0"/>
              </a:rPr>
              <a:pPr/>
              <a:t>15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5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EF4CB3-79C6-4466-B207-1917ACC8F916}" type="slidenum">
              <a:rPr lang="en-US" altLang="vi-VN">
                <a:latin typeface="Calibri" panose="020F0502020204030204" pitchFamily="34" charset="0"/>
              </a:rPr>
              <a:pPr/>
              <a:t>16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1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1BE25D-088B-491D-A8D6-0AA2E76113D7}" type="slidenum">
              <a:rPr lang="en-US" altLang="vi-VN">
                <a:latin typeface="Calibri" panose="020F0502020204030204" pitchFamily="34" charset="0"/>
              </a:rPr>
              <a:pPr/>
              <a:t>17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9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B1479-FD74-46E1-8C37-EB43905AE4A2}" type="slidenum">
              <a:rPr lang="en-US" altLang="vi-VN">
                <a:latin typeface="Calibri" panose="020F0502020204030204" pitchFamily="34" charset="0"/>
              </a:rPr>
              <a:pPr/>
              <a:t>18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6648BB-B155-4FAC-9377-378E1E092563}" type="slidenum">
              <a:rPr lang="en-US" altLang="vi-VN" smtClean="0">
                <a:latin typeface="Calibri" panose="020F0502020204030204" pitchFamily="34" charset="0"/>
              </a:rPr>
              <a:pPr/>
              <a:t>27</a:t>
            </a:fld>
            <a:endParaRPr lang="en-US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7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3177" tIns="46589" rIns="93177" bIns="46589" anchor="t"/>
          <a:lstStyle/>
          <a:p>
            <a:pPr lvl="0"/>
            <a:endParaRPr lang="vi-VN" altLang="vi-VN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/>
          <a:lstStyle/>
          <a:p>
            <a:pPr lvl="0" algn="r" eaLnBrk="1" hangingPunct="1"/>
            <a:fld id="{9A0DB2DC-4C9A-4742-B13C-FB6460FD3503}" type="slidenum">
              <a:rPr lang="en-US" altLang="vi-VN" sz="1200" dirty="0">
                <a:latin typeface="Calibri" panose="020F0502020204030204" pitchFamily="34" charset="0"/>
                <a:ea typeface="MS PGothic" panose="020B0600070205080204" pitchFamily="34" charset="-128"/>
              </a:rPr>
              <a:t>37</a:t>
            </a:fld>
            <a:endParaRPr lang="en-US" altLang="vi-VN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1865313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24238" y="6472238"/>
            <a:ext cx="227965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995988"/>
            <a:ext cx="91440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©2010 Duane Morris LLP. All Rights Reserved. Duane Morris is a registered service mark of Duane Morris LLP. 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Duane Morris – Firm and Affiliate Offices | New York | London | Singapore | Los Angeles | Chicago | Houston | Hanoi | Philadelphia | San Diego | San Francisco | Baltimore | Boston | Washington, D.C.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Vegas | Atlanta | Miami | Pittsburgh | Newark | Boca Raton | Wilmington | Cherry Hill | Princeton | Lake Tahoe | Ho Chi Minh City | Duane Morris LLP – A Delaware limited liability partnership</a:t>
            </a:r>
            <a:endParaRPr kumimoji="0" lang="en-US" altLang="vi-VN" sz="7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dobe Heiti Std R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BD5E33-F482-4D7C-A827-E4F8ADDF827C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F9B099-564E-4D72-A8DB-913111709386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455" indent="-465455">
              <a:defRPr sz="3000"/>
            </a:lvl1pPr>
            <a:lvl2pPr marL="914400" indent="-403225">
              <a:defRPr sz="2600"/>
            </a:lvl2pPr>
            <a:lvl3pPr marL="1379855" indent="-406400">
              <a:buFont typeface="Wingdings" panose="05000000000000000000" pitchFamily="2" charset="2"/>
              <a:buChar char="Ø"/>
              <a:defRPr sz="2400"/>
            </a:lvl3pPr>
            <a:lvl4pPr marL="1828800" indent="-403225">
              <a:buFont typeface="Wingdings" panose="05000000000000000000" pitchFamily="2" charset="2"/>
              <a:buChar char="§"/>
              <a:defRPr sz="2000"/>
            </a:lvl4pPr>
            <a:lvl5pPr marL="2294255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84175" y="1993900"/>
            <a:ext cx="8575675" cy="44815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374650" y="1068388"/>
            <a:ext cx="8593138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3338" y="6472238"/>
            <a:ext cx="22780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275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27688C-CD5F-4BFB-97A8-622AA87D5F55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875"/>
            <a:ext cx="3733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C3CAC0-F150-4048-BB23-24C743618A99}" type="datetime1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10/19/2022</a:t>
            </a:fld>
            <a:endParaRPr kumimoji="0" lang="en-US" altLang="vi-VN" sz="10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14400" indent="-40322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377950" indent="-40513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828800" indent="-4032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292350" indent="-4051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omassmann@duanemorri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>
          <a:xfrm>
            <a:off x="14288" y="5054600"/>
            <a:ext cx="9144000" cy="914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DR. OLIVER MASSMANN - Partner, </a:t>
            </a:r>
            <a:r>
              <a:rPr lang="en-US" altLang="vi-VN" dirty="0" err="1" smtClean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Generaldirektor</a:t>
            </a:r>
            <a:r>
              <a:rPr lang="en-US" altLang="vi-VN" dirty="0" smtClean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vi-VN" dirty="0">
              <a:solidFill>
                <a:srgbClr val="678553"/>
              </a:solidFill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  <a:p>
            <a:pPr>
              <a:buClrTx/>
              <a:buSzTx/>
            </a:pPr>
            <a:endParaRPr lang="en-AU" altLang="en-US" dirty="0">
              <a:solidFill>
                <a:srgbClr val="67855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0" y="3352800"/>
            <a:ext cx="9144000" cy="1295400"/>
          </a:xfrm>
        </p:spPr>
        <p:txBody>
          <a:bodyPr vert="horz" wrap="square" lIns="91440" tIns="45720" rIns="91440" bIns="45720" anchor="ctr"/>
          <a:lstStyle/>
          <a:p>
            <a:r>
              <a:rPr lang="de-DE" sz="3400" b="0" dirty="0">
                <a:latin typeface="Garamond" panose="02020404030301010803" pitchFamily="18" charset="0"/>
              </a:rPr>
              <a:t>Vietnam auf einem neuen Kurs mit </a:t>
            </a:r>
            <a:r>
              <a:rPr lang="de-DE" sz="3400" b="0" dirty="0" smtClean="0">
                <a:latin typeface="Garamond" panose="02020404030301010803" pitchFamily="18" charset="0"/>
              </a:rPr>
              <a:t>Europa - </a:t>
            </a:r>
            <a:r>
              <a:rPr lang="en-US" sz="3400" b="0" dirty="0" smtClean="0">
                <a:latin typeface="Garamond" panose="02020404030301010803" pitchFamily="18" charset="0"/>
              </a:rPr>
              <a:t>Die </a:t>
            </a:r>
            <a:r>
              <a:rPr lang="en-US" sz="3400" b="0" dirty="0">
                <a:latin typeface="Garamond" panose="02020404030301010803" pitchFamily="18" charset="0"/>
              </a:rPr>
              <a:t>EU </a:t>
            </a:r>
            <a:r>
              <a:rPr lang="de-DE" sz="3400" b="0" dirty="0">
                <a:latin typeface="Garamond" panose="02020404030301010803" pitchFamily="18" charset="0"/>
              </a:rPr>
              <a:t>Freihandelsabkommen mit Vietnam - Marktzugangsvorteile für europäische Unternehmen - </a:t>
            </a:r>
            <a:r>
              <a:rPr lang="de-DE" sz="3400" b="0" dirty="0" smtClean="0">
                <a:latin typeface="Garamond" panose="02020404030301010803" pitchFamily="18" charset="0"/>
              </a:rPr>
              <a:t>Investitionen </a:t>
            </a:r>
            <a:r>
              <a:rPr lang="de-DE" sz="3400" b="0" dirty="0">
                <a:latin typeface="Garamond" panose="02020404030301010803" pitchFamily="18" charset="0"/>
              </a:rPr>
              <a:t>und </a:t>
            </a:r>
            <a:r>
              <a:rPr lang="de-DE" sz="3400" b="0" dirty="0" smtClean="0">
                <a:latin typeface="Garamond" panose="02020404030301010803" pitchFamily="18" charset="0"/>
              </a:rPr>
              <a:t>Geschäfte mit </a:t>
            </a:r>
            <a:r>
              <a:rPr lang="de-DE" sz="3400" b="0" dirty="0">
                <a:latin typeface="Garamond" panose="02020404030301010803" pitchFamily="18" charset="0"/>
              </a:rPr>
              <a:t>Vietnam</a:t>
            </a:r>
            <a:endParaRPr lang="en-US" altLang="en-AU" sz="3400" cap="all" dirty="0">
              <a:solidFill>
                <a:srgbClr val="203C6A"/>
              </a:solidFill>
              <a:latin typeface="Garamond" panose="02020404030301010803" pitchFamily="18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vi-VN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altLang="vi-VN" sz="1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dirty="0" smtClean="0">
                <a:latin typeface="Garamond" panose="02020404030301010803" pitchFamily="18" charset="0"/>
              </a:rPr>
              <a:t>EVFTA – </a:t>
            </a:r>
            <a:r>
              <a:rPr lang="en-AU" altLang="en-US" dirty="0" err="1">
                <a:latin typeface="Garamond" panose="02020404030301010803" pitchFamily="18" charset="0"/>
              </a:rPr>
              <a:t>Umfassendes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Abkommen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r>
              <a:rPr lang="en-GB" altLang="en-US" sz="1800" b="1" u="sng" dirty="0" smtClean="0">
                <a:solidFill>
                  <a:srgbClr val="003300"/>
                </a:solidFill>
                <a:latin typeface="Garamond" panose="02020404030301010803" pitchFamily="18" charset="0"/>
              </a:rPr>
              <a:t>Handel </a:t>
            </a:r>
            <a:r>
              <a:rPr lang="en-GB" altLang="en-US" sz="1800" b="1" u="sng" dirty="0" err="1" smtClean="0">
                <a:solidFill>
                  <a:srgbClr val="003300"/>
                </a:solidFill>
                <a:latin typeface="Garamond" panose="02020404030301010803" pitchFamily="18" charset="0"/>
              </a:rPr>
              <a:t>mit</a:t>
            </a:r>
            <a:r>
              <a:rPr lang="en-GB" altLang="en-US" sz="1800" b="1" u="sng" dirty="0" smtClean="0">
                <a:solidFill>
                  <a:srgbClr val="003300"/>
                </a:solidFill>
                <a:latin typeface="Garamond" panose="02020404030301010803" pitchFamily="18" charset="0"/>
              </a:rPr>
              <a:t> </a:t>
            </a:r>
            <a:r>
              <a:rPr lang="en-GB" altLang="en-US" sz="1800" b="1" u="sng" dirty="0" err="1" smtClean="0">
                <a:solidFill>
                  <a:srgbClr val="003300"/>
                </a:solidFill>
                <a:latin typeface="Garamond" panose="02020404030301010803" pitchFamily="18" charset="0"/>
              </a:rPr>
              <a:t>Waren</a:t>
            </a:r>
            <a:endParaRPr lang="en-GB" altLang="en-US" sz="1800" b="1" u="sng" dirty="0" smtClean="0">
              <a:solidFill>
                <a:srgbClr val="003300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Marktzugang für Waren - Zölle 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Ursprungsregeln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Ausfuhrzölle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Technische Handelshemmnisse (TBT)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Sanitäre und phytosanitäre Maßnahmen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Zoll und Handelserleichterung 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r>
              <a:rPr lang="de-DE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Verwaltungszusammenarbeit in </a:t>
            </a:r>
            <a:r>
              <a:rPr lang="de-DE" altLang="en-US" sz="1800" dirty="0" smtClean="0">
                <a:solidFill>
                  <a:srgbClr val="003300"/>
                </a:solidFill>
                <a:latin typeface="Garamond" panose="02020404030301010803" pitchFamily="18" charset="0"/>
              </a:rPr>
              <a:t>Zollangelegenheiten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None/>
            </a:pPr>
            <a:endParaRPr lang="en-GB" altLang="en-US" sz="1800" b="1" u="sng" dirty="0" smtClean="0">
              <a:solidFill>
                <a:srgbClr val="003300"/>
              </a:solidFill>
              <a:latin typeface="Garamond" panose="02020404030301010803" pitchFamily="18" charset="0"/>
            </a:endParaRPr>
          </a:p>
          <a:p>
            <a:r>
              <a:rPr lang="en-GB" altLang="en-US" sz="1800" b="1" u="sng" dirty="0" err="1">
                <a:solidFill>
                  <a:srgbClr val="003300"/>
                </a:solidFill>
                <a:latin typeface="Garamond" panose="02020404030301010803" pitchFamily="18" charset="0"/>
              </a:rPr>
              <a:t>Dienstleistungen</a:t>
            </a:r>
            <a:r>
              <a:rPr lang="en-GB" altLang="en-US" sz="1800" b="1" u="sng" dirty="0">
                <a:solidFill>
                  <a:srgbClr val="003300"/>
                </a:solidFill>
                <a:latin typeface="Garamond" panose="02020404030301010803" pitchFamily="18" charset="0"/>
              </a:rPr>
              <a:t> und </a:t>
            </a:r>
            <a:r>
              <a:rPr lang="en-GB" altLang="en-US" sz="1800" b="1" u="sng" dirty="0" err="1">
                <a:solidFill>
                  <a:srgbClr val="003300"/>
                </a:solidFill>
                <a:latin typeface="Garamond" panose="02020404030301010803" pitchFamily="18" charset="0"/>
              </a:rPr>
              <a:t>Investitionen</a:t>
            </a:r>
            <a:r>
              <a:rPr lang="en-GB" altLang="en-US" sz="1800" b="1" u="sng" dirty="0" smtClean="0">
                <a:solidFill>
                  <a:srgbClr val="003300"/>
                </a:solidFill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en-GB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E-Commerce / </a:t>
            </a:r>
            <a:r>
              <a:rPr lang="en-GB" altLang="en-US" sz="1800" dirty="0" err="1">
                <a:solidFill>
                  <a:srgbClr val="003300"/>
                </a:solidFill>
                <a:latin typeface="Garamond" panose="02020404030301010803" pitchFamily="18" charset="0"/>
              </a:rPr>
              <a:t>Erneuerbare</a:t>
            </a:r>
            <a:r>
              <a:rPr lang="en-GB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 </a:t>
            </a:r>
            <a:r>
              <a:rPr lang="en-GB" altLang="en-US" sz="1800" dirty="0" err="1">
                <a:solidFill>
                  <a:srgbClr val="003300"/>
                </a:solidFill>
                <a:latin typeface="Garamond" panose="02020404030301010803" pitchFamily="18" charset="0"/>
              </a:rPr>
              <a:t>Energieerzeugung</a:t>
            </a:r>
            <a:endParaRPr lang="en-GB" altLang="en-US" sz="1800" dirty="0">
              <a:solidFill>
                <a:srgbClr val="0033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altLang="en-US" sz="1800" dirty="0" err="1">
                <a:solidFill>
                  <a:srgbClr val="003300"/>
                </a:solidFill>
                <a:latin typeface="Garamond" panose="02020404030301010803" pitchFamily="18" charset="0"/>
              </a:rPr>
              <a:t>Liberalisierungsverpflichtungen</a:t>
            </a:r>
            <a:r>
              <a:rPr lang="en-GB" altLang="en-US" sz="1800" dirty="0">
                <a:solidFill>
                  <a:srgbClr val="003300"/>
                </a:solidFill>
                <a:latin typeface="Garamond" panose="02020404030301010803" pitchFamily="18" charset="0"/>
              </a:rPr>
              <a:t>/</a:t>
            </a:r>
            <a:r>
              <a:rPr lang="en-GB" altLang="en-US" sz="1800" dirty="0" err="1">
                <a:solidFill>
                  <a:srgbClr val="003300"/>
                </a:solidFill>
                <a:latin typeface="Garamond" panose="02020404030301010803" pitchFamily="18" charset="0"/>
              </a:rPr>
              <a:t>Marktzugang</a:t>
            </a:r>
            <a:endParaRPr lang="en-GB" altLang="en-US" sz="1800" dirty="0">
              <a:solidFill>
                <a:srgbClr val="0033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1800" dirty="0" smtClean="0">
              <a:solidFill>
                <a:srgbClr val="003300"/>
              </a:solidFill>
              <a:latin typeface="Garamond" panose="02020404030301010803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588C0-1DF2-4B04-B9A6-7F42ABFA6C82}" type="slidenum">
              <a:rPr lang="en-US" altLang="vi-VN" smtClean="0">
                <a:solidFill>
                  <a:srgbClr val="203C6A"/>
                </a:solidFill>
              </a:rPr>
              <a:pPr/>
              <a:t>10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245100" y="1981200"/>
            <a:ext cx="3962400" cy="39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en-GB" altLang="en-US" b="1" u="sng" dirty="0" err="1">
                <a:solidFill>
                  <a:srgbClr val="003300"/>
                </a:solidFill>
                <a:latin typeface="Garamond" panose="02020404030301010803" pitchFamily="18" charset="0"/>
              </a:rPr>
              <a:t>Übergreifende</a:t>
            </a:r>
            <a:r>
              <a:rPr lang="en-GB" altLang="en-US" b="1" u="sng" dirty="0">
                <a:solidFill>
                  <a:srgbClr val="003300"/>
                </a:solidFill>
                <a:latin typeface="Garamond" panose="02020404030301010803" pitchFamily="18" charset="0"/>
              </a:rPr>
              <a:t> </a:t>
            </a:r>
            <a:r>
              <a:rPr lang="en-GB" altLang="en-US" b="1" u="sng" dirty="0" err="1" smtClean="0">
                <a:solidFill>
                  <a:srgbClr val="003300"/>
                </a:solidFill>
                <a:latin typeface="Garamond" panose="02020404030301010803" pitchFamily="18" charset="0"/>
              </a:rPr>
              <a:t>Themen</a:t>
            </a:r>
            <a:endParaRPr lang="en-GB" altLang="en-US" b="1" u="sng" dirty="0" smtClean="0">
              <a:solidFill>
                <a:srgbClr val="003300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Beilegung von Streitigkeiten 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Öffentliches Beschaffungswesen 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Staatseigene Unternehmen &amp; Subventionen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Rechte an geistigem Eigentum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Geografische Angaben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Handel und </a:t>
            </a:r>
            <a:r>
              <a:rPr lang="de-DE" altLang="en-US" dirty="0" smtClean="0">
                <a:solidFill>
                  <a:srgbClr val="003300"/>
                </a:solidFill>
                <a:latin typeface="Garamond" panose="02020404030301010803" pitchFamily="18" charset="0"/>
              </a:rPr>
              <a:t>Nachhaltige </a:t>
            </a: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Entwicklung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Zusammenarbeit und Kapazitätsaufbau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</a:pPr>
            <a:r>
              <a:rPr lang="de-DE" altLang="en-US" dirty="0">
                <a:solidFill>
                  <a:srgbClr val="003300"/>
                </a:solidFill>
                <a:latin typeface="Garamond" panose="02020404030301010803" pitchFamily="18" charset="0"/>
              </a:rPr>
              <a:t>Anhänge (Kraftfahrzeuge, grüne Technologien und Pharmazeutika)</a:t>
            </a:r>
          </a:p>
          <a:p>
            <a:pPr eaLnBrk="1" hangingPunct="1">
              <a:spcBef>
                <a:spcPts val="450"/>
              </a:spcBef>
              <a:buClr>
                <a:srgbClr val="007CC1"/>
              </a:buClr>
              <a:buFont typeface="Arial" panose="020B0604020202020204" pitchFamily="34" charset="0"/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4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EVIPA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Gilt für erfasste Investitionen und ihre Investoren</a:t>
            </a:r>
          </a:p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"Investitionen" sind alle Arten von Vermögenswerten, die sich direkt oder indirekt im Besitz oder unter der Kontrolle eines EU/Vietnam-Investors im Hoheitsgebiet Vietnams/der EU befinden und die Merkmale einer Investition aufweisen (z. B. Einsatz von Kapital oder anderen Ressourcen, Erwartung von Gewinnen oder Erträgen, Übernahme von Risiken und eine bestimmte Dauer).</a:t>
            </a:r>
          </a:p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Investitionsschutz</a:t>
            </a:r>
          </a:p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Mechanismus zur Beilegung von Streitigkeiten zwischen Investoren und Staaten ("ISDS")</a:t>
            </a:r>
          </a:p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Das EVIPA wird alle bilateralen Investitionsabkommen zwischen Vietnam und anderen EU-Mitgliedern ersetzen.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E220A7-1543-478C-939B-38007D84612B}" type="slidenum">
              <a:rPr lang="en-US" altLang="vi-VN" smtClean="0">
                <a:solidFill>
                  <a:srgbClr val="203C6A"/>
                </a:solidFill>
              </a:rPr>
              <a:pPr/>
              <a:t>11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2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593138" cy="865187"/>
          </a:xfrm>
        </p:spPr>
        <p:txBody>
          <a:bodyPr/>
          <a:lstStyle/>
          <a:p>
            <a:r>
              <a:rPr lang="de-DE" altLang="en-US" dirty="0">
                <a:latin typeface="Garamond" panose="02020404030301010803" pitchFamily="18" charset="0"/>
              </a:rPr>
              <a:t>VERGLEICH DES MARKTZUGANGS BESTIMMTER HANDELSSEKTOREN IN DER WTO, AEC, EVFTA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9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596313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Hinweise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zu</a:t>
            </a:r>
            <a:r>
              <a:rPr lang="en-AU" altLang="en-US" dirty="0">
                <a:latin typeface="Garamond" panose="02020404030301010803" pitchFamily="18" charset="0"/>
              </a:rPr>
              <a:t> den </a:t>
            </a:r>
            <a:r>
              <a:rPr lang="en-AU" altLang="en-US" dirty="0" err="1">
                <a:latin typeface="Garamond" panose="02020404030301010803" pitchFamily="18" charset="0"/>
              </a:rPr>
              <a:t>Marktzugangsverpflichtungen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577263" cy="3962400"/>
          </a:xfrm>
        </p:spPr>
        <p:txBody>
          <a:bodyPr/>
          <a:lstStyle/>
          <a:p>
            <a:r>
              <a:rPr lang="de-DE" altLang="en-US" sz="2600" dirty="0">
                <a:latin typeface="Garamond" panose="02020404030301010803" pitchFamily="18" charset="0"/>
              </a:rPr>
              <a:t>Die WTO, die AEC und das EVFTA verfolgen einen positiven Ansatz, d.h. es wird aufgelistet, was für ausländische Investitionen offen ist. </a:t>
            </a:r>
          </a:p>
          <a:p>
            <a:r>
              <a:rPr lang="de-DE" altLang="en-US" sz="2600" dirty="0">
                <a:latin typeface="Garamond" panose="02020404030301010803" pitchFamily="18" charset="0"/>
              </a:rPr>
              <a:t>Im WTO Marktzugang für den Dienstleistungssektor gilt das Prinzip: Wer nicht fragt und nachfragt, bekommt möglicherweise keinen Marktzugang für Investitionen. Es gibt grundsätzlich KEIN automatisches Recht auf Marktzugang für die WTO-Mitglieder in den WTO-Dienstleistungssektoren.</a:t>
            </a:r>
          </a:p>
          <a:p>
            <a:endParaRPr lang="en-AU" altLang="en-US" dirty="0" smtClean="0">
              <a:latin typeface="Garamond" panose="02020404030301010803" pitchFamily="18" charset="0"/>
            </a:endParaRPr>
          </a:p>
          <a:p>
            <a:endParaRPr lang="en-AU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6932BC-ED76-4F7D-88D8-8F52480AB277}" type="slidenum">
              <a:rPr lang="en-US" altLang="vi-VN">
                <a:solidFill>
                  <a:srgbClr val="203C6A"/>
                </a:solidFill>
              </a:rPr>
              <a:pPr/>
              <a:t>13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94725" cy="868363"/>
          </a:xfrm>
        </p:spPr>
        <p:txBody>
          <a:bodyPr/>
          <a:lstStyle/>
          <a:p>
            <a:r>
              <a:rPr lang="en-AU" altLang="en-US" dirty="0" err="1" smtClean="0">
                <a:latin typeface="Garamond" panose="02020404030301010803" pitchFamily="18" charset="0"/>
              </a:rPr>
              <a:t>Sektor</a:t>
            </a:r>
            <a:r>
              <a:rPr lang="en-AU" altLang="en-US" dirty="0" smtClean="0">
                <a:latin typeface="Garamond" panose="02020404030301010803" pitchFamily="18" charset="0"/>
              </a:rPr>
              <a:t> </a:t>
            </a:r>
            <a:r>
              <a:rPr lang="en-AU" altLang="en-US" dirty="0" err="1" smtClean="0">
                <a:latin typeface="Garamond" panose="02020404030301010803" pitchFamily="18" charset="0"/>
              </a:rPr>
              <a:t>Vertrieb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58071"/>
              </p:ext>
            </p:extLst>
          </p:nvPr>
        </p:nvGraphicFramePr>
        <p:xfrm>
          <a:off x="533400" y="1600201"/>
          <a:ext cx="8305799" cy="490188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WTO /  AFAS</a:t>
                      </a:r>
                      <a:endParaRPr kumimoji="0" lang="en-AU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EVFTA</a:t>
                      </a:r>
                      <a:endParaRPr kumimoji="0" lang="en-AU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Die Einrichtung von Verkaufsstellen für Einzelhandelsdienstleistungen (über die erste hinaus) wird auf der Grundlage einer wirtschaftlichen Bedarfsprüfung (ENT) genehmigt.</a:t>
                      </a:r>
                      <a:endParaRPr kumimoji="0" lang="en-AU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Gleich wie in der WTO / AFAS, aber mit folgendem Zusatz: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Im Fall der Errichtung einer Verkaufs-stelle mit einer Fläche weniger als 500 </a:t>
                      </a:r>
                      <a:r>
                        <a:rPr kumimoji="0" lang="en-AU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</a:t>
                      </a:r>
                      <a:r>
                        <a:rPr kumimoji="0" lang="en-AU" alt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de-DE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innerhalb des für die Handelstätigkeit vorgesehenen Gebiets und bereits abgeschlossenen Baus der Infrastruktur ist eine ENT nicht erforderlich.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5 Jahre nach dem Inkrafttreten des Abkommens wird die Anforderung der ENT abgeschafft.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A83F92-8735-4579-B7E3-3E11948EF57A}" type="slidenum">
              <a:rPr lang="en-US" altLang="vi-VN">
                <a:solidFill>
                  <a:srgbClr val="203C6A"/>
                </a:solidFill>
              </a:rPr>
              <a:pPr/>
              <a:t>14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dirty="0" smtClean="0">
                <a:latin typeface="Garamond" panose="02020404030301010803" pitchFamily="18" charset="0"/>
              </a:rPr>
              <a:t>Transport </a:t>
            </a:r>
            <a:r>
              <a:rPr lang="en-AU" altLang="en-US" dirty="0" err="1" smtClean="0">
                <a:latin typeface="Garamond" panose="02020404030301010803" pitchFamily="18" charset="0"/>
              </a:rPr>
              <a:t>Dienstleistungen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87297D-63FE-45A7-8AAB-4BC1740349A9}" type="slidenum">
              <a:rPr lang="en-US" altLang="vi-VN">
                <a:solidFill>
                  <a:srgbClr val="203C6A"/>
                </a:solidFill>
              </a:rPr>
              <a:pPr/>
              <a:t>15</a:t>
            </a:fld>
            <a:endParaRPr lang="en-US" altLang="vi-VN">
              <a:solidFill>
                <a:srgbClr val="203C6A"/>
              </a:solidFill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" y="21336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2200" dirty="0" err="1" smtClean="0">
                <a:latin typeface="Garamond" panose="02020404030301010803" pitchFamily="18" charset="0"/>
              </a:rPr>
              <a:t>Seeverkehr</a:t>
            </a:r>
            <a:endParaRPr lang="en-AU" altLang="en-US" sz="2200" dirty="0"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563813"/>
            <a:ext cx="1219200" cy="101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  <a:latin typeface="Garamond" panose="02020404030301010803" pitchFamily="18" charset="0"/>
              </a:rPr>
              <a:t>WTO = AFAS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000" y="2563813"/>
            <a:ext cx="1219200" cy="101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  <a:latin typeface="Garamond" panose="02020404030301010803" pitchFamily="18" charset="0"/>
              </a:rPr>
              <a:t>EVFTA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105400" y="2133600"/>
            <a:ext cx="342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200" dirty="0" err="1" smtClean="0">
                <a:latin typeface="Garamond" panose="02020404030301010803" pitchFamily="18" charset="0"/>
              </a:rPr>
              <a:t>Binnenschifffahrt</a:t>
            </a:r>
            <a:endParaRPr lang="en-AU" altLang="en-US" sz="2200" dirty="0">
              <a:latin typeface="Garamond" panose="020204040303010108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600700" y="2563813"/>
            <a:ext cx="1219200" cy="101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sz="1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WTO</a:t>
            </a:r>
            <a:endParaRPr lang="en-AU" sz="1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6819900" y="2563813"/>
            <a:ext cx="1219200" cy="1017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9538" indent="-406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403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3938" indent="-4064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AU" sz="1800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AFAS = EVFTA</a:t>
            </a:r>
            <a:endParaRPr lang="en-AU" sz="18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628900" y="4690269"/>
            <a:ext cx="3581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AU" altLang="en-US" smtClean="0">
              <a:solidFill>
                <a:srgbClr val="FFFFFF"/>
              </a:solidFill>
              <a:latin typeface="Adobe Heiti Std R" charset="0"/>
            </a:endParaRPr>
          </a:p>
        </p:txBody>
      </p:sp>
      <p:sp>
        <p:nvSpPr>
          <p:cNvPr id="29710" name="TextBox 28"/>
          <p:cNvSpPr txBox="1">
            <a:spLocks noChangeArrowheads="1"/>
          </p:cNvSpPr>
          <p:nvPr/>
        </p:nvSpPr>
        <p:spPr bwMode="auto">
          <a:xfrm>
            <a:off x="2438400" y="5257403"/>
            <a:ext cx="114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2200" dirty="0" err="1" smtClean="0">
                <a:latin typeface="Garamond" panose="02020404030301010803" pitchFamily="18" charset="0"/>
              </a:rPr>
              <a:t>Niedrig</a:t>
            </a:r>
            <a:endParaRPr lang="en-AU" altLang="en-US" sz="2200" dirty="0">
              <a:latin typeface="Garamond" panose="02020404030301010803" pitchFamily="18" charset="0"/>
            </a:endParaRPr>
          </a:p>
        </p:txBody>
      </p:sp>
      <p:sp>
        <p:nvSpPr>
          <p:cNvPr id="29711" name="TextBox 29"/>
          <p:cNvSpPr txBox="1">
            <a:spLocks noChangeArrowheads="1"/>
          </p:cNvSpPr>
          <p:nvPr/>
        </p:nvSpPr>
        <p:spPr bwMode="auto">
          <a:xfrm>
            <a:off x="5600700" y="5257403"/>
            <a:ext cx="876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2200" dirty="0" smtClean="0">
                <a:latin typeface="Garamond" panose="02020404030301010803" pitchFamily="18" charset="0"/>
              </a:rPr>
              <a:t>Hoch</a:t>
            </a:r>
            <a:endParaRPr lang="en-AU" altLang="en-US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1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94725" cy="868363"/>
          </a:xfrm>
        </p:spPr>
        <p:txBody>
          <a:bodyPr/>
          <a:lstStyle/>
          <a:p>
            <a:r>
              <a:rPr lang="en-AU" altLang="en-US" dirty="0" err="1" smtClean="0">
                <a:latin typeface="Garamond" panose="02020404030301010803" pitchFamily="18" charset="0"/>
              </a:rPr>
              <a:t>Verkehr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50635"/>
              </p:ext>
            </p:extLst>
          </p:nvPr>
        </p:nvGraphicFramePr>
        <p:xfrm>
          <a:off x="381000" y="2133599"/>
          <a:ext cx="8534400" cy="4359275"/>
        </p:xfrm>
        <a:graphic>
          <a:graphicData uri="http://schemas.openxmlformats.org/drawingml/2006/table">
            <a:tbl>
              <a:tblPr/>
              <a:tblGrid>
                <a:gridCol w="199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Teilsektoren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WTO 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AFAS</a:t>
                      </a:r>
                      <a:endParaRPr kumimoji="0" lang="en-A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EVFTA</a:t>
                      </a:r>
                      <a:endParaRPr kumimoji="0" lang="en-A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Dienstleistungen</a:t>
                      </a: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</a:t>
                      </a: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Seeverkehr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Modus 3 MA: Joint Venture mit maximal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49%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ausländischer Beteiligung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Gleich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wie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WTO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Modus 3 MA: Joint Venture mit maximal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70%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ausländischer Beteiligung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Binnenschifffahrt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Heiti Std R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+ </a:t>
                      </a: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Personen-beförderung</a:t>
                      </a: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+ </a:t>
                      </a:r>
                      <a:r>
                        <a:rPr kumimoji="0" lang="en-AU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Güterverkehr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Heiti Std R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 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Modus 1: Keine Verpflichtung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Modus 3: Joint Venture mit maximal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49%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ausländischer Beteiligung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dobe Heiti Std R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Modus 1: Keine Beschränkung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Modus 3: Joint Venture mit maximal 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51%</a:t>
                      </a:r>
                      <a:r>
                        <a:rPr kumimoji="0" lang="de-D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 ausländischer Beteiligung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Gleich</a:t>
                      </a:r>
                      <a:r>
                        <a:rPr kumimoji="0" lang="en-A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wie</a:t>
                      </a:r>
                      <a:r>
                        <a:rPr kumimoji="0" lang="en-A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Heiti Std R" charset="0"/>
                          <a:cs typeface="Arial" pitchFamily="34" charset="0"/>
                        </a:rPr>
                        <a:t> AFAS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622E05-F171-401A-85EE-A0D2EFDFCB64}" type="slidenum">
              <a:rPr lang="en-US" altLang="vi-VN">
                <a:solidFill>
                  <a:srgbClr val="203C6A"/>
                </a:solidFill>
              </a:rPr>
              <a:pPr/>
              <a:t>16</a:t>
            </a:fld>
            <a:endParaRPr lang="en-US" altLang="vi-VN">
              <a:solidFill>
                <a:srgbClr val="203C6A"/>
              </a:solidFill>
            </a:endParaRPr>
          </a:p>
        </p:txBody>
      </p:sp>
      <p:sp>
        <p:nvSpPr>
          <p:cNvPr id="30751" name="TextBox 1"/>
          <p:cNvSpPr txBox="1">
            <a:spLocks noChangeArrowheads="1"/>
          </p:cNvSpPr>
          <p:nvPr/>
        </p:nvSpPr>
        <p:spPr bwMode="auto">
          <a:xfrm>
            <a:off x="457200" y="15240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dirty="0">
                <a:latin typeface="Garamond" panose="02020404030301010803" pitchFamily="18" charset="0"/>
              </a:rPr>
              <a:t>* </a:t>
            </a:r>
            <a:r>
              <a:rPr lang="en-AU" altLang="en-US" dirty="0" smtClean="0">
                <a:latin typeface="Garamond" panose="02020404030301010803" pitchFamily="18" charset="0"/>
              </a:rPr>
              <a:t>Modus </a:t>
            </a:r>
            <a:r>
              <a:rPr lang="en-AU" altLang="en-US" dirty="0">
                <a:latin typeface="Garamond" panose="02020404030301010803" pitchFamily="18" charset="0"/>
              </a:rPr>
              <a:t>1: </a:t>
            </a:r>
            <a:r>
              <a:rPr lang="en-AU" altLang="en-US" dirty="0" err="1">
                <a:latin typeface="Garamond" panose="02020404030301010803" pitchFamily="18" charset="0"/>
              </a:rPr>
              <a:t>grenzüberschreitende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Lieferung</a:t>
            </a:r>
            <a:endParaRPr lang="en-AU" altLang="en-US" dirty="0">
              <a:latin typeface="Garamond" panose="02020404030301010803" pitchFamily="18" charset="0"/>
            </a:endParaRPr>
          </a:p>
          <a:p>
            <a:r>
              <a:rPr lang="en-AU" altLang="en-US" dirty="0">
                <a:latin typeface="Garamond" panose="02020404030301010803" pitchFamily="18" charset="0"/>
              </a:rPr>
              <a:t>  </a:t>
            </a:r>
            <a:r>
              <a:rPr lang="en-AU" altLang="en-US" dirty="0" smtClean="0">
                <a:latin typeface="Garamond" panose="02020404030301010803" pitchFamily="18" charset="0"/>
              </a:rPr>
              <a:t>Modus </a:t>
            </a:r>
            <a:r>
              <a:rPr lang="en-AU" altLang="en-US" dirty="0">
                <a:latin typeface="Garamond" panose="02020404030301010803" pitchFamily="18" charset="0"/>
              </a:rPr>
              <a:t>3: </a:t>
            </a:r>
            <a:r>
              <a:rPr lang="en-AU" altLang="en-US" dirty="0" err="1">
                <a:latin typeface="Garamond" panose="02020404030301010803" pitchFamily="18" charset="0"/>
              </a:rPr>
              <a:t>kommerzielle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Präsenz</a:t>
            </a:r>
            <a:endParaRPr lang="en-AU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2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94725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Wertpapierdienstleistungen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71560"/>
              </p:ext>
            </p:extLst>
          </p:nvPr>
        </p:nvGraphicFramePr>
        <p:xfrm>
          <a:off x="381000" y="1447800"/>
          <a:ext cx="8229600" cy="5102225"/>
        </p:xfrm>
        <a:graphic>
          <a:graphicData uri="http://schemas.openxmlformats.org/drawingml/2006/table">
            <a:tbl>
              <a:tblPr/>
              <a:tblGrid>
                <a:gridCol w="409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WTO/ AFAS </a:t>
                      </a:r>
                      <a:endParaRPr kumimoji="0" lang="en-A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EVFTA</a:t>
                      </a:r>
                      <a:endParaRPr kumimoji="0" lang="en-A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Verpflichtungen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für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6 </a:t>
                      </a: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Teilsektoren</a:t>
                      </a:r>
                      <a:endParaRPr kumimoji="0" lang="en-A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Modus 3: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Ausländische Wertpapierdienstleister dürfen Repräsentanzen und Joint Ventures mit einer maximalen ausländischen Beteiligung von 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49 % 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gründen.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Nach Ablauf von 5 Jahren ab dem Beitrittsdatum sind Wertpapier-dienstleistungsunternehmen mit 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100 % 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ausländisch investiertem Kapital zugelassen.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Gleiche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Verpflichtungen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für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6 </a:t>
                      </a:r>
                      <a:r>
                        <a:rPr kumimoji="0" lang="en-AU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Teilsektoren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Verpflichtungen für 2 zusätzliche Dienstleistungen: Bereitstellung und Übertragung von Finanzdaten sowie Kreditauskunft und -analyse.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Modus 3: Wie 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WTO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/ AFAS</a:t>
                      </a:r>
                      <a:endParaRPr kumimoji="0" lang="en-A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910082-4D9E-4D09-A7C9-5146974F0ABB}" type="slidenum">
              <a:rPr lang="en-US" altLang="vi-VN">
                <a:solidFill>
                  <a:srgbClr val="203C6A"/>
                </a:solidFill>
              </a:rPr>
              <a:pPr/>
              <a:t>17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8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94725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Telekommunikationsdienste</a:t>
            </a:r>
            <a:endParaRPr lang="en-AU" alt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8566E7-A476-4579-A2B0-74E857F37411}" type="slidenum">
              <a:rPr lang="en-US" altLang="vi-VN">
                <a:solidFill>
                  <a:srgbClr val="203C6A"/>
                </a:solidFill>
              </a:rPr>
              <a:pPr/>
              <a:t>18</a:t>
            </a:fld>
            <a:endParaRPr lang="en-US" altLang="vi-VN">
              <a:solidFill>
                <a:srgbClr val="203C6A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23573"/>
              </p:ext>
            </p:extLst>
          </p:nvPr>
        </p:nvGraphicFramePr>
        <p:xfrm>
          <a:off x="228600" y="1295400"/>
          <a:ext cx="8686800" cy="5075238"/>
        </p:xfrm>
        <a:graphic>
          <a:graphicData uri="http://schemas.openxmlformats.org/drawingml/2006/table">
            <a:tbl>
              <a:tblPr/>
              <a:tblGrid>
                <a:gridCol w="28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Teilsektor</a:t>
                      </a:r>
                      <a:endParaRPr kumimoji="0" lang="en-AU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45" marR="6774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WTO/ AFAS </a:t>
                      </a:r>
                      <a:endParaRPr kumimoji="0" lang="en-AU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45" marR="6774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EVFTA</a:t>
                      </a:r>
                      <a:endParaRPr kumimoji="0" lang="en-AU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45" marR="6774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Nicht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einrichtungsbezogene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Dienstleistungen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Sonstige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Dienste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- </a:t>
                      </a: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Virtuelles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Privates </a:t>
                      </a:r>
                      <a:r>
                        <a:rPr kumimoji="0" lang="en-AU" alt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Netzwerk</a:t>
                      </a:r>
                      <a:r>
                        <a:rPr kumimoji="0" lang="en-AU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(VPN)</a:t>
                      </a: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  <a:endParaRPr kumimoji="0" lang="en-AU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45" marR="6774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Modus 3: Joint Venture mit maximal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65%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ausländischer Beteiligung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Modus 3: Joint Venture mit maximal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70%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ausländischer Beteiligung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7745" marR="6774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6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2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203C6A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Modus 3: Bei Inkrafttreten, Joint Venture mit maximal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65%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ausländischer Beteiligung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5 Jahre nach dem Inkrafttreten des Abkommens wird diese Kapitalbeschränkung auf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75 %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erhöht.</a:t>
                      </a: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Modus 3: Bei Inkrafttreten, Joint Venture mit maximal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70%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ausländischer Beteiligung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5 Jahre nach Inkrafttreten des Abkommens wird diese Kapitalbeschränkung auf 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75%</a:t>
                      </a:r>
                      <a:r>
                        <a:rPr kumimoji="0" lang="de-DE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erhöht.</a:t>
                      </a:r>
                      <a:r>
                        <a:rPr kumimoji="0" lang="en-AU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 </a:t>
                      </a:r>
                      <a:endParaRPr kumimoji="0" lang="en-AU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45" marR="6774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77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914400"/>
          </a:xfrm>
        </p:spPr>
        <p:txBody>
          <a:bodyPr/>
          <a:lstStyle/>
          <a:p>
            <a:pPr algn="ctr"/>
            <a:r>
              <a:rPr lang="de-DE" altLang="en-US" sz="3600" dirty="0">
                <a:latin typeface="Garamond" panose="02020404030301010803" pitchFamily="18" charset="0"/>
              </a:rPr>
              <a:t>Chancen und Herausforderungen in einigen spezifischen Sektoren</a:t>
            </a:r>
            <a:endParaRPr lang="en-US" altLang="en-US" sz="3600" dirty="0" smtClean="0">
              <a:latin typeface="Garamond" panose="02020404030301010803" pitchFamily="18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BC0E07-BCFD-4C93-BD77-7254D2C7010F}" type="slidenum">
              <a:rPr lang="en-US" altLang="vi-VN" smtClean="0">
                <a:solidFill>
                  <a:srgbClr val="203C6A"/>
                </a:solidFill>
              </a:rPr>
              <a:pPr/>
              <a:t>19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7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79413" y="914400"/>
            <a:ext cx="8596312" cy="868363"/>
          </a:xfrm>
        </p:spPr>
        <p:txBody>
          <a:bodyPr vert="horz" wrap="square" lIns="91440" tIns="45720" rIns="91440" bIns="45720" anchor="ctr"/>
          <a:lstStyle/>
          <a:p>
            <a:r>
              <a:rPr lang="en-AU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79413" y="1763713"/>
            <a:ext cx="8577262" cy="4729162"/>
          </a:xfrm>
        </p:spPr>
        <p:txBody>
          <a:bodyPr vert="horz" wrap="square" lIns="91440" tIns="45720" rIns="91440" bIns="45720" anchor="t"/>
          <a:lstStyle/>
          <a:p>
            <a:r>
              <a:rPr lang="de-DE" altLang="vi-VN" sz="2400" b="1" dirty="0">
                <a:latin typeface="Garamond" panose="02020404030301010803" pitchFamily="18" charset="0"/>
              </a:rPr>
              <a:t>DIE JÜNGSTEN WIRTSCHAFTLICHEN ENTWICKLUNGEN IN VIETNAM</a:t>
            </a:r>
          </a:p>
          <a:p>
            <a:r>
              <a:rPr lang="de-DE" altLang="vi-VN" sz="2400" b="1" dirty="0">
                <a:latin typeface="Garamond" panose="02020404030301010803" pitchFamily="18" charset="0"/>
              </a:rPr>
              <a:t>DAS FREIHANDELSABKOMMEN ZWISCHEN DER </a:t>
            </a:r>
            <a:r>
              <a:rPr lang="de-DE" altLang="vi-VN" sz="2400" b="1" dirty="0" smtClean="0">
                <a:latin typeface="Garamond" panose="02020404030301010803" pitchFamily="18" charset="0"/>
              </a:rPr>
              <a:t>EU-VIETNAM </a:t>
            </a:r>
            <a:r>
              <a:rPr lang="de-DE" altLang="vi-VN" sz="2400" b="1" dirty="0">
                <a:latin typeface="Garamond" panose="02020404030301010803" pitchFamily="18" charset="0"/>
              </a:rPr>
              <a:t>UND DAS </a:t>
            </a:r>
            <a:r>
              <a:rPr lang="de-DE" altLang="vi-VN" sz="2400" b="1" dirty="0" smtClean="0">
                <a:latin typeface="Garamond" panose="02020404030301010803" pitchFamily="18" charset="0"/>
              </a:rPr>
              <a:t>INVESTITIONSSCHUTZ-ABKOMMEN </a:t>
            </a:r>
            <a:r>
              <a:rPr lang="de-DE" altLang="vi-VN" sz="2400" b="1" dirty="0">
                <a:latin typeface="Garamond" panose="02020404030301010803" pitchFamily="18" charset="0"/>
              </a:rPr>
              <a:t>- WAS SIND SIE?</a:t>
            </a:r>
          </a:p>
          <a:p>
            <a:r>
              <a:rPr lang="de-DE" altLang="vi-VN" sz="2400" b="1" dirty="0">
                <a:latin typeface="Garamond" panose="02020404030301010803" pitchFamily="18" charset="0"/>
              </a:rPr>
              <a:t>VORTEILE DES MARKTZUGANGS FÜR EUROPÄISCHE UNTERNEHMEN</a:t>
            </a:r>
          </a:p>
          <a:p>
            <a:r>
              <a:rPr lang="de-DE" altLang="vi-VN" sz="2400" b="1" dirty="0">
                <a:latin typeface="Garamond" panose="02020404030301010803" pitchFamily="18" charset="0"/>
              </a:rPr>
              <a:t>CHANCEN UND HERAUSFORDERUNGEN IN BESTIMMTEN SEKTOREN</a:t>
            </a:r>
          </a:p>
          <a:p>
            <a:r>
              <a:rPr lang="de-DE" altLang="vi-VN" sz="2400" b="1" dirty="0">
                <a:latin typeface="Garamond" panose="02020404030301010803" pitchFamily="18" charset="0"/>
              </a:rPr>
              <a:t>GESCHÄFTE UND INVESTITIONEN IN VIETNAM</a:t>
            </a:r>
            <a:endParaRPr lang="en-AU" altLang="en-US" sz="2400" b="1" dirty="0">
              <a:latin typeface="Garamond" panose="02020404030301010803" pitchFamily="18" charset="0"/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vi-VN" sz="1000" dirty="0"/>
              <a:t>2</a:t>
            </a:fld>
            <a:endParaRPr lang="en-US" altLang="vi-V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96313" cy="868363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Automobilindustrie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7850"/>
            <a:ext cx="8577263" cy="4857750"/>
          </a:xfrm>
        </p:spPr>
        <p:txBody>
          <a:bodyPr/>
          <a:lstStyle/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Fast vollständige Liberalisierung der EU-Ausfuhren von Maschinen und Geräten</a:t>
            </a:r>
          </a:p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In die EU exportierte Autoteile werden nach sieben Jahren zollfrei </a:t>
            </a:r>
            <a:r>
              <a:rPr lang="de-DE" sz="2000" dirty="0" smtClean="0">
                <a:latin typeface="Garamond" panose="02020404030301010803" pitchFamily="18" charset="0"/>
              </a:rPr>
              <a:t>sein</a:t>
            </a:r>
          </a:p>
          <a:p>
            <a:pPr>
              <a:defRPr/>
            </a:pPr>
            <a:r>
              <a:rPr lang="de-DE" sz="2000" dirty="0">
                <a:latin typeface="Garamond" panose="02020404030301010803" pitchFamily="18" charset="0"/>
              </a:rPr>
              <a:t>Autos und Motorräder werden nach zehn Jahren zollfrei </a:t>
            </a:r>
            <a:r>
              <a:rPr lang="de-DE" sz="2000" dirty="0" smtClean="0">
                <a:latin typeface="Garamond" panose="02020404030301010803" pitchFamily="18" charset="0"/>
              </a:rPr>
              <a:t>sein</a:t>
            </a:r>
          </a:p>
          <a:p>
            <a:pPr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3 Jahre nach Inkrafttreten des Freihandelsabkommens wird Vietnam die UNECE-Zertifizierung (von der EU, den USA, Russland und vielen anderen Staaten übernommene Normen, die z. B. weltweit harmonisierte Prüfverfahren für leichte Fahrzeuge festlegen) ohne weitere Prüfanforderungen akzeptieren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>
              <a:defRPr/>
            </a:pP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Nachfrage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nach Automobilen in Vietnam wird zu keinem anderen Zeitpunkt so stark ansteigen wie in diesem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Moment</a:t>
            </a:r>
          </a:p>
          <a:p>
            <a:pPr>
              <a:defRPr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Vietnam wird die neue Produktionsdrehscheibe in Asien für den Maschinenbau und insbesondere für die Tier-2-Automobilindustrie sein, wo mehrere deutsche und europäische Automobilunternehmen bereits ihre eigene Erfolgsgeschichte erlebt haben.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405955-A3C4-468F-BA18-CCE2A154D66A}" type="slidenum">
              <a:rPr lang="en-US" altLang="vi-VN" smtClean="0">
                <a:solidFill>
                  <a:srgbClr val="203C6A"/>
                </a:solidFill>
              </a:rPr>
              <a:pPr/>
              <a:t>20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  <p:pic>
        <p:nvPicPr>
          <p:cNvPr id="95234" name="Picture 2" descr="C:\Users\arieper.CORP\AppData\Local\Microsoft\Windows\Temporary Internet Files\Content.IE5\5WOGJAJG\Car_pictogram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692274" cy="7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Pharmazeutische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Produkte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r>
              <a:rPr lang="de-DE" altLang="en-US" dirty="0">
                <a:latin typeface="Garamond" panose="02020404030301010803" pitchFamily="18" charset="0"/>
              </a:rPr>
              <a:t>53 % der nach Vietnam eingeführten pharmazeutischen </a:t>
            </a:r>
            <a:r>
              <a:rPr lang="de-DE" altLang="en-US" dirty="0" smtClean="0">
                <a:latin typeface="Garamond" panose="02020404030301010803" pitchFamily="18" charset="0"/>
              </a:rPr>
              <a:t>Produkte </a:t>
            </a:r>
            <a:r>
              <a:rPr lang="de-DE" altLang="en-US" dirty="0">
                <a:latin typeface="Garamond" panose="02020404030301010803" pitchFamily="18" charset="0"/>
              </a:rPr>
              <a:t>stammen aus der EU (2021</a:t>
            </a:r>
            <a:r>
              <a:rPr lang="de-DE" altLang="en-US" dirty="0" smtClean="0">
                <a:latin typeface="Garamond" panose="02020404030301010803" pitchFamily="18" charset="0"/>
              </a:rPr>
              <a:t>)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Verbesserung der Rechte an geistigem </a:t>
            </a:r>
            <a:r>
              <a:rPr lang="de-DE" altLang="en-US" dirty="0" smtClean="0">
                <a:latin typeface="Garamond" panose="02020404030301010803" pitchFamily="18" charset="0"/>
              </a:rPr>
              <a:t>Eigentum</a:t>
            </a:r>
          </a:p>
          <a:p>
            <a:r>
              <a:rPr lang="en-US" altLang="en-US" dirty="0" err="1">
                <a:latin typeface="Garamond" panose="02020404030301010803" pitchFamily="18" charset="0"/>
              </a:rPr>
              <a:t>Vereinfachung</a:t>
            </a:r>
            <a:r>
              <a:rPr lang="en-US" altLang="en-US" dirty="0">
                <a:latin typeface="Garamond" panose="02020404030301010803" pitchFamily="18" charset="0"/>
              </a:rPr>
              <a:t> der </a:t>
            </a:r>
            <a:r>
              <a:rPr lang="en-US" altLang="en-US" dirty="0" err="1" smtClean="0">
                <a:latin typeface="Garamond" panose="02020404030301010803" pitchFamily="18" charset="0"/>
              </a:rPr>
              <a:t>Marktzulassung</a:t>
            </a:r>
            <a:endParaRPr lang="en-US" altLang="en-US" dirty="0" smtClean="0">
              <a:latin typeface="Garamond" panose="02020404030301010803" pitchFamily="18" charset="0"/>
            </a:endParaRPr>
          </a:p>
          <a:p>
            <a:r>
              <a:rPr lang="de-DE" altLang="en-US" dirty="0">
                <a:latin typeface="Garamond" panose="02020404030301010803" pitchFamily="18" charset="0"/>
              </a:rPr>
              <a:t>Zentralisiertes Beschaffungssystem für Arzneimittel, das den Marktzugang rechtlich </a:t>
            </a:r>
            <a:r>
              <a:rPr lang="de-DE" altLang="en-US" dirty="0" smtClean="0">
                <a:latin typeface="Garamond" panose="02020404030301010803" pitchFamily="18" charset="0"/>
              </a:rPr>
              <a:t>absichert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Verschärfter Wettbewerb bei Ausschreibungen von Krankenhäusern in Vietnam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D58281-75C2-40DC-AAFE-EE883013A97F}" type="slidenum">
              <a:rPr lang="en-US" altLang="vi-VN" smtClean="0">
                <a:solidFill>
                  <a:srgbClr val="203C6A"/>
                </a:solidFill>
              </a:rPr>
              <a:pPr/>
              <a:t>21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  <p:pic>
        <p:nvPicPr>
          <p:cNvPr id="96258" name="Picture 2" descr="C:\Users\arieper.CORP\AppData\Local\Microsoft\Windows\Temporary Internet Files\Content.IE5\5WOGJAJG\Caduceus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6" y="1143000"/>
            <a:ext cx="723900" cy="8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0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Alkoholische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Getränke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r>
              <a:rPr lang="de-DE" altLang="en-US" dirty="0">
                <a:latin typeface="Garamond" panose="02020404030301010803" pitchFamily="18" charset="0"/>
              </a:rPr>
              <a:t>Geografische Angaben werden besser </a:t>
            </a:r>
            <a:r>
              <a:rPr lang="de-DE" altLang="en-US" dirty="0" smtClean="0">
                <a:latin typeface="Garamond" panose="02020404030301010803" pitchFamily="18" charset="0"/>
              </a:rPr>
              <a:t>geschützt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Die Tarife für </a:t>
            </a:r>
            <a:r>
              <a:rPr lang="de-DE" altLang="en-US" dirty="0" smtClean="0">
                <a:latin typeface="Garamond" panose="02020404030301010803" pitchFamily="18" charset="0"/>
              </a:rPr>
              <a:t>Alkoholika </a:t>
            </a:r>
            <a:r>
              <a:rPr lang="de-DE" altLang="en-US" dirty="0">
                <a:latin typeface="Garamond" panose="02020404030301010803" pitchFamily="18" charset="0"/>
              </a:rPr>
              <a:t>werden nach 7 oder 10 Jahren </a:t>
            </a:r>
            <a:r>
              <a:rPr lang="de-DE" altLang="en-US" dirty="0" smtClean="0">
                <a:latin typeface="Garamond" panose="02020404030301010803" pitchFamily="18" charset="0"/>
              </a:rPr>
              <a:t>gesenkt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Vietnam hat die Beschränkungen für die Herstellung von Getränken aufgehoben/verringert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9D52D4-D6DA-412E-84C3-FEAA47C351EA}" type="slidenum">
              <a:rPr lang="en-US" altLang="vi-VN" smtClean="0">
                <a:solidFill>
                  <a:srgbClr val="203C6A"/>
                </a:solidFill>
              </a:rPr>
              <a:pPr/>
              <a:t>22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  <p:pic>
        <p:nvPicPr>
          <p:cNvPr id="46085" name="Picture 2" descr="C:\Users\arieper.CORP\AppData\Local\Microsoft\Windows\Temporary Internet Files\Content.IE5\5WOGJAJG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4979988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C:\Users\arieper.CORP\AppData\Local\Microsoft\Windows\Temporary Internet Files\Content.IE5\5WOGJAJG\Wine_logo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19201"/>
            <a:ext cx="7619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67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Auswirkungen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r>
              <a:rPr lang="de-DE" altLang="en-US" dirty="0">
                <a:latin typeface="Garamond" panose="02020404030301010803" pitchFamily="18" charset="0"/>
              </a:rPr>
              <a:t>EVFTA wird den Handel transparenter und wettbewerbsfähiger </a:t>
            </a:r>
            <a:r>
              <a:rPr lang="de-DE" altLang="en-US" dirty="0" smtClean="0">
                <a:latin typeface="Garamond" panose="02020404030301010803" pitchFamily="18" charset="0"/>
              </a:rPr>
              <a:t>machen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Der Zugang zu neuen Märkten in Vietnam wird für Investoren wesentlich einfacher </a:t>
            </a:r>
            <a:r>
              <a:rPr lang="de-DE" altLang="en-US" dirty="0" smtClean="0">
                <a:latin typeface="Garamond" panose="02020404030301010803" pitchFamily="18" charset="0"/>
              </a:rPr>
              <a:t>sein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Ein hoher Qualitätsstandard wird </a:t>
            </a:r>
            <a:r>
              <a:rPr lang="de-DE" altLang="en-US" dirty="0" smtClean="0">
                <a:latin typeface="Garamond" panose="02020404030301010803" pitchFamily="18" charset="0"/>
              </a:rPr>
              <a:t>festgelegt</a:t>
            </a:r>
          </a:p>
          <a:p>
            <a:r>
              <a:rPr lang="de-DE" altLang="en-US" dirty="0">
                <a:latin typeface="Garamond" panose="02020404030301010803" pitchFamily="18" charset="0"/>
              </a:rPr>
              <a:t>Das geistige Eigentum wird sicherer sein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44370-64B9-4C8D-AA07-A45EBEEA4524}" type="slidenum">
              <a:rPr lang="en-US" altLang="vi-VN">
                <a:solidFill>
                  <a:srgbClr val="203C6A"/>
                </a:solidFill>
              </a:rPr>
              <a:pPr/>
              <a:t>23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5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593138" cy="865187"/>
          </a:xfrm>
        </p:spPr>
        <p:txBody>
          <a:bodyPr/>
          <a:lstStyle/>
          <a:p>
            <a:pPr algn="ctr"/>
            <a:r>
              <a:rPr lang="de-DE" dirty="0" smtClean="0">
                <a:latin typeface="Garamond" panose="02020404030301010803" pitchFamily="18" charset="0"/>
              </a:rPr>
              <a:t>GESCHÄFTE </a:t>
            </a:r>
            <a:r>
              <a:rPr lang="de-DE" dirty="0">
                <a:latin typeface="Garamond" panose="02020404030301010803" pitchFamily="18" charset="0"/>
              </a:rPr>
              <a:t>UND </a:t>
            </a:r>
            <a:r>
              <a:rPr lang="de-DE" dirty="0" smtClean="0">
                <a:latin typeface="Garamond" panose="02020404030301010803" pitchFamily="18" charset="0"/>
              </a:rPr>
              <a:t>INVESTITIONEN </a:t>
            </a:r>
            <a:r>
              <a:rPr lang="de-DE" dirty="0">
                <a:latin typeface="Garamond" panose="02020404030301010803" pitchFamily="18" charset="0"/>
              </a:rPr>
              <a:t>IN VIETNAM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1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20700" y="838200"/>
            <a:ext cx="8594725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Investitionsumfeld</a:t>
            </a:r>
            <a:r>
              <a:rPr lang="en-AU" altLang="en-US" dirty="0">
                <a:latin typeface="Garamond" panose="02020404030301010803" pitchFamily="18" charset="0"/>
              </a:rPr>
              <a:t> in Vietnam</a:t>
            </a:r>
            <a:endParaRPr lang="en-AU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29663" cy="4876800"/>
          </a:xfrm>
        </p:spPr>
        <p:txBody>
          <a:bodyPr/>
          <a:lstStyle/>
          <a:p>
            <a:r>
              <a:rPr lang="de-DE" altLang="en-US" sz="2500" dirty="0">
                <a:latin typeface="Garamond" panose="02020404030301010803" pitchFamily="18" charset="0"/>
              </a:rPr>
              <a:t>Die wichtigsten geltenden Gesetze: Investitionsgesetz, Unternehmensgesetz und deren </a:t>
            </a:r>
            <a:r>
              <a:rPr lang="de-DE" altLang="en-US" sz="2500" dirty="0" smtClean="0">
                <a:latin typeface="Garamond" panose="02020404030301010803" pitchFamily="18" charset="0"/>
              </a:rPr>
              <a:t>Durchführungsbestimmungen</a:t>
            </a:r>
          </a:p>
          <a:p>
            <a:r>
              <a:rPr lang="de-DE" altLang="en-US" sz="2500" dirty="0">
                <a:latin typeface="Garamond" panose="02020404030301010803" pitchFamily="18" charset="0"/>
              </a:rPr>
              <a:t>Formen der Investitionstätigkeit in </a:t>
            </a:r>
            <a:r>
              <a:rPr lang="de-DE" altLang="en-US" sz="2500" dirty="0" smtClean="0">
                <a:latin typeface="Garamond" panose="02020404030301010803" pitchFamily="18" charset="0"/>
              </a:rPr>
              <a:t>Vietnam</a:t>
            </a:r>
            <a:r>
              <a:rPr lang="en-AU" altLang="en-US" sz="2500" dirty="0" smtClean="0">
                <a:latin typeface="Garamond" panose="02020404030301010803" pitchFamily="18" charset="0"/>
              </a:rPr>
              <a:t>:</a:t>
            </a:r>
          </a:p>
          <a:p>
            <a:pPr lvl="1"/>
            <a:r>
              <a:rPr lang="en-US" altLang="en-US" sz="2500" b="1" dirty="0" err="1">
                <a:latin typeface="Garamond" panose="02020404030301010803" pitchFamily="18" charset="0"/>
              </a:rPr>
              <a:t>Gründung</a:t>
            </a:r>
            <a:r>
              <a:rPr lang="en-US" altLang="en-US" sz="2500" b="1" dirty="0">
                <a:latin typeface="Garamond" panose="02020404030301010803" pitchFamily="18" charset="0"/>
              </a:rPr>
              <a:t> </a:t>
            </a:r>
            <a:r>
              <a:rPr lang="en-US" altLang="en-US" sz="2500" b="1" dirty="0" err="1">
                <a:latin typeface="Garamond" panose="02020404030301010803" pitchFamily="18" charset="0"/>
              </a:rPr>
              <a:t>einer</a:t>
            </a:r>
            <a:r>
              <a:rPr lang="en-US" altLang="en-US" sz="2500" b="1" dirty="0">
                <a:latin typeface="Garamond" panose="02020404030301010803" pitchFamily="18" charset="0"/>
              </a:rPr>
              <a:t> </a:t>
            </a:r>
            <a:r>
              <a:rPr lang="en-US" altLang="en-US" sz="2500" b="1" dirty="0" err="1">
                <a:latin typeface="Garamond" panose="02020404030301010803" pitchFamily="18" charset="0"/>
              </a:rPr>
              <a:t>wirtschaftlichen</a:t>
            </a:r>
            <a:r>
              <a:rPr lang="en-US" altLang="en-US" sz="2500" b="1" dirty="0">
                <a:latin typeface="Garamond" panose="02020404030301010803" pitchFamily="18" charset="0"/>
              </a:rPr>
              <a:t> Einheit</a:t>
            </a:r>
            <a:r>
              <a:rPr lang="en-US" altLang="en-US" sz="2500" dirty="0" smtClean="0">
                <a:latin typeface="Garamond" panose="02020404030301010803" pitchFamily="18" charset="0"/>
              </a:rPr>
              <a:t>;</a:t>
            </a:r>
            <a:endParaRPr lang="en-AU" altLang="en-US" sz="2500" dirty="0" smtClean="0">
              <a:latin typeface="Garamond" panose="02020404030301010803" pitchFamily="18" charset="0"/>
            </a:endParaRPr>
          </a:p>
          <a:p>
            <a:pPr lvl="1"/>
            <a:r>
              <a:rPr lang="de-DE" altLang="en-US" sz="2500" b="1" dirty="0">
                <a:latin typeface="Garamond" panose="02020404030301010803" pitchFamily="18" charset="0"/>
              </a:rPr>
              <a:t>Vertrag über geschäftliche Zusammenarbeit: </a:t>
            </a:r>
            <a:r>
              <a:rPr lang="de-DE" altLang="en-US" sz="2500" dirty="0">
                <a:latin typeface="Garamond" panose="02020404030301010803" pitchFamily="18" charset="0"/>
              </a:rPr>
              <a:t>eine vertragliche Vereinbarung zwischen zwei oder mehreren Investoren, ohne dass eine juristische Person gegründet </a:t>
            </a:r>
            <a:r>
              <a:rPr lang="de-DE" altLang="en-US" sz="2500" dirty="0" smtClean="0">
                <a:latin typeface="Garamond" panose="02020404030301010803" pitchFamily="18" charset="0"/>
              </a:rPr>
              <a:t>wird;</a:t>
            </a:r>
          </a:p>
          <a:p>
            <a:pPr lvl="1"/>
            <a:r>
              <a:rPr lang="en-US" altLang="en-US" sz="2500" b="1" dirty="0" smtClean="0">
                <a:latin typeface="Garamond" panose="02020404030301010803" pitchFamily="18" charset="0"/>
              </a:rPr>
              <a:t>Public-Private </a:t>
            </a:r>
            <a:r>
              <a:rPr lang="en-US" altLang="en-US" sz="2500" b="1" dirty="0" err="1" smtClean="0">
                <a:latin typeface="Garamond" panose="02020404030301010803" pitchFamily="18" charset="0"/>
              </a:rPr>
              <a:t>Partnerschaft</a:t>
            </a:r>
            <a:r>
              <a:rPr lang="en-US" altLang="en-US" sz="2500" b="1" dirty="0" smtClean="0">
                <a:latin typeface="Garamond" panose="02020404030301010803" pitchFamily="18" charset="0"/>
              </a:rPr>
              <a:t>:</a:t>
            </a:r>
            <a:r>
              <a:rPr lang="en-US" altLang="en-US" sz="2500" dirty="0" smtClean="0">
                <a:latin typeface="Garamond" panose="02020404030301010803" pitchFamily="18" charset="0"/>
              </a:rPr>
              <a:t> </a:t>
            </a:r>
            <a:r>
              <a:rPr lang="de-DE" altLang="en-US" sz="2500" dirty="0">
                <a:latin typeface="Garamond" panose="02020404030301010803" pitchFamily="18" charset="0"/>
              </a:rPr>
              <a:t>eine vertragliche Vereinbarung zwischen zuständigen staatlichen Behörden und Investoren, ein Unternehmensprojekt zur Durchführung eines Investitionsvorhabens</a:t>
            </a:r>
            <a:r>
              <a:rPr lang="de-DE" altLang="en-US" sz="2500" dirty="0" smtClean="0">
                <a:latin typeface="Garamond" panose="02020404030301010803" pitchFamily="18" charset="0"/>
              </a:rPr>
              <a:t>;</a:t>
            </a:r>
          </a:p>
          <a:p>
            <a:pPr lvl="1"/>
            <a:r>
              <a:rPr lang="en-US" altLang="en-US" sz="2500" b="1" dirty="0" err="1">
                <a:latin typeface="Garamond" panose="02020404030301010803" pitchFamily="18" charset="0"/>
              </a:rPr>
              <a:t>Erwerb</a:t>
            </a:r>
            <a:r>
              <a:rPr lang="en-US" altLang="en-US" sz="2500" b="1" dirty="0">
                <a:latin typeface="Garamond" panose="02020404030301010803" pitchFamily="18" charset="0"/>
              </a:rPr>
              <a:t> von </a:t>
            </a:r>
            <a:r>
              <a:rPr lang="en-US" altLang="en-US" sz="2500" b="1" dirty="0" err="1">
                <a:latin typeface="Garamond" panose="02020404030301010803" pitchFamily="18" charset="0"/>
              </a:rPr>
              <a:t>Aktien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oder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Kapitaleinlage</a:t>
            </a:r>
            <a:r>
              <a:rPr lang="en-US" altLang="en-US" sz="2500" dirty="0">
                <a:latin typeface="Garamond" panose="02020404030301010803" pitchFamily="18" charset="0"/>
              </a:rPr>
              <a:t>.</a:t>
            </a:r>
            <a:endParaRPr lang="en-AU" altLang="en-US" sz="2500" dirty="0" smtClean="0">
              <a:latin typeface="Garamond" panose="02020404030301010803" pitchFamily="18" charset="0"/>
            </a:endParaRPr>
          </a:p>
          <a:p>
            <a:pPr lvl="1"/>
            <a:endParaRPr lang="en-US" altLang="en-US" sz="2500" dirty="0" smtClean="0">
              <a:latin typeface="Garamond" panose="02020404030301010803" pitchFamily="18" charset="0"/>
            </a:endParaRPr>
          </a:p>
          <a:p>
            <a:pPr>
              <a:buFontTx/>
              <a:buChar char="-"/>
            </a:pPr>
            <a:endParaRPr lang="en-AU" altLang="en-US" sz="2500" dirty="0" smtClean="0">
              <a:latin typeface="Garamond" panose="02020404030301010803" pitchFamily="18" charset="0"/>
            </a:endParaRPr>
          </a:p>
          <a:p>
            <a:endParaRPr lang="en-AU" altLang="en-US" sz="2500" dirty="0" smtClean="0">
              <a:latin typeface="Garamond" panose="02020404030301010803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A6BA14-26EC-4D18-B8AB-09E7B4943B1D}" type="slidenum">
              <a:rPr lang="en-US" altLang="vi-VN" smtClean="0">
                <a:solidFill>
                  <a:srgbClr val="203C6A"/>
                </a:solidFill>
              </a:rPr>
              <a:pPr/>
              <a:t>25</a:t>
            </a:fld>
            <a:endParaRPr lang="en-US" altLang="vi-VN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2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758825"/>
            <a:ext cx="8594725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Investitionsumfeld</a:t>
            </a:r>
            <a:r>
              <a:rPr lang="en-AU" altLang="en-US" dirty="0">
                <a:latin typeface="Garamond" panose="02020404030301010803" pitchFamily="18" charset="0"/>
              </a:rPr>
              <a:t> in Vietnam</a:t>
            </a:r>
            <a:endParaRPr lang="en-AU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23325" cy="5045075"/>
          </a:xfrm>
        </p:spPr>
        <p:txBody>
          <a:bodyPr/>
          <a:lstStyle/>
          <a:p>
            <a:r>
              <a:rPr lang="en-AU" altLang="en-US" sz="2000" dirty="0" err="1">
                <a:latin typeface="Garamond" panose="02020404030301010803" pitchFamily="18" charset="0"/>
              </a:rPr>
              <a:t>Unternehmensformen</a:t>
            </a:r>
            <a:r>
              <a:rPr lang="en-AU" altLang="en-US" sz="2000" dirty="0">
                <a:latin typeface="Garamond" panose="02020404030301010803" pitchFamily="18" charset="0"/>
              </a:rPr>
              <a:t> in Vietnam</a:t>
            </a:r>
            <a:endParaRPr lang="en-AU" altLang="en-US" sz="2000" dirty="0" smtClean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000" b="1" dirty="0" err="1">
                <a:latin typeface="Garamond" panose="02020404030301010803" pitchFamily="18" charset="0"/>
              </a:rPr>
              <a:t>Gesellschaft</a:t>
            </a:r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err="1">
                <a:latin typeface="Garamond" panose="02020404030301010803" pitchFamily="18" charset="0"/>
              </a:rPr>
              <a:t>mit</a:t>
            </a:r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err="1">
                <a:latin typeface="Garamond" panose="02020404030301010803" pitchFamily="18" charset="0"/>
              </a:rPr>
              <a:t>beschränkter</a:t>
            </a:r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err="1" smtClean="0">
                <a:latin typeface="Garamond" panose="02020404030301010803" pitchFamily="18" charset="0"/>
              </a:rPr>
              <a:t>Haftung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: </a:t>
            </a:r>
            <a:r>
              <a:rPr lang="de-DE" altLang="en-US" sz="2000" dirty="0">
                <a:latin typeface="Garamond" panose="02020404030301010803" pitchFamily="18" charset="0"/>
              </a:rPr>
              <a:t>die Mitglieder haften mit ihrem eingebrachten </a:t>
            </a:r>
            <a:r>
              <a:rPr lang="de-DE" altLang="en-US" sz="2000" dirty="0" smtClean="0">
                <a:latin typeface="Garamond" panose="02020404030301010803" pitchFamily="18" charset="0"/>
              </a:rPr>
              <a:t>Kapital;</a:t>
            </a:r>
            <a:endParaRPr lang="de-DE" altLang="en-US" sz="2000" dirty="0" smtClean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0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Beteiligungsgesellschaft</a:t>
            </a:r>
            <a:r>
              <a:rPr lang="en-US" altLang="en-U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altLang="en-US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de-DE" altLang="en-US" sz="2000" dirty="0">
                <a:latin typeface="Garamond" panose="02020404030301010803" pitchFamily="18" charset="0"/>
              </a:rPr>
              <a:t>Das Satzungskapital (genehmigtes Kapital) ist in Anteile aufgeteilt und die Mitglieder haften mit ihrer </a:t>
            </a:r>
            <a:r>
              <a:rPr lang="de-DE" altLang="en-US" sz="2000" dirty="0" smtClean="0">
                <a:latin typeface="Garamond" panose="02020404030301010803" pitchFamily="18" charset="0"/>
              </a:rPr>
              <a:t>Einlage;</a:t>
            </a:r>
            <a:endParaRPr lang="de-DE" altLang="en-US" sz="2000" dirty="0" smtClean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000" b="1" dirty="0" err="1" smtClean="0">
                <a:latin typeface="Garamond" panose="02020404030301010803" pitchFamily="18" charset="0"/>
              </a:rPr>
              <a:t>Partnerschaft</a:t>
            </a:r>
            <a:r>
              <a:rPr lang="en-US" altLang="en-US" sz="2000" dirty="0" smtClean="0">
                <a:latin typeface="Garamond" panose="02020404030301010803" pitchFamily="18" charset="0"/>
              </a:rPr>
              <a:t>: </a:t>
            </a:r>
            <a:r>
              <a:rPr lang="de-DE" altLang="en-US" sz="2000" dirty="0">
                <a:latin typeface="Garamond" panose="02020404030301010803" pitchFamily="18" charset="0"/>
              </a:rPr>
              <a:t>die </a:t>
            </a:r>
            <a:r>
              <a:rPr lang="de-DE" altLang="en-US" sz="2000" dirty="0" smtClean="0">
                <a:latin typeface="Garamond" panose="02020404030301010803" pitchFamily="18" charset="0"/>
              </a:rPr>
              <a:t>zwischen zwei oder mehreren Partnern </a:t>
            </a:r>
            <a:r>
              <a:rPr lang="de-DE" altLang="en-US" sz="2000" dirty="0">
                <a:latin typeface="Garamond" panose="02020404030301010803" pitchFamily="18" charset="0"/>
              </a:rPr>
              <a:t>geschlossen werden</a:t>
            </a:r>
            <a:r>
              <a:rPr lang="de-DE" altLang="en-US" sz="2000" dirty="0" smtClean="0">
                <a:latin typeface="Garamond" panose="02020404030301010803" pitchFamily="18" charset="0"/>
              </a:rPr>
              <a:t>;</a:t>
            </a:r>
          </a:p>
          <a:p>
            <a:pPr marL="457200" lvl="1" indent="-457200"/>
            <a:r>
              <a:rPr lang="en-US" altLang="en-US" sz="2000" b="1" dirty="0" err="1">
                <a:latin typeface="Garamond" panose="02020404030301010803" pitchFamily="18" charset="0"/>
              </a:rPr>
              <a:t>Vertrag</a:t>
            </a:r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err="1">
                <a:latin typeface="Garamond" panose="02020404030301010803" pitchFamily="18" charset="0"/>
              </a:rPr>
              <a:t>über</a:t>
            </a:r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err="1">
                <a:latin typeface="Garamond" panose="02020404030301010803" pitchFamily="18" charset="0"/>
              </a:rPr>
              <a:t>geschäftliche</a:t>
            </a:r>
            <a:r>
              <a:rPr lang="en-US" altLang="en-US" sz="2000" b="1" dirty="0">
                <a:latin typeface="Garamond" panose="02020404030301010803" pitchFamily="18" charset="0"/>
              </a:rPr>
              <a:t> </a:t>
            </a:r>
            <a:r>
              <a:rPr lang="en-US" altLang="en-US" sz="2000" b="1" dirty="0" err="1">
                <a:latin typeface="Garamond" panose="02020404030301010803" pitchFamily="18" charset="0"/>
              </a:rPr>
              <a:t>Zusammenarbeit</a:t>
            </a:r>
            <a:r>
              <a:rPr lang="en-US" altLang="en-US" sz="2000" b="1" dirty="0">
                <a:latin typeface="Garamond" panose="02020404030301010803" pitchFamily="18" charset="0"/>
              </a:rPr>
              <a:t>: </a:t>
            </a:r>
            <a:r>
              <a:rPr lang="de-DE" altLang="en-US" sz="2000" dirty="0">
                <a:latin typeface="Garamond" panose="02020404030301010803" pitchFamily="18" charset="0"/>
              </a:rPr>
              <a:t>eine Vereinbarung, ohne eine juristische Person zu bilden, und jede Partei ist </a:t>
            </a:r>
            <a:r>
              <a:rPr lang="de-DE" altLang="en-US" sz="2000" dirty="0" smtClean="0">
                <a:latin typeface="Garamond" panose="02020404030301010803" pitchFamily="18" charset="0"/>
              </a:rPr>
              <a:t>individuell </a:t>
            </a:r>
            <a:r>
              <a:rPr lang="de-DE" altLang="en-US" sz="2000" dirty="0">
                <a:latin typeface="Garamond" panose="02020404030301010803" pitchFamily="18" charset="0"/>
              </a:rPr>
              <a:t>für die Zahlung von Steuern </a:t>
            </a:r>
            <a:r>
              <a:rPr lang="de-DE" altLang="en-US" sz="2000" dirty="0" smtClean="0">
                <a:latin typeface="Garamond" panose="02020404030301010803" pitchFamily="18" charset="0"/>
              </a:rPr>
              <a:t>verantwortlich;</a:t>
            </a:r>
            <a:endParaRPr lang="en-AU" altLang="en-US" sz="2000" dirty="0" smtClean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000" b="1" dirty="0" err="1" smtClean="0">
                <a:latin typeface="Garamond" panose="02020404030301010803" pitchFamily="18" charset="0"/>
              </a:rPr>
              <a:t>Zweigstelle</a:t>
            </a:r>
            <a:r>
              <a:rPr lang="en-US" altLang="en-US" sz="2000" dirty="0">
                <a:latin typeface="Garamond" panose="02020404030301010803" pitchFamily="18" charset="0"/>
              </a:rPr>
              <a:t>: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de-DE" altLang="en-US" sz="2000" dirty="0">
                <a:latin typeface="Garamond" panose="02020404030301010803" pitchFamily="18" charset="0"/>
              </a:rPr>
              <a:t>eine Zweigniederlassung eines ausländischen Unternehmens, die zur Ausübung einer gewerblichen Tätigkeit zugelassen </a:t>
            </a:r>
            <a:r>
              <a:rPr lang="de-DE" altLang="en-US" sz="2000" dirty="0" smtClean="0">
                <a:latin typeface="Garamond" panose="02020404030301010803" pitchFamily="18" charset="0"/>
              </a:rPr>
              <a:t>ist;</a:t>
            </a:r>
            <a:endParaRPr lang="en-US" altLang="en-US" sz="2000" dirty="0" smtClean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000" b="1" dirty="0" err="1" smtClean="0">
                <a:latin typeface="Garamond" panose="02020404030301010803" pitchFamily="18" charset="0"/>
              </a:rPr>
              <a:t>Repräsentanzbüro</a:t>
            </a:r>
            <a:r>
              <a:rPr lang="en-US" altLang="en-US" sz="2000" dirty="0" smtClean="0">
                <a:latin typeface="Garamond" panose="02020404030301010803" pitchFamily="18" charset="0"/>
              </a:rPr>
              <a:t>: </a:t>
            </a:r>
            <a:r>
              <a:rPr lang="de-DE" altLang="en-US" sz="2000" dirty="0">
                <a:latin typeface="Garamond" panose="02020404030301010803" pitchFamily="18" charset="0"/>
              </a:rPr>
              <a:t>repräsentiert die Muttergesellschaft, keine tatsächlichen Geschäftsaktivitäten. Ein geeignetes Instrument für die </a:t>
            </a:r>
            <a:r>
              <a:rPr lang="de-DE" altLang="en-US" sz="2000" dirty="0" smtClean="0">
                <a:latin typeface="Garamond" panose="02020404030301010803" pitchFamily="18" charset="0"/>
              </a:rPr>
              <a:t>Marktforschung.</a:t>
            </a:r>
            <a:endParaRPr lang="en-AU" altLang="en-US" sz="2000" dirty="0" smtClean="0">
              <a:latin typeface="Garamond" panose="02020404030301010803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52487C-1F81-43D1-ADFB-B3F7123CA874}" type="slidenum">
              <a:rPr lang="en-US" altLang="vi-VN" smtClean="0">
                <a:solidFill>
                  <a:srgbClr val="203C6A"/>
                </a:solidFill>
              </a:rPr>
              <a:pPr/>
              <a:t>26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3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868363"/>
          </a:xfrm>
        </p:spPr>
        <p:txBody>
          <a:bodyPr/>
          <a:lstStyle/>
          <a:p>
            <a:pPr>
              <a:defRPr/>
            </a:pPr>
            <a:r>
              <a:rPr lang="en-AU" altLang="en-US" sz="2900" cap="all" dirty="0" err="1" smtClean="0">
                <a:latin typeface="Garamond" pitchFamily="18" charset="0"/>
              </a:rPr>
              <a:t>I</a:t>
            </a:r>
            <a:r>
              <a:rPr lang="en-AU" altLang="en-US" sz="2900" dirty="0" err="1" smtClean="0">
                <a:latin typeface="Garamond" pitchFamily="18" charset="0"/>
              </a:rPr>
              <a:t>nvestitionsverfahren</a:t>
            </a:r>
            <a:r>
              <a:rPr lang="en-AU" altLang="en-US" sz="2900" dirty="0">
                <a:latin typeface="Garamond" pitchFamily="18" charset="0"/>
              </a:rPr>
              <a:t> </a:t>
            </a:r>
            <a:r>
              <a:rPr lang="en-AU" altLang="en-US" sz="2900" dirty="0" err="1" smtClean="0">
                <a:latin typeface="Garamond" pitchFamily="18" charset="0"/>
              </a:rPr>
              <a:t>nach</a:t>
            </a:r>
            <a:r>
              <a:rPr lang="en-AU" altLang="en-US" sz="2900" dirty="0" smtClean="0">
                <a:latin typeface="Garamond" pitchFamily="18" charset="0"/>
              </a:rPr>
              <a:t> </a:t>
            </a:r>
            <a:r>
              <a:rPr lang="en-AU" altLang="en-US" sz="2900" dirty="0" err="1" smtClean="0">
                <a:latin typeface="Garamond" pitchFamily="18" charset="0"/>
              </a:rPr>
              <a:t>dem</a:t>
            </a:r>
            <a:r>
              <a:rPr lang="en-AU" altLang="en-US" sz="2900" dirty="0" smtClean="0">
                <a:latin typeface="Garamond" pitchFamily="18" charset="0"/>
              </a:rPr>
              <a:t> </a:t>
            </a:r>
            <a:r>
              <a:rPr lang="en-AU" altLang="en-US" sz="2900" dirty="0" err="1" smtClean="0">
                <a:latin typeface="Garamond" pitchFamily="18" charset="0"/>
              </a:rPr>
              <a:t>Investitionsgesetz</a:t>
            </a:r>
            <a:r>
              <a:rPr lang="vi-VN" altLang="en-US" sz="2900" dirty="0">
                <a:latin typeface="Garamond" pitchFamily="18" charset="0"/>
              </a:rPr>
              <a:t> </a:t>
            </a:r>
            <a:r>
              <a:rPr lang="vi-VN" altLang="en-US" sz="2900" dirty="0" smtClean="0">
                <a:latin typeface="Garamond" pitchFamily="18" charset="0"/>
              </a:rPr>
              <a:t>2020</a:t>
            </a:r>
            <a:endParaRPr lang="en-AU" altLang="en-US" sz="2900" cap="all" dirty="0" smtClean="0">
              <a:latin typeface="Garamond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77263" cy="4876800"/>
          </a:xfrm>
        </p:spPr>
        <p:txBody>
          <a:bodyPr/>
          <a:lstStyle/>
          <a:p>
            <a:r>
              <a:rPr lang="de-DE" altLang="en-US" sz="2000" dirty="0">
                <a:latin typeface="Garamond" panose="02020404030301010803" pitchFamily="18" charset="0"/>
              </a:rPr>
              <a:t>Nach dem Investitionsgesetz und dem Unternehmensgesetz: 2 getrennte Schritte - Antrag auf Investitionsregistrierungsbescheinigung ("IRC") und Antrag auf Unternehmensregistrierungsbescheinigung ("ERC") </a:t>
            </a:r>
            <a:endParaRPr lang="de-DE" altLang="en-US" sz="2000" dirty="0" smtClean="0">
              <a:latin typeface="Garamond" panose="02020404030301010803" pitchFamily="18" charset="0"/>
            </a:endParaRPr>
          </a:p>
          <a:p>
            <a:r>
              <a:rPr lang="en-AU" altLang="en-US" sz="2000" b="1" dirty="0" err="1" smtClean="0">
                <a:latin typeface="Garamond" panose="02020404030301010803" pitchFamily="18" charset="0"/>
              </a:rPr>
              <a:t>Schritt</a:t>
            </a:r>
            <a:r>
              <a:rPr lang="en-AU" altLang="en-US" sz="2000" b="1" dirty="0" smtClean="0">
                <a:latin typeface="Garamond" panose="02020404030301010803" pitchFamily="18" charset="0"/>
              </a:rPr>
              <a:t> 1: IRC</a:t>
            </a:r>
          </a:p>
          <a:p>
            <a:pPr lvl="1"/>
            <a:r>
              <a:rPr lang="de-DE" altLang="en-US" sz="2000" dirty="0">
                <a:latin typeface="Garamond" panose="02020404030301010803" pitchFamily="18" charset="0"/>
              </a:rPr>
              <a:t>IRCs für Projekte, die einer vorläufigen Genehmigung der Nationalversammlung/des Volkskomitees bedürfen, werden innerhalb von 05 Arbeitstagen nach Erteilung dieser Genehmigung </a:t>
            </a:r>
            <a:r>
              <a:rPr lang="de-DE" altLang="en-US" sz="2000" dirty="0" smtClean="0">
                <a:latin typeface="Garamond" panose="02020404030301010803" pitchFamily="18" charset="0"/>
              </a:rPr>
              <a:t>ausgestellt</a:t>
            </a:r>
            <a:endParaRPr lang="de-DE" altLang="en-US" sz="2000" dirty="0" smtClean="0">
              <a:latin typeface="Garamond" panose="02020404030301010803" pitchFamily="18" charset="0"/>
            </a:endParaRPr>
          </a:p>
          <a:p>
            <a:pPr lvl="1"/>
            <a:r>
              <a:rPr lang="de-DE" altLang="en-US" sz="2000" dirty="0">
                <a:latin typeface="Garamond" panose="02020404030301010803" pitchFamily="18" charset="0"/>
              </a:rPr>
              <a:t>Für andere Projekte werden die IRCs innerhalb von 15 Tagen nach Eingang der Antragsunterlagen </a:t>
            </a:r>
            <a:r>
              <a:rPr lang="de-DE" altLang="en-US" sz="2000" dirty="0" smtClean="0">
                <a:latin typeface="Garamond" panose="02020404030301010803" pitchFamily="18" charset="0"/>
              </a:rPr>
              <a:t>ausgestellt</a:t>
            </a:r>
            <a:endParaRPr lang="en-AU" altLang="en-US" sz="2000" dirty="0" smtClean="0">
              <a:latin typeface="Garamond" panose="02020404030301010803" pitchFamily="18" charset="0"/>
            </a:endParaRPr>
          </a:p>
          <a:p>
            <a:r>
              <a:rPr lang="en-AU" altLang="en-US" sz="2000" b="1" dirty="0" err="1" smtClean="0">
                <a:latin typeface="Garamond" panose="02020404030301010803" pitchFamily="18" charset="0"/>
              </a:rPr>
              <a:t>Schritt</a:t>
            </a:r>
            <a:r>
              <a:rPr lang="en-AU" altLang="en-US" sz="2000" b="1" dirty="0" smtClean="0">
                <a:latin typeface="Garamond" panose="02020404030301010803" pitchFamily="18" charset="0"/>
              </a:rPr>
              <a:t> 2: ERC</a:t>
            </a:r>
          </a:p>
          <a:p>
            <a:pPr lvl="1"/>
            <a:r>
              <a:rPr lang="de-DE" altLang="en-US" sz="2000" dirty="0">
                <a:latin typeface="Garamond" panose="02020404030301010803" pitchFamily="18" charset="0"/>
              </a:rPr>
              <a:t>Einreichen eines Antragsdossiers bei der Genehmigungsbehörde nach Erteilung des </a:t>
            </a:r>
            <a:r>
              <a:rPr lang="de-DE" altLang="en-US" sz="2000" dirty="0" smtClean="0">
                <a:latin typeface="Garamond" panose="02020404030301010803" pitchFamily="18" charset="0"/>
              </a:rPr>
              <a:t>IRC</a:t>
            </a:r>
            <a:endParaRPr lang="de-DE" altLang="en-US" sz="2000" dirty="0" smtClean="0">
              <a:latin typeface="Garamond" panose="02020404030301010803" pitchFamily="18" charset="0"/>
            </a:endParaRPr>
          </a:p>
          <a:p>
            <a:pPr lvl="1"/>
            <a:r>
              <a:rPr lang="de-DE" altLang="en-US" sz="2000" dirty="0">
                <a:latin typeface="Garamond" panose="02020404030301010803" pitchFamily="18" charset="0"/>
              </a:rPr>
              <a:t>ERCs werden innerhalb von 03 Arbeitstagen nach Eingang des Antragsdossiers </a:t>
            </a:r>
            <a:r>
              <a:rPr lang="de-DE" altLang="en-US" sz="2000" dirty="0" smtClean="0">
                <a:latin typeface="Garamond" panose="02020404030301010803" pitchFamily="18" charset="0"/>
              </a:rPr>
              <a:t>ausgestellt</a:t>
            </a:r>
            <a:endParaRPr lang="en-AU" altLang="en-US" sz="2000" dirty="0" smtClean="0">
              <a:latin typeface="Garamond" panose="02020404030301010803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EE75C-3AA7-458D-9531-B57EDAE6EF8C}" type="slidenum">
              <a:rPr lang="en-US" altLang="vi-VN" smtClean="0">
                <a:solidFill>
                  <a:srgbClr val="203C6A"/>
                </a:solidFill>
              </a:rPr>
              <a:pPr/>
              <a:t>27</a:t>
            </a:fld>
            <a:endParaRPr lang="en-US" altLang="vi-VN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71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sz="3200" dirty="0" err="1">
                <a:latin typeface="Garamond" panose="02020404030301010803" pitchFamily="18" charset="0"/>
              </a:rPr>
              <a:t>Wie</a:t>
            </a:r>
            <a:r>
              <a:rPr lang="en-AU" altLang="en-US" sz="3200" dirty="0">
                <a:latin typeface="Garamond" panose="02020404030301010803" pitchFamily="18" charset="0"/>
              </a:rPr>
              <a:t> man </a:t>
            </a:r>
            <a:r>
              <a:rPr lang="en-AU" altLang="en-US" sz="3200" dirty="0" err="1">
                <a:latin typeface="Garamond" panose="02020404030301010803" pitchFamily="18" charset="0"/>
              </a:rPr>
              <a:t>Geschäfte</a:t>
            </a:r>
            <a:r>
              <a:rPr lang="en-AU" altLang="en-US" sz="3200" dirty="0">
                <a:latin typeface="Garamond" panose="02020404030301010803" pitchFamily="18" charset="0"/>
              </a:rPr>
              <a:t> </a:t>
            </a:r>
            <a:r>
              <a:rPr lang="en-AU" altLang="en-US" sz="3200" dirty="0" err="1" smtClean="0">
                <a:latin typeface="Garamond" panose="02020404030301010803" pitchFamily="18" charset="0"/>
              </a:rPr>
              <a:t>abschließt</a:t>
            </a:r>
            <a:r>
              <a:rPr lang="vi-VN" altLang="en-US" sz="3200" dirty="0" smtClean="0">
                <a:latin typeface="Garamond" panose="02020404030301010803" pitchFamily="18" charset="0"/>
              </a:rPr>
              <a:t> </a:t>
            </a:r>
            <a:r>
              <a:rPr lang="en-AU" altLang="en-US" sz="3200" dirty="0" smtClean="0">
                <a:latin typeface="Garamond" panose="02020404030301010803" pitchFamily="18" charset="0"/>
              </a:rPr>
              <a:t>(</a:t>
            </a:r>
            <a:r>
              <a:rPr lang="en-AU" altLang="en-US" sz="3200" dirty="0">
                <a:latin typeface="Garamond" panose="02020404030301010803" pitchFamily="18" charset="0"/>
              </a:rPr>
              <a:t>1</a:t>
            </a:r>
            <a:r>
              <a:rPr lang="en-AU" altLang="en-US" sz="3200" dirty="0" smtClean="0">
                <a:latin typeface="Garamond" panose="02020404030301010803" pitchFamily="18" charset="0"/>
              </a:rPr>
              <a:t>)</a:t>
            </a:r>
            <a:endParaRPr lang="en-US" altLang="en-US" sz="32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32110" y="2012950"/>
            <a:ext cx="8577262" cy="4479925"/>
          </a:xfrm>
        </p:spPr>
        <p:txBody>
          <a:bodyPr/>
          <a:lstStyle/>
          <a:p>
            <a:r>
              <a:rPr lang="de-DE" altLang="en-US" sz="2800" dirty="0">
                <a:latin typeface="Garamond" panose="02020404030301010803" pitchFamily="18" charset="0"/>
              </a:rPr>
              <a:t>Prüfen Sie, ob das Zielunternehmen in einem bedingten Wirtschaftszweig tätig ist</a:t>
            </a:r>
            <a:r>
              <a:rPr lang="de-DE" altLang="en-US" sz="28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de-DE" altLang="en-US" sz="2800" dirty="0">
                <a:latin typeface="Garamond" panose="02020404030301010803" pitchFamily="18" charset="0"/>
              </a:rPr>
              <a:t>Bestimmen Sie das gesamte Satzungskapital, das der/die ausländische(n) Investor(en) an dem Zielunternehmen halten wird/werden (51 % oder mehr</a:t>
            </a:r>
            <a:r>
              <a:rPr lang="de-DE" altLang="en-US" sz="2800" dirty="0" smtClean="0">
                <a:latin typeface="Garamond" panose="02020404030301010803" pitchFamily="18" charset="0"/>
              </a:rPr>
              <a:t>?).</a:t>
            </a:r>
          </a:p>
          <a:p>
            <a:r>
              <a:rPr lang="de-DE" altLang="en-US" sz="2800" dirty="0">
                <a:latin typeface="Garamond" panose="02020404030301010803" pitchFamily="18" charset="0"/>
              </a:rPr>
              <a:t>Sie </a:t>
            </a:r>
            <a:r>
              <a:rPr lang="vi-VN" altLang="en-US" sz="2800" dirty="0" smtClean="0">
                <a:latin typeface="Garamond" panose="02020404030301010803" pitchFamily="18" charset="0"/>
              </a:rPr>
              <a:t>entscheiden</a:t>
            </a:r>
            <a:r>
              <a:rPr lang="de-DE" altLang="en-US" sz="2800" dirty="0" smtClean="0">
                <a:latin typeface="Garamond" panose="02020404030301010803" pitchFamily="18" charset="0"/>
              </a:rPr>
              <a:t> </a:t>
            </a:r>
            <a:r>
              <a:rPr lang="de-DE" altLang="en-US" sz="2800" dirty="0">
                <a:latin typeface="Garamond" panose="02020404030301010803" pitchFamily="18" charset="0"/>
              </a:rPr>
              <a:t>dann, ob der ausländische Investor einen Registrierungsantrag bei der lokalen DPI einreichen muss oder ob das Zielunternehmen nur die Verfahren zum Wechsel der Mitglieder/Aktionäre bei der lokalen DPI durchführen muss.</a:t>
            </a:r>
            <a:endParaRPr lang="en-US" altLang="en-US" sz="280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245AAD-D487-4603-8805-35CECF988B60}" type="slidenum">
              <a:rPr lang="en-US" altLang="vi-VN" smtClean="0">
                <a:solidFill>
                  <a:srgbClr val="203C6A"/>
                </a:solidFill>
              </a:rPr>
              <a:pPr/>
              <a:t>28</a:t>
            </a:fld>
            <a:endParaRPr lang="en-US" altLang="vi-VN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0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dirty="0" err="1" smtClean="0">
                <a:latin typeface="Garamond" panose="02020404030301010803" pitchFamily="18" charset="0"/>
              </a:rPr>
              <a:t>Wie</a:t>
            </a:r>
            <a:r>
              <a:rPr lang="en-AU" altLang="en-US" dirty="0" smtClean="0">
                <a:latin typeface="Garamond" panose="02020404030301010803" pitchFamily="18" charset="0"/>
              </a:rPr>
              <a:t> man </a:t>
            </a:r>
            <a:r>
              <a:rPr lang="en-AU" altLang="en-US" dirty="0" err="1" smtClean="0">
                <a:latin typeface="Garamond" panose="02020404030301010803" pitchFamily="18" charset="0"/>
              </a:rPr>
              <a:t>Gesch</a:t>
            </a:r>
            <a:r>
              <a:rPr lang="en-AU" altLang="en-US" sz="3600" dirty="0" err="1" smtClean="0">
                <a:latin typeface="Garamond" panose="02020404030301010803" pitchFamily="18" charset="0"/>
              </a:rPr>
              <a:t>äfte</a:t>
            </a:r>
            <a:r>
              <a:rPr lang="en-AU" altLang="en-US" sz="3600" dirty="0" smtClean="0">
                <a:latin typeface="Garamond" panose="02020404030301010803" pitchFamily="18" charset="0"/>
              </a:rPr>
              <a:t> </a:t>
            </a:r>
            <a:r>
              <a:rPr lang="en-AU" altLang="en-US" sz="3600" dirty="0" err="1" smtClean="0">
                <a:latin typeface="Garamond" panose="02020404030301010803" pitchFamily="18" charset="0"/>
              </a:rPr>
              <a:t>abschließt</a:t>
            </a:r>
            <a:r>
              <a:rPr lang="en-AU" altLang="en-US" dirty="0" smtClean="0">
                <a:latin typeface="Garamond" panose="02020404030301010803" pitchFamily="18" charset="0"/>
              </a:rPr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974850"/>
            <a:ext cx="8577262" cy="4479925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Garamond" panose="02020404030301010803" pitchFamily="18" charset="0"/>
              </a:rPr>
              <a:t>F</a:t>
            </a:r>
            <a:r>
              <a:rPr lang="en-US" altLang="en-US" sz="2400" dirty="0" err="1" smtClean="0">
                <a:latin typeface="Garamond" panose="02020404030301010803" pitchFamily="18" charset="0"/>
              </a:rPr>
              <a:t>ühren</a:t>
            </a:r>
            <a:r>
              <a:rPr lang="vi-VN" altLang="en-US" sz="2400" dirty="0" smtClean="0">
                <a:latin typeface="Garamond" panose="02020404030301010803" pitchFamily="18" charset="0"/>
              </a:rPr>
              <a:t> Sie</a:t>
            </a:r>
            <a:r>
              <a:rPr lang="vi-VN" altLang="en-US" sz="2600" dirty="0" smtClean="0">
                <a:latin typeface="Garamond" panose="02020404030301010803" pitchFamily="18" charset="0"/>
              </a:rPr>
              <a:t> e</a:t>
            </a:r>
            <a:r>
              <a:rPr lang="de-DE" sz="2600" dirty="0" smtClean="0">
                <a:latin typeface="Garamond" panose="02020404030301010803" pitchFamily="18" charset="0"/>
              </a:rPr>
              <a:t>ine </a:t>
            </a:r>
            <a:r>
              <a:rPr lang="de-DE" sz="2600" dirty="0">
                <a:latin typeface="Garamond" panose="02020404030301010803" pitchFamily="18" charset="0"/>
              </a:rPr>
              <a:t>sorgfältige Due </a:t>
            </a:r>
            <a:r>
              <a:rPr lang="de-DE" sz="2600" dirty="0" smtClean="0">
                <a:latin typeface="Garamond" panose="02020404030301010803" pitchFamily="18" charset="0"/>
              </a:rPr>
              <a:t>Diligence.</a:t>
            </a:r>
            <a:endParaRPr lang="de-DE" sz="2600" dirty="0">
              <a:latin typeface="Garamond" panose="02020404030301010803" pitchFamily="18" charset="0"/>
            </a:endParaRPr>
          </a:p>
          <a:p>
            <a:pPr marL="0" indent="0">
              <a:buNone/>
              <a:defRPr/>
            </a:pPr>
            <a:r>
              <a:rPr lang="de-DE" sz="2600" dirty="0" smtClean="0">
                <a:latin typeface="Garamond" panose="02020404030301010803" pitchFamily="18" charset="0"/>
              </a:rPr>
              <a:t>(</a:t>
            </a:r>
            <a:r>
              <a:rPr lang="de-DE" sz="2600" dirty="0">
                <a:latin typeface="Garamond" panose="02020404030301010803" pitchFamily="18" charset="0"/>
              </a:rPr>
              <a:t>einschließlich rechtlicher und finanzieller Aspekte)</a:t>
            </a:r>
          </a:p>
          <a:p>
            <a:pPr>
              <a:defRPr/>
            </a:pPr>
            <a:r>
              <a:rPr lang="vi-VN" sz="2600" dirty="0" smtClean="0">
                <a:latin typeface="Garamond" panose="02020404030301010803" pitchFamily="18" charset="0"/>
              </a:rPr>
              <a:t>Stellen Sie sicher</a:t>
            </a:r>
            <a:r>
              <a:rPr lang="de-DE" sz="2600" dirty="0" smtClean="0">
                <a:latin typeface="Garamond" panose="02020404030301010803" pitchFamily="18" charset="0"/>
              </a:rPr>
              <a:t>, </a:t>
            </a:r>
            <a:r>
              <a:rPr lang="de-DE" sz="2600" dirty="0">
                <a:latin typeface="Garamond" panose="02020404030301010803" pitchFamily="18" charset="0"/>
              </a:rPr>
              <a:t>dass alle Geschäftsbereiche des Zielunternehmens bei Abschluss der Transaktion auf das neue Unternehmen übertragen </a:t>
            </a:r>
            <a:r>
              <a:rPr lang="de-DE" sz="2600" dirty="0" smtClean="0">
                <a:latin typeface="Garamond" panose="02020404030301010803" pitchFamily="18" charset="0"/>
              </a:rPr>
              <a:t>werden.</a:t>
            </a:r>
            <a:endParaRPr lang="de-DE" sz="2600" dirty="0" smtClean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de-DE" sz="2600" dirty="0" smtClean="0">
                <a:latin typeface="Garamond" panose="02020404030301010803" pitchFamily="18" charset="0"/>
              </a:rPr>
              <a:t>Beachten</a:t>
            </a:r>
            <a:r>
              <a:rPr lang="vi-VN" sz="2600" dirty="0" smtClean="0">
                <a:latin typeface="Garamond" panose="02020404030301010803" pitchFamily="18" charset="0"/>
              </a:rPr>
              <a:t> Sie</a:t>
            </a:r>
            <a:r>
              <a:rPr lang="de-DE" sz="2600" dirty="0" smtClean="0">
                <a:latin typeface="Garamond" panose="02020404030301010803" pitchFamily="18" charset="0"/>
              </a:rPr>
              <a:t>, </a:t>
            </a:r>
            <a:r>
              <a:rPr lang="de-DE" sz="2600" dirty="0">
                <a:latin typeface="Garamond" panose="02020404030301010803" pitchFamily="18" charset="0"/>
              </a:rPr>
              <a:t>dass Fusionen und Übernahmen von der Auslandsabteilung des Ministeriums für Investitionsplanung verwaltet werden und die Dossiers einer sehr strengen Prüfung unterzogen werden.</a:t>
            </a:r>
            <a:endParaRPr lang="en-AU" sz="2600" dirty="0">
              <a:latin typeface="Garamond" panose="02020404030301010803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513334-93CC-4BA5-8EC8-ED59A5BB779D}" type="slidenum">
              <a:rPr lang="en-US" altLang="vi-VN" smtClean="0">
                <a:solidFill>
                  <a:srgbClr val="203C6A"/>
                </a:solidFill>
              </a:rPr>
              <a:pPr/>
              <a:t>29</a:t>
            </a:fld>
            <a:endParaRPr lang="en-US" altLang="vi-VN" smtClean="0">
              <a:solidFill>
                <a:srgbClr val="203C6A"/>
              </a:solidFill>
            </a:endParaRPr>
          </a:p>
        </p:txBody>
      </p:sp>
      <p:pic>
        <p:nvPicPr>
          <p:cNvPr id="368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1068389"/>
            <a:ext cx="2300111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734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593138" cy="865188"/>
          </a:xfrm>
        </p:spPr>
        <p:txBody>
          <a:bodyPr vert="horz" wrap="square" lIns="91440" tIns="45720" rIns="91440" bIns="45720" anchor="ctr"/>
          <a:lstStyle/>
          <a:p>
            <a:pPr algn="ctr"/>
            <a:r>
              <a:rPr lang="de-DE" altLang="en-US" dirty="0">
                <a:latin typeface="Garamond" panose="02020404030301010803" pitchFamily="18" charset="0"/>
              </a:rPr>
              <a:t>Die jüngsten wirtschaftlichen Entwicklungen in Vietnam</a:t>
            </a:r>
            <a:endParaRPr lang="en-US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2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3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sz="3200" dirty="0">
                <a:latin typeface="Garamond" panose="02020404030301010803" pitchFamily="18" charset="0"/>
              </a:rPr>
              <a:t>INVESTITIONSANREIZE</a:t>
            </a:r>
            <a:endParaRPr lang="en-AU" altLang="en-US" sz="3200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43897"/>
              </p:ext>
            </p:extLst>
          </p:nvPr>
        </p:nvGraphicFramePr>
        <p:xfrm>
          <a:off x="1447800" y="1936750"/>
          <a:ext cx="6230937" cy="354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408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 smtClean="0">
                          <a:latin typeface="Garamond" panose="02020404030301010803" pitchFamily="18" charset="0"/>
                        </a:rPr>
                        <a:t>Artikel</a:t>
                      </a:r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latin typeface="Garamond" panose="02020404030301010803" pitchFamily="18" charset="0"/>
                        </a:rPr>
                        <a:t>2019</a:t>
                      </a:r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08">
                <a:tc>
                  <a:txBody>
                    <a:bodyPr/>
                    <a:lstStyle/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Innerhalb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SEZ</a:t>
                      </a: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Außerhalb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SEZ</a:t>
                      </a:r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Steuersätze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10% für die ersten 15 Jahre</a:t>
                      </a:r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 smtClean="0">
                          <a:latin typeface="Garamond" panose="02020404030301010803" pitchFamily="18" charset="0"/>
                        </a:rPr>
                        <a:t>20%</a:t>
                      </a:r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Körperschafts-steuer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Urlaub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04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Jahre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 smtClean="0">
                          <a:latin typeface="Garamond" panose="02020404030301010803" pitchFamily="18" charset="0"/>
                        </a:rPr>
                        <a:t>02 </a:t>
                      </a:r>
                      <a:r>
                        <a:rPr lang="en-AU" sz="1800" b="0" dirty="0" err="1" smtClean="0">
                          <a:latin typeface="Garamond" panose="02020404030301010803" pitchFamily="18" charset="0"/>
                        </a:rPr>
                        <a:t>Jahre</a:t>
                      </a:r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5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Körperschafts-steuer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Ermäßigung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50% für die folgenden 09 Jahre</a:t>
                      </a: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50%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für die folgenden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04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Jahre</a:t>
                      </a:r>
                      <a:endParaRPr lang="en-AU" sz="1800" b="0" dirty="0" smtClean="0">
                        <a:latin typeface="Garamond" panose="02020404030301010803" pitchFamily="18" charset="0"/>
                      </a:endParaRPr>
                    </a:p>
                    <a:p>
                      <a:pPr algn="ctr"/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A5D830-4837-4986-A991-074042C92BB5}" type="slidenum">
              <a:rPr lang="en-US" altLang="vi-VN" smtClean="0">
                <a:solidFill>
                  <a:srgbClr val="203C6A"/>
                </a:solidFill>
              </a:rPr>
              <a:pPr/>
              <a:t>30</a:t>
            </a:fld>
            <a:endParaRPr lang="en-US" altLang="vi-VN" smtClean="0">
              <a:solidFill>
                <a:srgbClr val="203C6A"/>
              </a:solidFill>
            </a:endParaRPr>
          </a:p>
        </p:txBody>
      </p:sp>
      <p:sp>
        <p:nvSpPr>
          <p:cNvPr id="37917" name="Rectangle 1"/>
          <p:cNvSpPr>
            <a:spLocks noChangeArrowheads="1"/>
          </p:cNvSpPr>
          <p:nvPr/>
        </p:nvSpPr>
        <p:spPr bwMode="auto">
          <a:xfrm>
            <a:off x="423863" y="5486400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altLang="en-US" dirty="0" err="1" smtClean="0">
                <a:latin typeface="Garamond" panose="02020404030301010803" pitchFamily="18" charset="0"/>
              </a:rPr>
              <a:t>Verlustvorträge</a:t>
            </a:r>
            <a:endParaRPr lang="en-AU" altLang="en-US" dirty="0" smtClean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en-US" dirty="0">
                <a:latin typeface="Garamond" panose="02020404030301010803" pitchFamily="18" charset="0"/>
              </a:rPr>
              <a:t>Ermäßigung oder Befreiung von Landpacht, </a:t>
            </a:r>
            <a:r>
              <a:rPr lang="de-DE" altLang="en-US" dirty="0" smtClean="0">
                <a:latin typeface="Garamond" panose="02020404030301010803" pitchFamily="18" charset="0"/>
              </a:rPr>
              <a:t>Landnutzungsgebühr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en-US" dirty="0">
                <a:latin typeface="Garamond" panose="02020404030301010803" pitchFamily="18" charset="0"/>
              </a:rPr>
              <a:t>Anreize für Unternehmen, die weibliche Arbeitskräfte beschäftigen</a:t>
            </a:r>
            <a:endParaRPr lang="en-AU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6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94725" cy="868363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Persönliche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Einkommensteuer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29663" cy="495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Für Ausländer als gebietsansässige natürliche </a:t>
            </a:r>
            <a:r>
              <a:rPr lang="de-DE" sz="1800" b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Personen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de-DE" sz="1800" dirty="0">
                <a:latin typeface="Garamond" panose="02020404030301010803" pitchFamily="18" charset="0"/>
              </a:rPr>
              <a:t>sich in einem Kalenderjahr oder in 12 aufeinanderfolgenden Monaten ab dem ersten Tag der Einreise nach Vietnam 183 Tage oder länger in Vietnam aufhalten; </a:t>
            </a:r>
            <a:r>
              <a:rPr lang="de-DE" sz="1800" dirty="0" smtClean="0">
                <a:latin typeface="Garamond" panose="02020404030301010803" pitchFamily="18" charset="0"/>
              </a:rPr>
              <a:t>oder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de-DE" sz="1800" dirty="0">
                <a:latin typeface="Garamond" panose="02020404030301010803" pitchFamily="18" charset="0"/>
              </a:rPr>
              <a:t>einen ständigen Wohnsitz in Vietnam haben, einschließlich eines Wohnsitzes mit ständiger Aufenthaltsgenehmigung oder eines gemieteten </a:t>
            </a:r>
            <a:r>
              <a:rPr lang="de-DE" sz="1800" dirty="0" smtClean="0">
                <a:latin typeface="Garamond" panose="02020404030301010803" pitchFamily="18" charset="0"/>
              </a:rPr>
              <a:t>Hauses </a:t>
            </a:r>
            <a:r>
              <a:rPr lang="de-DE" sz="1800" dirty="0">
                <a:latin typeface="Garamond" panose="02020404030301010803" pitchFamily="18" charset="0"/>
              </a:rPr>
              <a:t>mit befristetem Mietvertrag </a:t>
            </a:r>
            <a:endParaRPr lang="de-DE" sz="1800" dirty="0" smtClean="0">
              <a:latin typeface="Garamond" panose="02020404030301010803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de-DE" sz="1800" dirty="0">
                <a:latin typeface="Garamond" panose="02020404030301010803" pitchFamily="18" charset="0"/>
              </a:rPr>
              <a:t>Die Einkommenssteuerregelung gilt für Einkünfte aus Gewerbebetrieb, Löhnen und Gehältern mit den in Artikel 7.2 des Rundschreibens 111/2013/TT-BTC festgelegten Steuersätzen des partiellen progressiven Tarifs </a:t>
            </a:r>
            <a:endParaRPr lang="de-DE" sz="1800" dirty="0" smtClean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Für Ausländer als NICHT-ansässige </a:t>
            </a:r>
            <a:r>
              <a:rPr lang="de-DE" sz="1800" b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Personen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800" dirty="0">
                <a:latin typeface="Garamond" panose="02020404030301010803" pitchFamily="18" charset="0"/>
                <a:cs typeface="Calibri" panose="020F0502020204030204" pitchFamily="34" charset="0"/>
              </a:rPr>
              <a:t>Einkommen aus unternehmerischer Tätigkeit: 1 % für den Warenhandel, 5 % für das Dienstleistungsgewerbe und 2 % für die Produktion, das Baugewerbe, das Transportwesen und andere Geschäftstätigkeiten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800" dirty="0">
                <a:latin typeface="Garamond" panose="02020404030301010803" pitchFamily="18" charset="0"/>
                <a:cs typeface="Calibri" panose="020F0502020204030204" pitchFamily="34" charset="0"/>
              </a:rPr>
              <a:t>Einkommen aus Löhnen und Gehältern: Der Steuersatz beträgt 20 % des steuerpflichtigen Einkommens aus Löhnen und Gehältern </a:t>
            </a:r>
            <a:endParaRPr lang="en-VN" sz="18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5383CE-56CA-407D-BF30-1DB3BA54F3F9}" type="slidenum">
              <a:rPr lang="en-US" altLang="vi-VN" smtClean="0">
                <a:solidFill>
                  <a:srgbClr val="203C6A"/>
                </a:solidFill>
              </a:rPr>
              <a:pPr/>
              <a:t>31</a:t>
            </a:fld>
            <a:endParaRPr lang="en-US" altLang="vi-VN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US" altLang="en-US" dirty="0" err="1" smtClean="0">
                <a:latin typeface="Garamond" panose="02020404030301010803" pitchFamily="18" charset="0"/>
              </a:rPr>
              <a:t>Steuern</a:t>
            </a:r>
            <a:r>
              <a:rPr lang="en-US" altLang="en-US" dirty="0" smtClean="0">
                <a:latin typeface="Garamond" panose="02020404030301010803" pitchFamily="18" charset="0"/>
              </a:rPr>
              <a:t> in Vietnam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r>
              <a:rPr lang="en-US" altLang="en-US" sz="2600" dirty="0" err="1" smtClean="0">
                <a:latin typeface="Garamond" panose="02020404030301010803" pitchFamily="18" charset="0"/>
              </a:rPr>
              <a:t>Mehrwertsteuer</a:t>
            </a:r>
            <a:r>
              <a:rPr lang="en-US" altLang="en-US" sz="2600" dirty="0" smtClean="0">
                <a:latin typeface="Garamond" panose="02020404030301010803" pitchFamily="18" charset="0"/>
              </a:rPr>
              <a:t> (“</a:t>
            </a:r>
            <a:r>
              <a:rPr lang="en-US" altLang="en-US" sz="2600" dirty="0" err="1" smtClean="0">
                <a:latin typeface="Garamond" panose="02020404030301010803" pitchFamily="18" charset="0"/>
              </a:rPr>
              <a:t>Mwst</a:t>
            </a:r>
            <a:r>
              <a:rPr lang="en-US" altLang="en-US" sz="2600" dirty="0" smtClean="0">
                <a:latin typeface="Garamond" panose="02020404030301010803" pitchFamily="18" charset="0"/>
              </a:rPr>
              <a:t>.”)</a:t>
            </a:r>
          </a:p>
          <a:p>
            <a:pPr lvl="1"/>
            <a:r>
              <a:rPr lang="de-DE" altLang="en-US" dirty="0">
                <a:latin typeface="Garamond" panose="02020404030301010803" pitchFamily="18" charset="0"/>
              </a:rPr>
              <a:t>Steuer auf Waren und Dienstleistungen, die für die Produktion, den Handel und den Verbrauch in Vietnam verwendet werden (einschließlich im Ausland erworbener Waren und Dienstleistungen</a:t>
            </a:r>
            <a:r>
              <a:rPr lang="de-DE" altLang="en-US" dirty="0" smtClean="0">
                <a:latin typeface="Garamond" panose="02020404030301010803" pitchFamily="18" charset="0"/>
              </a:rPr>
              <a:t>)</a:t>
            </a:r>
          </a:p>
          <a:p>
            <a:pPr lvl="1"/>
            <a:r>
              <a:rPr lang="de-DE" altLang="en-US" dirty="0">
                <a:latin typeface="Garamond" panose="02020404030301010803" pitchFamily="18" charset="0"/>
              </a:rPr>
              <a:t>Steuersatz: 0-10% je nach Art der Waren und </a:t>
            </a:r>
            <a:r>
              <a:rPr lang="de-DE" altLang="en-US" dirty="0" smtClean="0">
                <a:latin typeface="Garamond" panose="02020404030301010803" pitchFamily="18" charset="0"/>
              </a:rPr>
              <a:t>Dienstleistungen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latin typeface="Garamond" panose="02020404030301010803" pitchFamily="18" charset="0"/>
              </a:rPr>
              <a:t>Sonstige</a:t>
            </a:r>
            <a:r>
              <a:rPr lang="en-US" altLang="en-US" dirty="0" smtClean="0">
                <a:latin typeface="Garamond" panose="02020404030301010803" pitchFamily="18" charset="0"/>
              </a:rPr>
              <a:t> </a:t>
            </a:r>
            <a:r>
              <a:rPr lang="en-US" altLang="en-US" dirty="0" err="1" smtClean="0">
                <a:latin typeface="Garamond" panose="02020404030301010803" pitchFamily="18" charset="0"/>
              </a:rPr>
              <a:t>Steuer</a:t>
            </a:r>
            <a:r>
              <a:rPr lang="en-US" altLang="en-US" dirty="0" smtClean="0">
                <a:latin typeface="Garamond" panose="02020404030301010803" pitchFamily="18" charset="0"/>
              </a:rPr>
              <a:t>: </a:t>
            </a:r>
            <a:r>
              <a:rPr lang="de-DE" altLang="en-US" dirty="0">
                <a:latin typeface="Garamond" panose="02020404030301010803" pitchFamily="18" charset="0"/>
              </a:rPr>
              <a:t>Sonderumsatzsteuer (auf Luxusgüter oder Vergnügungsstätten), Steuer auf natürliche Ressourcen, Grund- und Wohnungssteuer usw.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589E23-2DA7-47D6-B5F6-A394DB306FB6}" type="slidenum">
              <a:rPr lang="en-US" altLang="vi-VN" smtClean="0">
                <a:solidFill>
                  <a:srgbClr val="203C6A"/>
                </a:solidFill>
              </a:rPr>
              <a:pPr/>
              <a:t>32</a:t>
            </a:fld>
            <a:endParaRPr lang="en-US" altLang="vi-VN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0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96313" cy="869950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Arbeit</a:t>
            </a:r>
            <a:r>
              <a:rPr lang="en-US" altLang="en-US" dirty="0">
                <a:latin typeface="Garamond" panose="02020404030301010803" pitchFamily="18" charset="0"/>
              </a:rPr>
              <a:t> und </a:t>
            </a:r>
            <a:r>
              <a:rPr lang="en-US" altLang="en-US" dirty="0" err="1">
                <a:latin typeface="Garamond" panose="02020404030301010803" pitchFamily="18" charset="0"/>
              </a:rPr>
              <a:t>Beschäftigung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77263" cy="5257800"/>
          </a:xfrm>
        </p:spPr>
        <p:txBody>
          <a:bodyPr/>
          <a:lstStyle/>
          <a:p>
            <a:r>
              <a:rPr lang="de-DE" altLang="en-US" sz="2500" dirty="0">
                <a:latin typeface="Garamond" panose="02020404030301010803" pitchFamily="18" charset="0"/>
              </a:rPr>
              <a:t>Regionale Mindestlöhne: zwischen 140 und 201,7 </a:t>
            </a:r>
            <a:r>
              <a:rPr lang="de-DE" altLang="en-US" sz="2500" dirty="0" smtClean="0">
                <a:latin typeface="Garamond" panose="02020404030301010803" pitchFamily="18" charset="0"/>
              </a:rPr>
              <a:t>USD/Monat</a:t>
            </a:r>
          </a:p>
          <a:p>
            <a:r>
              <a:rPr lang="en-US" altLang="en-US" sz="2500" dirty="0" err="1" smtClean="0">
                <a:latin typeface="Garamond" panose="02020404030301010803" pitchFamily="18" charset="0"/>
              </a:rPr>
              <a:t>Soziale</a:t>
            </a:r>
            <a:r>
              <a:rPr lang="en-US" altLang="en-US" sz="2500" dirty="0" smtClean="0">
                <a:latin typeface="Garamond" panose="02020404030301010803" pitchFamily="18" charset="0"/>
              </a:rPr>
              <a:t> </a:t>
            </a:r>
            <a:r>
              <a:rPr lang="en-US" altLang="en-US" sz="2500" dirty="0" err="1" smtClean="0">
                <a:latin typeface="Garamond" panose="02020404030301010803" pitchFamily="18" charset="0"/>
              </a:rPr>
              <a:t>Sicherheit</a:t>
            </a:r>
            <a:r>
              <a:rPr lang="en-US" altLang="en-US" sz="2500" dirty="0" smtClean="0">
                <a:latin typeface="Garamond" panose="02020404030301010803" pitchFamily="18" charset="0"/>
              </a:rPr>
              <a:t>: </a:t>
            </a:r>
          </a:p>
          <a:p>
            <a:pPr lvl="1"/>
            <a:r>
              <a:rPr lang="de-DE" altLang="en-US" sz="2000" dirty="0">
                <a:latin typeface="Garamond" panose="02020404030301010803" pitchFamily="18" charset="0"/>
              </a:rPr>
              <a:t>sowohl Arbeitgeber als auch Arbeitnehmer müssen in die Sozialversicherung einzahlen (Sozialversicherung, Krankenversicherung, Arbeitslosenversicherung</a:t>
            </a:r>
            <a:r>
              <a:rPr lang="de-DE" altLang="en-US" sz="2000" dirty="0" smtClean="0">
                <a:latin typeface="Garamond" panose="02020404030301010803" pitchFamily="18" charset="0"/>
              </a:rPr>
              <a:t>).</a:t>
            </a:r>
            <a:endParaRPr lang="de-DE" altLang="en-US" sz="2000" dirty="0" smtClean="0">
              <a:latin typeface="Garamond" panose="02020404030301010803" pitchFamily="18" charset="0"/>
            </a:endParaRPr>
          </a:p>
          <a:p>
            <a:pPr lvl="1"/>
            <a:r>
              <a:rPr lang="de-DE" altLang="en-US" sz="2000" dirty="0">
                <a:latin typeface="Garamond" panose="02020404030301010803" pitchFamily="18" charset="0"/>
              </a:rPr>
              <a:t>Der </a:t>
            </a:r>
            <a:r>
              <a:rPr lang="de-DE" altLang="en-US" sz="2000" dirty="0" smtClean="0">
                <a:latin typeface="Garamond" panose="02020404030301010803" pitchFamily="18" charset="0"/>
              </a:rPr>
              <a:t>Fond </a:t>
            </a:r>
            <a:r>
              <a:rPr lang="de-DE" altLang="en-US" sz="2000" dirty="0">
                <a:latin typeface="Garamond" panose="02020404030301010803" pitchFamily="18" charset="0"/>
              </a:rPr>
              <a:t>deckt die Leistungen für Arbeitnehmer bei Krankheit, Mutterschaftsurlaub, Ruhestand, Entschädigungen bei Arbeitsunfällen und Berufskrankheiten sowie </a:t>
            </a:r>
            <a:r>
              <a:rPr lang="de-DE" altLang="en-US" sz="2000" dirty="0" smtClean="0">
                <a:latin typeface="Garamond" panose="02020404030301010803" pitchFamily="18" charset="0"/>
              </a:rPr>
              <a:t>Hinterbliebenenleistungen.</a:t>
            </a:r>
            <a:endParaRPr lang="en-US" altLang="en-US" sz="2500" dirty="0" smtClean="0">
              <a:latin typeface="Garamond" panose="02020404030301010803" pitchFamily="18" charset="0"/>
            </a:endParaRPr>
          </a:p>
          <a:p>
            <a:r>
              <a:rPr lang="de-DE" altLang="en-US" sz="2500" dirty="0">
                <a:latin typeface="Garamond" panose="02020404030301010803" pitchFamily="18" charset="0"/>
              </a:rPr>
              <a:t>Rente: Monatliche Renten werden aus dem Sozial-versicherungsfonds gezahlt, wenn eine Person mehr als 20 Jahre lang Sozialversicherungsbeiträge geleistet und das 62. </a:t>
            </a:r>
            <a:r>
              <a:rPr lang="de-DE" altLang="en-US" sz="2500" dirty="0" smtClean="0">
                <a:latin typeface="Garamond" panose="02020404030301010803" pitchFamily="18" charset="0"/>
              </a:rPr>
              <a:t>Lebens-jahr </a:t>
            </a:r>
            <a:r>
              <a:rPr lang="de-DE" altLang="en-US" sz="2500" dirty="0">
                <a:latin typeface="Garamond" panose="02020404030301010803" pitchFamily="18" charset="0"/>
              </a:rPr>
              <a:t>für Männer (wenn sie ab 2028 in Rente gehen) bzw. das 60. Lebensjahr für Frauen erreicht hat (wenn sie ab 2035 in Rente gehen). </a:t>
            </a:r>
          </a:p>
          <a:p>
            <a:endParaRPr lang="en-US" altLang="en-US" sz="2500" dirty="0" smtClean="0">
              <a:latin typeface="Garamond" panose="02020404030301010803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1C8CE2-710F-4C93-8AD5-9E33E7FDC5D1}" type="slidenum">
              <a:rPr lang="en-US" altLang="vi-VN" smtClean="0">
                <a:solidFill>
                  <a:srgbClr val="203C6A"/>
                </a:solidFill>
              </a:rPr>
              <a:pPr/>
              <a:t>33</a:t>
            </a:fld>
            <a:endParaRPr lang="en-US" altLang="vi-VN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Fazit</a:t>
            </a:r>
            <a:endParaRPr lang="en-AU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/>
          <a:lstStyle/>
          <a:p>
            <a:r>
              <a:rPr lang="de-DE" altLang="en-US" sz="2600" dirty="0">
                <a:latin typeface="Garamond" panose="02020404030301010803" pitchFamily="18" charset="0"/>
              </a:rPr>
              <a:t>EVFTA und IPA werden einen sichereren und transparenteren Investitions- und Handelsmarkt schaffen, der durch ein neues Streitbeilegungssystem unterstützt wird</a:t>
            </a:r>
            <a:r>
              <a:rPr lang="de-DE" altLang="en-US" sz="26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de-DE" altLang="en-US" sz="2600" dirty="0">
                <a:latin typeface="Garamond" panose="02020404030301010803" pitchFamily="18" charset="0"/>
              </a:rPr>
              <a:t>Europäische Investoren erhalten Zugang zu einer Gruppe von 96 Millionen Verbrauchern und einer jungen und dynamischen </a:t>
            </a:r>
            <a:r>
              <a:rPr lang="de-DE" altLang="en-US" sz="2600" dirty="0" smtClean="0">
                <a:latin typeface="Garamond" panose="02020404030301010803" pitchFamily="18" charset="0"/>
              </a:rPr>
              <a:t>Arbeitnehmerschaft.</a:t>
            </a:r>
            <a:endParaRPr lang="de-DE" altLang="en-US" sz="2600" dirty="0">
              <a:latin typeface="Garamond" panose="02020404030301010803" pitchFamily="18" charset="0"/>
            </a:endParaRPr>
          </a:p>
          <a:p>
            <a:r>
              <a:rPr lang="de-DE" altLang="en-US" sz="2600" dirty="0">
                <a:latin typeface="Garamond" panose="02020404030301010803" pitchFamily="18" charset="0"/>
              </a:rPr>
              <a:t>Vietnam wird viele seiner strengen Vorschriften abbauen und sich öffnen; es wird die Chance erhalten, sich als weltweiter Handelspartner zu etablieren und unabhängiger von China zu </a:t>
            </a:r>
            <a:r>
              <a:rPr lang="de-DE" altLang="en-US" sz="2600" dirty="0" smtClean="0">
                <a:latin typeface="Garamond" panose="02020404030301010803" pitchFamily="18" charset="0"/>
              </a:rPr>
              <a:t>werden.</a:t>
            </a:r>
            <a:endParaRPr lang="de-DE" altLang="en-US" sz="2600" dirty="0">
              <a:latin typeface="Garamond" panose="02020404030301010803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059BF2-F434-4CC5-8C0F-F29A5CB16A3B}" type="slidenum">
              <a:rPr lang="en-US" altLang="vi-VN">
                <a:solidFill>
                  <a:srgbClr val="203C6A"/>
                </a:solidFill>
              </a:rPr>
              <a:pPr/>
              <a:t>34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6200" y="3352800"/>
            <a:ext cx="8593138" cy="865188"/>
          </a:xfrm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err="1" smtClean="0">
                <a:latin typeface="Garamond" panose="02020404030301010803" pitchFamily="18" charset="0"/>
              </a:rPr>
              <a:t>Kontakte</a:t>
            </a:r>
            <a:r>
              <a:rPr lang="en-US" altLang="en-US" dirty="0" smtClean="0">
                <a:latin typeface="Garamond" panose="02020404030301010803" pitchFamily="18" charset="0"/>
              </a:rPr>
              <a:t> </a:t>
            </a:r>
            <a:r>
              <a:rPr lang="en-US" altLang="en-US" dirty="0" err="1" smtClean="0">
                <a:latin typeface="Garamond" panose="02020404030301010803" pitchFamily="18" charset="0"/>
              </a:rPr>
              <a:t>kn</a:t>
            </a:r>
            <a:r>
              <a:rPr lang="de-DE" altLang="en-US" sz="3600" dirty="0" smtClean="0">
                <a:latin typeface="Garamond" panose="02020404030301010803" pitchFamily="18" charset="0"/>
              </a:rPr>
              <a:t>üpfen Geschäfte</a:t>
            </a: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Garamond" panose="02020404030301010803" pitchFamily="18" charset="0"/>
              </a:rPr>
              <a:t>BITTE VERBINDEN SIE SICH MIT MIR </a:t>
            </a:r>
            <a:r>
              <a:rPr lang="de-DE" altLang="en-US" dirty="0" smtClean="0">
                <a:latin typeface="Garamond" panose="02020404030301010803" pitchFamily="18" charset="0"/>
              </a:rPr>
              <a:t>AUF </a:t>
            </a:r>
            <a:r>
              <a:rPr lang="en-US" altLang="en-US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OLIVER MASSMANN</a:t>
            </a:r>
            <a: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Slide Number Placeholder 2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35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3657600"/>
            <a:ext cx="8593138" cy="865188"/>
          </a:xfrm>
        </p:spPr>
        <p:txBody>
          <a:bodyPr vert="horz" wrap="square" lIns="91440" tIns="45720" rIns="91440" bIns="45720" anchor="ctr"/>
          <a:lstStyle/>
          <a:p>
            <a:pPr algn="r"/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WHEREVER YOU ARE - BE ALL THERE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Jim Elliot</a:t>
            </a:r>
            <a:r>
              <a:rPr lang="en-US" altLang="en-US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Slide Number Placeholder 2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36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79413" y="1995488"/>
            <a:ext cx="8577262" cy="4479925"/>
          </a:xfrm>
        </p:spPr>
        <p:txBody>
          <a:bodyPr vert="horz" wrap="square" lIns="91440" tIns="45720" rIns="91440" bIns="45720" anchor="t"/>
          <a:lstStyle/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400" b="1" dirty="0" err="1" smtClean="0">
                <a:latin typeface="Garamond" panose="02020404030301010803" pitchFamily="18" charset="0"/>
              </a:rPr>
              <a:t>Vielen</a:t>
            </a:r>
            <a:r>
              <a:rPr lang="en-US" altLang="vi-VN" sz="2400" b="1" dirty="0" smtClean="0">
                <a:latin typeface="Garamond" panose="02020404030301010803" pitchFamily="18" charset="0"/>
              </a:rPr>
              <a:t> Dank!</a:t>
            </a:r>
            <a:endParaRPr lang="en-US" altLang="vi-VN" sz="24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</a:pPr>
            <a:endParaRPr lang="en-US" altLang="vi-VN" sz="1800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0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HANOI </a:t>
            </a:r>
            <a:r>
              <a:rPr lang="en-US" altLang="vi-VN" sz="2000" b="1" dirty="0">
                <a:latin typeface="Garamond" panose="02020404030301010803" pitchFamily="18" charset="0"/>
              </a:rPr>
              <a:t>BÜRO</a:t>
            </a:r>
            <a:r>
              <a:rPr lang="en-US" altLang="vi-VN" sz="2000" b="1" dirty="0" smtClean="0">
                <a:latin typeface="Garamond" panose="02020404030301010803" pitchFamily="18" charset="0"/>
              </a:rPr>
              <a:t>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altLang="vi-VN" sz="20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altLang="vi-VN" sz="20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CHI MINH CITY </a:t>
            </a:r>
            <a:r>
              <a:rPr lang="en-US" altLang="vi-VN" sz="2000" b="1" dirty="0">
                <a:latin typeface="Garamond" panose="02020404030301010803" pitchFamily="18" charset="0"/>
              </a:rPr>
              <a:t>BÜRO</a:t>
            </a:r>
            <a:endParaRPr lang="en-US" altLang="vi-VN" sz="20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8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Pacific Place, Unit V1307/08, 13</a:t>
            </a:r>
            <a:r>
              <a:rPr lang="en-US" altLang="vi-VN" sz="1800" b="1" baseline="300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 smtClean="0">
                <a:latin typeface="Garamond" panose="02020404030301010803" pitchFamily="18" charset="0"/>
              </a:rPr>
              <a:t>Etage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	Suite 1503/04, Saigon Tower 	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83B Ly Thuong Kiet, Hoan </a:t>
            </a:r>
            <a:r>
              <a:rPr lang="en-US" altLang="vi-VN" sz="1800" b="1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Kiem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Distrikt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	29 Le </a:t>
            </a:r>
            <a:r>
              <a:rPr lang="en-US" altLang="vi-VN" sz="1800" b="1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>
                <a:latin typeface="Garamond" panose="02020404030301010803" pitchFamily="18" charset="0"/>
              </a:rPr>
              <a:t>Straße</a:t>
            </a:r>
            <a:r>
              <a:rPr lang="en-US" altLang="vi-VN" sz="1800" b="1" dirty="0">
                <a:latin typeface="Garamond" panose="02020404030301010803" pitchFamily="18" charset="0"/>
              </a:rPr>
              <a:t>, </a:t>
            </a:r>
            <a:r>
              <a:rPr lang="en-US" altLang="vi-VN" sz="1800" b="1" dirty="0" err="1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Distrikt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Hanoi, Vietnam				Ho Chi Minh </a:t>
            </a:r>
            <a:r>
              <a:rPr lang="en-US" altLang="vi-VN" sz="1800" b="1" dirty="0" err="1" smtClean="0">
                <a:latin typeface="Garamond" panose="02020404030301010803" pitchFamily="18" charset="0"/>
              </a:rPr>
              <a:t>Stadt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Vietnam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Tel.:  +84 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39462200			Tel.:  +84 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3824 0240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Fax:  +84 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3946 1311			Fax:  +84 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altLang="vi-VN" sz="18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3824 0241</a:t>
            </a:r>
          </a:p>
          <a:p>
            <a:pPr algn="ctr" eaLnBrk="1" hangingPunct="1">
              <a:buNone/>
            </a:pPr>
            <a:r>
              <a:rPr lang="en-US" altLang="vi-VN" sz="1800" b="1" dirty="0" err="1" smtClean="0">
                <a:latin typeface="Garamond" panose="02020404030301010803" pitchFamily="18" charset="0"/>
              </a:rPr>
              <a:t>Kontaktieren</a:t>
            </a:r>
            <a:r>
              <a:rPr lang="en-US" altLang="vi-VN" sz="1800" b="1" dirty="0" smtClean="0">
                <a:latin typeface="Garamond" panose="02020404030301010803" pitchFamily="18" charset="0"/>
              </a:rPr>
              <a:t> </a:t>
            </a:r>
            <a:r>
              <a:rPr lang="en-US" altLang="vi-VN" sz="1800" b="1" dirty="0" err="1" smtClean="0">
                <a:latin typeface="Garamond" panose="02020404030301010803" pitchFamily="18" charset="0"/>
              </a:rPr>
              <a:t>Sie</a:t>
            </a:r>
            <a:r>
              <a:rPr lang="en-US" altLang="vi-VN" sz="1800" b="1" dirty="0" smtClean="0">
                <a:latin typeface="Garamond" panose="02020404030301010803" pitchFamily="18" charset="0"/>
              </a:rPr>
              <a:t> </a:t>
            </a:r>
            <a:r>
              <a:rPr lang="en-US" altLang="vi-VN" sz="1800" b="1" dirty="0" err="1" smtClean="0">
                <a:latin typeface="Garamond" panose="02020404030301010803" pitchFamily="18" charset="0"/>
              </a:rPr>
              <a:t>uns</a:t>
            </a:r>
            <a:r>
              <a:rPr lang="en-US" altLang="vi-VN" sz="1800" b="1" dirty="0" smtClean="0">
                <a:latin typeface="Garamond" panose="02020404030301010803" pitchFamily="18" charset="0"/>
              </a:rPr>
              <a:t> </a:t>
            </a:r>
            <a:r>
              <a:rPr lang="en-US" altLang="vi-VN" sz="1800" b="1" dirty="0" err="1" smtClean="0">
                <a:latin typeface="Garamond" panose="02020404030301010803" pitchFamily="18" charset="0"/>
              </a:rPr>
              <a:t>bitte</a:t>
            </a:r>
            <a:r>
              <a:rPr lang="en-US" altLang="vi-VN" sz="1800" b="1" dirty="0" smtClean="0">
                <a:latin typeface="Garamond" panose="02020404030301010803" pitchFamily="18" charset="0"/>
              </a:rPr>
              <a:t> </a:t>
            </a:r>
            <a:r>
              <a:rPr lang="en-US" altLang="vi-VN" sz="1800" b="1" dirty="0" err="1" smtClean="0">
                <a:latin typeface="Garamond" panose="02020404030301010803" pitchFamily="18" charset="0"/>
              </a:rPr>
              <a:t>unter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altLang="vi-VN" sz="1800" b="1" dirty="0" smtClean="0">
                <a:latin typeface="Garamond" panose="02020404030301010803" pitchFamily="18" charset="0"/>
              </a:rPr>
              <a:t>E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mail-</a:t>
            </a:r>
            <a:r>
              <a:rPr lang="en-US" altLang="vi-VN" sz="1800" b="1" dirty="0" err="1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en-US" altLang="vi-VN" sz="1800" b="1" dirty="0" smtClean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18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n-US" altLang="vi-VN" sz="2400" b="1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omassmann@duanemorris.com</a:t>
            </a:r>
            <a:endParaRPr lang="en-US" altLang="vi-VN" sz="2400" b="1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n-US" altLang="vi-VN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altLang="vi-VN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37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94725" cy="868363"/>
          </a:xfrm>
        </p:spPr>
        <p:txBody>
          <a:bodyPr vert="horz" wrap="square" lIns="91440" tIns="45720" rIns="91440" bIns="45720" anchor="ctr"/>
          <a:lstStyle/>
          <a:p>
            <a:r>
              <a:rPr lang="de-DE" altLang="en-US" sz="3600" dirty="0">
                <a:latin typeface="Garamond" panose="02020404030301010803" pitchFamily="18" charset="0"/>
              </a:rPr>
              <a:t>Vietnam Wirtschaft </a:t>
            </a:r>
            <a:r>
              <a:rPr lang="de-DE" altLang="en-US" sz="3600" dirty="0" smtClean="0">
                <a:latin typeface="Garamond" panose="02020404030301010803" pitchFamily="18" charset="0"/>
              </a:rPr>
              <a:t>2022 </a:t>
            </a:r>
            <a:r>
              <a:rPr lang="de-DE" altLang="en-US" sz="3600" dirty="0">
                <a:latin typeface="Garamond" panose="02020404030301010803" pitchFamily="18" charset="0"/>
              </a:rPr>
              <a:t>auf einen Blick</a:t>
            </a:r>
            <a:endParaRPr lang="vi-VN" altLang="vi-VN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629275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2022 von der Weltbank prognostiziertes BIP-Wachstum: </a:t>
            </a:r>
            <a:r>
              <a:rPr lang="de-DE" altLang="en-US" sz="1800" b="1" dirty="0">
                <a:latin typeface="Garamond" panose="02020404030301010803" pitchFamily="18" charset="0"/>
              </a:rPr>
              <a:t>7.5%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Inflation: </a:t>
            </a:r>
            <a:r>
              <a:rPr lang="de-DE" altLang="en-US" sz="1800" b="1" dirty="0">
                <a:latin typeface="Garamond" panose="02020404030301010803" pitchFamily="18" charset="0"/>
              </a:rPr>
              <a:t>2,58%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ADI-Kapital bis September 2022: </a:t>
            </a:r>
            <a:r>
              <a:rPr lang="de-DE" altLang="en-US" sz="1800" b="1" dirty="0">
                <a:latin typeface="Garamond" panose="02020404030301010803" pitchFamily="18" charset="0"/>
              </a:rPr>
              <a:t>18,75 Mrd. USD</a:t>
            </a:r>
            <a:r>
              <a:rPr lang="de-DE" altLang="en-US" sz="1800" dirty="0">
                <a:latin typeface="Garamond" panose="02020404030301010803" pitchFamily="18" charset="0"/>
              </a:rPr>
              <a:t>, das entspricht </a:t>
            </a:r>
            <a:r>
              <a:rPr lang="de-DE" altLang="en-US" sz="1800" b="1" dirty="0">
                <a:latin typeface="Garamond" panose="02020404030301010803" pitchFamily="18" charset="0"/>
              </a:rPr>
              <a:t>84,7 %</a:t>
            </a:r>
            <a:r>
              <a:rPr lang="de-DE" altLang="en-US" sz="1800" dirty="0">
                <a:latin typeface="Garamond" panose="02020404030301010803" pitchFamily="18" charset="0"/>
              </a:rPr>
              <a:t> des Vorjahreszeitraums.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Einwohnerzahl: </a:t>
            </a:r>
            <a:r>
              <a:rPr lang="de-DE" altLang="en-US" sz="1800" b="1" dirty="0">
                <a:latin typeface="Garamond" panose="02020404030301010803" pitchFamily="18" charset="0"/>
              </a:rPr>
              <a:t>Rund 96,4 Millionen 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Erwerbstätige ab 15 Jahren: </a:t>
            </a:r>
            <a:r>
              <a:rPr lang="de-DE" altLang="en-US" sz="1800" b="1" dirty="0">
                <a:latin typeface="Garamond" panose="02020404030301010803" pitchFamily="18" charset="0"/>
              </a:rPr>
              <a:t>59.1%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Gesamter Warenaus- und -einfuhrumsatz in den ersten 9 Monaten des Jahres 2022: </a:t>
            </a:r>
            <a:r>
              <a:rPr lang="de-DE" altLang="en-US" sz="1800" b="1" dirty="0">
                <a:latin typeface="Garamond" panose="02020404030301010803" pitchFamily="18" charset="0"/>
              </a:rPr>
              <a:t>558,5 Mrd. USD </a:t>
            </a:r>
            <a:r>
              <a:rPr lang="de-DE" altLang="en-US" sz="1800" dirty="0">
                <a:latin typeface="Garamond" panose="02020404030301010803" pitchFamily="18" charset="0"/>
              </a:rPr>
              <a:t>(Anstieg um </a:t>
            </a:r>
            <a:r>
              <a:rPr lang="de-DE" altLang="en-US" sz="1800" b="1" dirty="0">
                <a:latin typeface="Garamond" panose="02020404030301010803" pitchFamily="18" charset="0"/>
              </a:rPr>
              <a:t>15,1%</a:t>
            </a:r>
            <a:r>
              <a:rPr lang="de-DE" altLang="en-US" sz="1800" dirty="0">
                <a:latin typeface="Garamond" panose="02020404030301010803" pitchFamily="18" charset="0"/>
              </a:rPr>
              <a:t> gegenüber dem Vorjahreszeitraum)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Regionaler Mindestlohn (Region I): </a:t>
            </a:r>
            <a:r>
              <a:rPr lang="de-DE" altLang="en-US" sz="1800" b="1" dirty="0">
                <a:latin typeface="Garamond" panose="02020404030301010803" pitchFamily="18" charset="0"/>
              </a:rPr>
              <a:t>4.680.000 VND (201,7 US$) </a:t>
            </a:r>
            <a:r>
              <a:rPr lang="de-DE" altLang="en-US" sz="1800" dirty="0">
                <a:latin typeface="Garamond" panose="02020404030301010803" pitchFamily="18" charset="0"/>
              </a:rPr>
              <a:t>pro Monat (gültig ab Juli 2022)</a:t>
            </a:r>
          </a:p>
          <a:p>
            <a:pPr marL="446405" lvl="1" indent="-269875"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Garamond" panose="02020404030301010803" pitchFamily="18" charset="0"/>
              </a:rPr>
              <a:t>Vietnams Durchschnittsalter: </a:t>
            </a:r>
            <a:r>
              <a:rPr lang="de-DE" altLang="en-US" sz="1800" b="1" dirty="0">
                <a:latin typeface="Garamond" panose="02020404030301010803" pitchFamily="18" charset="0"/>
              </a:rPr>
              <a:t>30,9 Jahre alt</a:t>
            </a:r>
            <a:endParaRPr lang="en-US" altLang="en-US" sz="1800" b="1" dirty="0">
              <a:latin typeface="Garamond" panose="02020404030301010803" pitchFamily="1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4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635125"/>
            <a:ext cx="338455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50" y="1371600"/>
            <a:ext cx="8595360" cy="623455"/>
          </a:xfrm>
        </p:spPr>
        <p:txBody>
          <a:bodyPr/>
          <a:lstStyle/>
          <a:p>
            <a:r>
              <a:rPr lang="de-DE" altLang="en-US" dirty="0">
                <a:latin typeface="Garamond" panose="02020404030301010803" pitchFamily="18" charset="0"/>
                <a:cs typeface="Helvetica" panose="020B0604020202020204" pitchFamily="34" charset="0"/>
              </a:rPr>
              <a:t>Willkommen im dynamischsten Land der Welt: Vietnam!</a:t>
            </a:r>
            <a:r>
              <a:rPr lang="en-US" sz="3400" dirty="0">
                <a:latin typeface="Garamond" panose="02020404030301010803" pitchFamily="18" charset="0"/>
              </a:rPr>
              <a:t/>
            </a:r>
            <a:br>
              <a:rPr lang="en-US" sz="3400" dirty="0">
                <a:latin typeface="Garamond" panose="02020404030301010803" pitchFamily="18" charset="0"/>
              </a:rPr>
            </a:br>
            <a:endParaRPr lang="en-US" sz="34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10" descr="cq5dam.web.1280.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95055"/>
            <a:ext cx="4141101" cy="486294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169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6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0" y="1471295"/>
            <a:ext cx="425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54800"/>
                </a:solidFill>
              </a:rPr>
              <a:t>BIP-WACHSTUM SÜDOSTASIENS</a:t>
            </a:r>
          </a:p>
        </p:txBody>
      </p:sp>
      <p:pic>
        <p:nvPicPr>
          <p:cNvPr id="9" name="Content Placeholder 8" descr="vietnam-set-to-outperform-south-east-asia-region-with-2019-gdp-growth-forecast-at-67-per-cen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60" y="2176145"/>
            <a:ext cx="7226935" cy="38487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280" y="1207209"/>
            <a:ext cx="8595360" cy="868680"/>
          </a:xfrm>
        </p:spPr>
        <p:txBody>
          <a:bodyPr vert="horz" wrap="square" lIns="91440" tIns="45720" rIns="91440" bIns="45720" anchor="ctr"/>
          <a:lstStyle/>
          <a:p>
            <a:r>
              <a:rPr lang="de-DE" altLang="en-AU" dirty="0">
                <a:latin typeface="Garamond" panose="02020404030301010803" pitchFamily="18" charset="0"/>
              </a:rPr>
              <a:t>Das Land mit dem 4. schnellsten Wachstum bei den vermögenden Privatpersonen</a:t>
            </a: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Slide Number Placeholder 3"/>
          <p:cNvSpPr txBox="1"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7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366520" y="5799455"/>
            <a:ext cx="423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Quelle</a:t>
            </a:r>
            <a:r>
              <a:rPr lang="en-US" sz="1400" dirty="0" smtClean="0"/>
              <a:t>: </a:t>
            </a:r>
            <a:r>
              <a:rPr lang="en-US" sz="1400" dirty="0"/>
              <a:t>High Net Worth Handbook 2019, Wealth-X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char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65" y="1995170"/>
            <a:ext cx="6720205" cy="38049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79413" y="1068388"/>
            <a:ext cx="8596312" cy="868362"/>
          </a:xfrm>
        </p:spPr>
        <p:txBody>
          <a:bodyPr/>
          <a:lstStyle/>
          <a:p>
            <a:r>
              <a:rPr lang="en-AU" altLang="en-US" sz="3000" dirty="0" smtClean="0">
                <a:latin typeface="Garamond" panose="02020404030301010803" pitchFamily="18" charset="0"/>
              </a:rPr>
              <a:t>EU – Vietnam </a:t>
            </a:r>
            <a:r>
              <a:rPr lang="en-AU" altLang="en-US" sz="3000" dirty="0" err="1">
                <a:latin typeface="Garamond" panose="02020404030301010803" pitchFamily="18" charset="0"/>
              </a:rPr>
              <a:t>Freihandelsabkommen</a:t>
            </a:r>
            <a:endParaRPr lang="en-AU" altLang="en-US" sz="3000" dirty="0" smtClean="0">
              <a:latin typeface="Garamond" panose="02020404030301010803" pitchFamily="18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2CA4AB-795C-4B71-95F7-78B49D2DAA4E}" type="slidenum">
              <a:rPr lang="en-US" altLang="vi-VN" smtClean="0">
                <a:solidFill>
                  <a:srgbClr val="203C6A"/>
                </a:solidFill>
              </a:rPr>
              <a:pPr/>
              <a:t>8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  <p:pic>
        <p:nvPicPr>
          <p:cNvPr id="1536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82800"/>
            <a:ext cx="6096000" cy="3979863"/>
          </a:xfrm>
        </p:spPr>
      </p:pic>
    </p:spTree>
    <p:extLst>
      <p:ext uri="{BB962C8B-B14F-4D97-AF65-F5344CB8AC3E}">
        <p14:creationId xmlns:p14="http://schemas.microsoft.com/office/powerpoint/2010/main" val="177816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60363" y="684213"/>
            <a:ext cx="8596312" cy="868362"/>
          </a:xfrm>
        </p:spPr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EVFTA UND IPA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0363" y="1439937"/>
            <a:ext cx="8577262" cy="5165576"/>
          </a:xfrm>
        </p:spPr>
        <p:txBody>
          <a:bodyPr/>
          <a:lstStyle/>
          <a:p>
            <a:r>
              <a:rPr lang="de-DE" altLang="en-US" sz="2200" dirty="0">
                <a:latin typeface="Garamond" panose="02020404030301010803" pitchFamily="18" charset="0"/>
              </a:rPr>
              <a:t>Das EVFTA ist ein Freihandelsabkommen der neuen Generation zwischen Vietnam und 28 </a:t>
            </a:r>
            <a:r>
              <a:rPr lang="de-DE" altLang="en-US" sz="2200" dirty="0" smtClean="0">
                <a:latin typeface="Garamond" panose="02020404030301010803" pitchFamily="18" charset="0"/>
              </a:rPr>
              <a:t>EU-Mitgliedstaaten.</a:t>
            </a:r>
            <a:endParaRPr lang="de-DE" altLang="en-US" sz="2200" dirty="0">
              <a:latin typeface="Garamond" panose="02020404030301010803" pitchFamily="18" charset="0"/>
            </a:endParaRPr>
          </a:p>
          <a:p>
            <a:r>
              <a:rPr lang="de-DE" altLang="en-US" sz="2200" dirty="0">
                <a:latin typeface="Garamond" panose="02020404030301010803" pitchFamily="18" charset="0"/>
              </a:rPr>
              <a:t>Am 2. Dezember 2015 </a:t>
            </a:r>
            <a:r>
              <a:rPr lang="de-DE" altLang="en-US" sz="2200" dirty="0" smtClean="0">
                <a:latin typeface="Garamond" panose="02020404030301010803" pitchFamily="18" charset="0"/>
              </a:rPr>
              <a:t>wurden die Verhandlungen abgeschlossen.</a:t>
            </a:r>
            <a:endParaRPr lang="de-DE" altLang="en-US" sz="2200" dirty="0">
              <a:latin typeface="Garamond" panose="02020404030301010803" pitchFamily="18" charset="0"/>
            </a:endParaRPr>
          </a:p>
          <a:p>
            <a:r>
              <a:rPr lang="de-DE" altLang="en-US" sz="2200" dirty="0">
                <a:latin typeface="Garamond" panose="02020404030301010803" pitchFamily="18" charset="0"/>
              </a:rPr>
              <a:t>Am 26. Juni 2018 wurde das EVFTA im Anschluss an das Gutachten des </a:t>
            </a:r>
            <a:r>
              <a:rPr lang="de-DE" altLang="en-US" sz="2200" dirty="0" smtClean="0">
                <a:latin typeface="Garamond" panose="02020404030301010803" pitchFamily="18" charset="0"/>
              </a:rPr>
              <a:t>Europäischen Gerichtshofs </a:t>
            </a:r>
            <a:r>
              <a:rPr lang="de-DE" altLang="en-US" sz="2200" dirty="0">
                <a:latin typeface="Garamond" panose="02020404030301010803" pitchFamily="18" charset="0"/>
              </a:rPr>
              <a:t>zum Freihandelsabkommen zwischen der EU und Singapur in zwei Abkommen in Bezug auf Handel und Investitionen </a:t>
            </a:r>
            <a:r>
              <a:rPr lang="de-DE" altLang="en-US" sz="2200" dirty="0" smtClean="0">
                <a:latin typeface="Garamond" panose="02020404030301010803" pitchFamily="18" charset="0"/>
              </a:rPr>
              <a:t>aufgeteilt.</a:t>
            </a:r>
            <a:endParaRPr lang="de-DE" altLang="en-US" sz="2200" dirty="0">
              <a:latin typeface="Garamond" panose="02020404030301010803" pitchFamily="18" charset="0"/>
            </a:endParaRPr>
          </a:p>
          <a:p>
            <a:r>
              <a:rPr lang="de-DE" altLang="en-US" sz="2200" dirty="0">
                <a:latin typeface="Garamond" panose="02020404030301010803" pitchFamily="18" charset="0"/>
              </a:rPr>
              <a:t>Das EVFTA deckt Handelsfragen ab, während Investitionsschutz und investitionsbezogene Streitbeilegung unter das IPA fallen.</a:t>
            </a:r>
          </a:p>
          <a:p>
            <a:r>
              <a:rPr lang="de-DE" altLang="en-US" sz="2200" dirty="0">
                <a:latin typeface="Garamond" panose="02020404030301010803" pitchFamily="18" charset="0"/>
              </a:rPr>
              <a:t>Am 30. Juni wurden das EVFTA und das IPA in Hanoi unterzeichnet.</a:t>
            </a:r>
          </a:p>
          <a:p>
            <a:r>
              <a:rPr lang="de-DE" altLang="en-US" sz="2200" dirty="0">
                <a:latin typeface="Garamond" panose="02020404030301010803" pitchFamily="18" charset="0"/>
              </a:rPr>
              <a:t>Das EVFTA tritt am 01. August 2020 in Kraft.</a:t>
            </a:r>
          </a:p>
          <a:p>
            <a:r>
              <a:rPr lang="de-DE" altLang="en-US" sz="2200" dirty="0">
                <a:latin typeface="Garamond" panose="02020404030301010803" pitchFamily="18" charset="0"/>
              </a:rPr>
              <a:t>Das EVFTA ist das erste umfassende und ehrgeizige Handels- und Investitionsabkommen, das die EU jemals mit einem Entwicklungsland in Asien geschlossen hat.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D97492-F072-4B76-9C8D-F3304D00F3D0}" type="slidenum">
              <a:rPr lang="en-US" altLang="vi-VN" smtClean="0">
                <a:solidFill>
                  <a:srgbClr val="203C6A"/>
                </a:solidFill>
              </a:rPr>
              <a:pPr/>
              <a:t>9</a:t>
            </a:fld>
            <a:endParaRPr lang="en-US" altLang="vi-VN" dirty="0" smtClean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1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2251</Words>
  <Application>Microsoft Office PowerPoint</Application>
  <PresentationFormat>On-screen Show (4:3)</PresentationFormat>
  <Paragraphs>294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MS PGothic</vt:lpstr>
      <vt:lpstr>Adobe Heiti Std R</vt:lpstr>
      <vt:lpstr>Arial</vt:lpstr>
      <vt:lpstr>Calibri</vt:lpstr>
      <vt:lpstr>Garamond</vt:lpstr>
      <vt:lpstr>Helvetica</vt:lpstr>
      <vt:lpstr>Times New Roman</vt:lpstr>
      <vt:lpstr>Wingdings</vt:lpstr>
      <vt:lpstr>Bullet Design</vt:lpstr>
      <vt:lpstr>Vietnam auf einem neuen Kurs mit Europa - Die EU Freihandelsabkommen mit Vietnam - Marktzugangsvorteile für europäische Unternehmen - Investitionen und Geschäfte mit Vietnam</vt:lpstr>
      <vt:lpstr>AGENDA</vt:lpstr>
      <vt:lpstr>Die jüngsten wirtschaftlichen Entwicklungen in Vietnam</vt:lpstr>
      <vt:lpstr>Vietnam Wirtschaft 2022 auf einen Blick</vt:lpstr>
      <vt:lpstr>Willkommen im dynamischsten Land der Welt: Vietnam! </vt:lpstr>
      <vt:lpstr>PowerPoint Presentation</vt:lpstr>
      <vt:lpstr>Das Land mit dem 4. schnellsten Wachstum bei den vermögenden Privatpersonen </vt:lpstr>
      <vt:lpstr>EU – Vietnam Freihandelsabkommen</vt:lpstr>
      <vt:lpstr>EVFTA UND IPA</vt:lpstr>
      <vt:lpstr>EVFTA – Umfassendes Abkommen</vt:lpstr>
      <vt:lpstr>EVIPA</vt:lpstr>
      <vt:lpstr>VERGLEICH DES MARKTZUGANGS BESTIMMTER HANDELSSEKTOREN IN DER WTO, AEC, EVFTA</vt:lpstr>
      <vt:lpstr>Hinweise zu den Marktzugangsverpflichtungen</vt:lpstr>
      <vt:lpstr>Sektor Vertrieb</vt:lpstr>
      <vt:lpstr>Transport Dienstleistungen</vt:lpstr>
      <vt:lpstr>Verkehr</vt:lpstr>
      <vt:lpstr>Wertpapierdienstleistungen</vt:lpstr>
      <vt:lpstr>Telekommunikationsdienste</vt:lpstr>
      <vt:lpstr>Chancen und Herausforderungen in einigen spezifischen Sektoren</vt:lpstr>
      <vt:lpstr>Automobilindustrie</vt:lpstr>
      <vt:lpstr>Pharmazeutische Produkte </vt:lpstr>
      <vt:lpstr>Alkoholische Getränke</vt:lpstr>
      <vt:lpstr>Auswirkungen</vt:lpstr>
      <vt:lpstr>GESCHÄFTE UND INVESTITIONEN IN VIETNAM</vt:lpstr>
      <vt:lpstr>Investitionsumfeld in Vietnam</vt:lpstr>
      <vt:lpstr>Investitionsumfeld in Vietnam</vt:lpstr>
      <vt:lpstr>Investitionsverfahren nach dem Investitionsgesetz 2020</vt:lpstr>
      <vt:lpstr>Wie man Geschäfte abschließt (1)</vt:lpstr>
      <vt:lpstr>Wie man Geschäfte abschließt(2)</vt:lpstr>
      <vt:lpstr>INVESTITIONSANREIZE</vt:lpstr>
      <vt:lpstr>Persönliche Einkommensteuer</vt:lpstr>
      <vt:lpstr>Steuern in Vietnam</vt:lpstr>
      <vt:lpstr>Arbeit und Beschäftigung</vt:lpstr>
      <vt:lpstr>Fazit</vt:lpstr>
      <vt:lpstr> Kontakte knüpfen Geschäfte BITTE VERBINDEN SIE SICH MIT MIR AUF LINKEDIN: OLIVER MASSMANN  </vt:lpstr>
      <vt:lpstr>WHEREVER YOU ARE - BE ALL THERE  Jim Elliot  </vt:lpstr>
      <vt:lpstr>DUANE MORRIS VIETNAM LLC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user3</dc:creator>
  <cp:lastModifiedBy>Duane Morris Guest</cp:lastModifiedBy>
  <cp:revision>824</cp:revision>
  <cp:lastPrinted>2015-01-28T09:02:00Z</cp:lastPrinted>
  <dcterms:created xsi:type="dcterms:W3CDTF">2014-08-31T02:46:00Z</dcterms:created>
  <dcterms:modified xsi:type="dcterms:W3CDTF">2022-10-19T04:49:43Z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