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256" r:id="rId3"/>
    <p:sldId id="257" r:id="rId4"/>
    <p:sldId id="259" r:id="rId5"/>
    <p:sldId id="261" r:id="rId6"/>
    <p:sldId id="270" r:id="rId7"/>
    <p:sldId id="262" r:id="rId8"/>
    <p:sldId id="279" r:id="rId9"/>
    <p:sldId id="280" r:id="rId10"/>
    <p:sldId id="281" r:id="rId11"/>
    <p:sldId id="282" r:id="rId12"/>
    <p:sldId id="283" r:id="rId13"/>
    <p:sldId id="284" r:id="rId14"/>
    <p:sldId id="258" r:id="rId15"/>
    <p:sldId id="285" r:id="rId16"/>
    <p:sldId id="286" r:id="rId17"/>
    <p:sldId id="287" r:id="rId18"/>
    <p:sldId id="288" r:id="rId19"/>
    <p:sldId id="300" r:id="rId20"/>
    <p:sldId id="263" r:id="rId21"/>
    <p:sldId id="271" r:id="rId22"/>
    <p:sldId id="276" r:id="rId23"/>
    <p:sldId id="264" r:id="rId24"/>
    <p:sldId id="260" r:id="rId25"/>
    <p:sldId id="265" r:id="rId26"/>
    <p:sldId id="275" r:id="rId27"/>
    <p:sldId id="266" r:id="rId28"/>
    <p:sldId id="289" r:id="rId29"/>
    <p:sldId id="290" r:id="rId30"/>
    <p:sldId id="291" r:id="rId31"/>
    <p:sldId id="292" r:id="rId32"/>
    <p:sldId id="293" r:id="rId33"/>
    <p:sldId id="294" r:id="rId34"/>
    <p:sldId id="295" r:id="rId35"/>
    <p:sldId id="296" r:id="rId36"/>
    <p:sldId id="297" r:id="rId37"/>
    <p:sldId id="298" r:id="rId38"/>
    <p:sldId id="299" r:id="rId39"/>
    <p:sldId id="267" r:id="rId40"/>
    <p:sldId id="269" r:id="rId41"/>
    <p:sldId id="273" r:id="rId42"/>
    <p:sldId id="272" r:id="rId43"/>
    <p:sldId id="274" r:id="rId44"/>
    <p:sldId id="278" r:id="rId45"/>
    <p:sldId id="277" r:id="rId46"/>
    <p:sldId id="26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3"/>
    <p:restoredTop sz="95982" autoAdjust="0"/>
  </p:normalViewPr>
  <p:slideViewPr>
    <p:cSldViewPr snapToGrid="0">
      <p:cViewPr varScale="1">
        <p:scale>
          <a:sx n="87" d="100"/>
          <a:sy n="87" d="100"/>
        </p:scale>
        <p:origin x="2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1C704-C8C1-F541-9143-CB8B687D07E8}"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475EE69F-66BA-C444-AC63-75BCA4D721BC}">
      <dgm:prSet phldrT="[Text]"/>
      <dgm:spPr/>
      <dgm:t>
        <a:bodyPr/>
        <a:lstStyle/>
        <a:p>
          <a:r>
            <a:rPr lang="en-US" dirty="0"/>
            <a:t>SEND REPORT TO MOLISA OR DOLISA OF PROVINCE</a:t>
          </a:r>
        </a:p>
      </dgm:t>
    </dgm:pt>
    <dgm:pt modelId="{85D55F38-2F81-BA48-BB70-BAF63FEE8D54}" type="parTrans" cxnId="{C046634A-397D-FE45-8CB4-F4261850B57E}">
      <dgm:prSet/>
      <dgm:spPr/>
      <dgm:t>
        <a:bodyPr/>
        <a:lstStyle/>
        <a:p>
          <a:endParaRPr lang="en-US"/>
        </a:p>
      </dgm:t>
    </dgm:pt>
    <dgm:pt modelId="{6D6D7252-2769-BA49-BF6B-0637980DC52F}" type="sibTrans" cxnId="{C046634A-397D-FE45-8CB4-F4261850B57E}">
      <dgm:prSet/>
      <dgm:spPr/>
      <dgm:t>
        <a:bodyPr/>
        <a:lstStyle/>
        <a:p>
          <a:endParaRPr lang="en-US"/>
        </a:p>
      </dgm:t>
    </dgm:pt>
    <dgm:pt modelId="{ACC590BE-C2A1-1E4F-8D97-1E511108EB6F}">
      <dgm:prSet phldrT="[Text]"/>
      <dgm:spPr/>
      <dgm:t>
        <a:bodyPr/>
        <a:lstStyle/>
        <a:p>
          <a:r>
            <a:rPr lang="en-US" dirty="0"/>
            <a:t>RESPONSE ON ACCEPTED AND NON-ACCEPTED JOB POSITIONS </a:t>
          </a:r>
        </a:p>
      </dgm:t>
    </dgm:pt>
    <dgm:pt modelId="{1B4C30E1-4C71-8E49-8B34-6772395226F4}" type="parTrans" cxnId="{4849F3C8-4A0F-174E-B4FB-9BE3064A5160}">
      <dgm:prSet/>
      <dgm:spPr/>
      <dgm:t>
        <a:bodyPr/>
        <a:lstStyle/>
        <a:p>
          <a:endParaRPr lang="en-US"/>
        </a:p>
      </dgm:t>
    </dgm:pt>
    <dgm:pt modelId="{54A30967-77C2-DC47-8A35-0F0D2813FB70}" type="sibTrans" cxnId="{4849F3C8-4A0F-174E-B4FB-9BE3064A5160}">
      <dgm:prSet/>
      <dgm:spPr/>
      <dgm:t>
        <a:bodyPr/>
        <a:lstStyle/>
        <a:p>
          <a:endParaRPr lang="en-US"/>
        </a:p>
      </dgm:t>
    </dgm:pt>
    <dgm:pt modelId="{78516374-1DB5-FE4F-B43F-F2C6011FB5BE}">
      <dgm:prSet phldrT="[Text]"/>
      <dgm:spPr/>
      <dgm:t>
        <a:bodyPr/>
        <a:lstStyle/>
        <a:p>
          <a:r>
            <a:rPr lang="en-US" dirty="0"/>
            <a:t>MOLISA or DOLISA of province to respond within 10 days </a:t>
          </a:r>
        </a:p>
      </dgm:t>
    </dgm:pt>
    <dgm:pt modelId="{5920B311-54B5-E74C-91DC-9045DCB29B57}" type="parTrans" cxnId="{9C1A6D10-801A-FF4A-AB03-16E9F4D53E9F}">
      <dgm:prSet/>
      <dgm:spPr/>
      <dgm:t>
        <a:bodyPr/>
        <a:lstStyle/>
        <a:p>
          <a:endParaRPr lang="en-US"/>
        </a:p>
      </dgm:t>
    </dgm:pt>
    <dgm:pt modelId="{C4A2D68D-C34E-0249-9B92-F237A31787F3}" type="sibTrans" cxnId="{9C1A6D10-801A-FF4A-AB03-16E9F4D53E9F}">
      <dgm:prSet/>
      <dgm:spPr/>
      <dgm:t>
        <a:bodyPr/>
        <a:lstStyle/>
        <a:p>
          <a:endParaRPr lang="en-US"/>
        </a:p>
      </dgm:t>
    </dgm:pt>
    <dgm:pt modelId="{0BBCC8DE-4649-A340-ACE5-3063B436C59F}">
      <dgm:prSet phldrT="[Text]"/>
      <dgm:spPr/>
      <dgm:t>
        <a:bodyPr/>
        <a:lstStyle/>
        <a:p>
          <a:r>
            <a:rPr lang="en-US" dirty="0"/>
            <a:t>At least 20 days for online registration and 30 days for direct registration</a:t>
          </a:r>
        </a:p>
      </dgm:t>
    </dgm:pt>
    <dgm:pt modelId="{EC77A867-A1A3-134F-9D24-B6B7E4ABD586}" type="parTrans" cxnId="{6166ABD6-9EE5-7843-9DCE-0B8332D60614}">
      <dgm:prSet/>
      <dgm:spPr/>
      <dgm:t>
        <a:bodyPr/>
        <a:lstStyle/>
        <a:p>
          <a:endParaRPr lang="en-US"/>
        </a:p>
      </dgm:t>
    </dgm:pt>
    <dgm:pt modelId="{C5258738-5062-FF40-8F8F-036C4A108ACE}" type="sibTrans" cxnId="{6166ABD6-9EE5-7843-9DCE-0B8332D60614}">
      <dgm:prSet/>
      <dgm:spPr/>
      <dgm:t>
        <a:bodyPr/>
        <a:lstStyle/>
        <a:p>
          <a:endParaRPr lang="en-US"/>
        </a:p>
      </dgm:t>
    </dgm:pt>
    <dgm:pt modelId="{048D3C7E-CD8D-C542-84C7-F5897D7B2DC2}" type="pres">
      <dgm:prSet presAssocID="{AFC1C704-C8C1-F541-9143-CB8B687D07E8}" presName="linearFlow" presStyleCnt="0">
        <dgm:presLayoutVars>
          <dgm:dir/>
          <dgm:animLvl val="lvl"/>
          <dgm:resizeHandles val="exact"/>
        </dgm:presLayoutVars>
      </dgm:prSet>
      <dgm:spPr/>
    </dgm:pt>
    <dgm:pt modelId="{12CD86AA-91CC-0745-8657-2B3B2C5B9837}" type="pres">
      <dgm:prSet presAssocID="{475EE69F-66BA-C444-AC63-75BCA4D721BC}" presName="composite" presStyleCnt="0"/>
      <dgm:spPr/>
    </dgm:pt>
    <dgm:pt modelId="{6A88C8D4-2F85-164E-AE63-B9716B1328DB}" type="pres">
      <dgm:prSet presAssocID="{475EE69F-66BA-C444-AC63-75BCA4D721BC}" presName="parTx" presStyleLbl="node1" presStyleIdx="0" presStyleCnt="2">
        <dgm:presLayoutVars>
          <dgm:chMax val="0"/>
          <dgm:chPref val="0"/>
          <dgm:bulletEnabled val="1"/>
        </dgm:presLayoutVars>
      </dgm:prSet>
      <dgm:spPr/>
    </dgm:pt>
    <dgm:pt modelId="{584A9050-A103-8648-BA53-F2F06870F311}" type="pres">
      <dgm:prSet presAssocID="{475EE69F-66BA-C444-AC63-75BCA4D721BC}" presName="parSh" presStyleLbl="node1" presStyleIdx="0" presStyleCnt="2"/>
      <dgm:spPr/>
    </dgm:pt>
    <dgm:pt modelId="{B6CDE66F-BA52-5A4E-865C-2FD711158893}" type="pres">
      <dgm:prSet presAssocID="{475EE69F-66BA-C444-AC63-75BCA4D721BC}" presName="desTx" presStyleLbl="fgAcc1" presStyleIdx="0" presStyleCnt="2">
        <dgm:presLayoutVars>
          <dgm:bulletEnabled val="1"/>
        </dgm:presLayoutVars>
      </dgm:prSet>
      <dgm:spPr/>
    </dgm:pt>
    <dgm:pt modelId="{F5CB0110-548C-A44F-9C7F-CD109DAC4E10}" type="pres">
      <dgm:prSet presAssocID="{6D6D7252-2769-BA49-BF6B-0637980DC52F}" presName="sibTrans" presStyleLbl="sibTrans2D1" presStyleIdx="0" presStyleCnt="1"/>
      <dgm:spPr/>
    </dgm:pt>
    <dgm:pt modelId="{9235C3E9-4024-CB47-AB0F-4C820ABD46E5}" type="pres">
      <dgm:prSet presAssocID="{6D6D7252-2769-BA49-BF6B-0637980DC52F}" presName="connTx" presStyleLbl="sibTrans2D1" presStyleIdx="0" presStyleCnt="1"/>
      <dgm:spPr/>
    </dgm:pt>
    <dgm:pt modelId="{A1A2185C-819C-664D-9688-BA298D43F22F}" type="pres">
      <dgm:prSet presAssocID="{ACC590BE-C2A1-1E4F-8D97-1E511108EB6F}" presName="composite" presStyleCnt="0"/>
      <dgm:spPr/>
    </dgm:pt>
    <dgm:pt modelId="{B9D2C62F-F05D-2F46-AC1A-FDD945CAD164}" type="pres">
      <dgm:prSet presAssocID="{ACC590BE-C2A1-1E4F-8D97-1E511108EB6F}" presName="parTx" presStyleLbl="node1" presStyleIdx="0" presStyleCnt="2">
        <dgm:presLayoutVars>
          <dgm:chMax val="0"/>
          <dgm:chPref val="0"/>
          <dgm:bulletEnabled val="1"/>
        </dgm:presLayoutVars>
      </dgm:prSet>
      <dgm:spPr/>
    </dgm:pt>
    <dgm:pt modelId="{A9379415-C6EA-DA46-A127-5BC540313328}" type="pres">
      <dgm:prSet presAssocID="{ACC590BE-C2A1-1E4F-8D97-1E511108EB6F}" presName="parSh" presStyleLbl="node1" presStyleIdx="1" presStyleCnt="2"/>
      <dgm:spPr/>
    </dgm:pt>
    <dgm:pt modelId="{A57A42A7-7525-344E-8630-5A0B81B4B376}" type="pres">
      <dgm:prSet presAssocID="{ACC590BE-C2A1-1E4F-8D97-1E511108EB6F}" presName="desTx" presStyleLbl="fgAcc1" presStyleIdx="1" presStyleCnt="2">
        <dgm:presLayoutVars>
          <dgm:bulletEnabled val="1"/>
        </dgm:presLayoutVars>
      </dgm:prSet>
      <dgm:spPr/>
    </dgm:pt>
  </dgm:ptLst>
  <dgm:cxnLst>
    <dgm:cxn modelId="{9C1A6D10-801A-FF4A-AB03-16E9F4D53E9F}" srcId="{ACC590BE-C2A1-1E4F-8D97-1E511108EB6F}" destId="{78516374-1DB5-FE4F-B43F-F2C6011FB5BE}" srcOrd="0" destOrd="0" parTransId="{5920B311-54B5-E74C-91DC-9045DCB29B57}" sibTransId="{C4A2D68D-C34E-0249-9B92-F237A31787F3}"/>
    <dgm:cxn modelId="{2ACA0926-1322-6B4D-BCB3-032E2BE2F530}" type="presOf" srcId="{ACC590BE-C2A1-1E4F-8D97-1E511108EB6F}" destId="{A9379415-C6EA-DA46-A127-5BC540313328}" srcOrd="1" destOrd="0" presId="urn:microsoft.com/office/officeart/2005/8/layout/process3"/>
    <dgm:cxn modelId="{7E657A26-1D79-7E4A-B36D-CEB1A77594E5}" type="presOf" srcId="{475EE69F-66BA-C444-AC63-75BCA4D721BC}" destId="{584A9050-A103-8648-BA53-F2F06870F311}" srcOrd="1" destOrd="0" presId="urn:microsoft.com/office/officeart/2005/8/layout/process3"/>
    <dgm:cxn modelId="{43559E35-670C-F04A-AD10-B9FDF9739B5C}" type="presOf" srcId="{ACC590BE-C2A1-1E4F-8D97-1E511108EB6F}" destId="{B9D2C62F-F05D-2F46-AC1A-FDD945CAD164}" srcOrd="0" destOrd="0" presId="urn:microsoft.com/office/officeart/2005/8/layout/process3"/>
    <dgm:cxn modelId="{FB18F65D-B481-2C44-B2BF-47A022E3B8E9}" type="presOf" srcId="{6D6D7252-2769-BA49-BF6B-0637980DC52F}" destId="{F5CB0110-548C-A44F-9C7F-CD109DAC4E10}" srcOrd="0" destOrd="0" presId="urn:microsoft.com/office/officeart/2005/8/layout/process3"/>
    <dgm:cxn modelId="{C046634A-397D-FE45-8CB4-F4261850B57E}" srcId="{AFC1C704-C8C1-F541-9143-CB8B687D07E8}" destId="{475EE69F-66BA-C444-AC63-75BCA4D721BC}" srcOrd="0" destOrd="0" parTransId="{85D55F38-2F81-BA48-BB70-BAF63FEE8D54}" sibTransId="{6D6D7252-2769-BA49-BF6B-0637980DC52F}"/>
    <dgm:cxn modelId="{8F2ED64F-9243-FE4C-A3C8-46D8F9680621}" type="presOf" srcId="{6D6D7252-2769-BA49-BF6B-0637980DC52F}" destId="{9235C3E9-4024-CB47-AB0F-4C820ABD46E5}" srcOrd="1" destOrd="0" presId="urn:microsoft.com/office/officeart/2005/8/layout/process3"/>
    <dgm:cxn modelId="{D966F1B3-AB79-8944-8A2A-7BC39B759FA9}" type="presOf" srcId="{AFC1C704-C8C1-F541-9143-CB8B687D07E8}" destId="{048D3C7E-CD8D-C542-84C7-F5897D7B2DC2}" srcOrd="0" destOrd="0" presId="urn:microsoft.com/office/officeart/2005/8/layout/process3"/>
    <dgm:cxn modelId="{4D051AB6-5D0D-9B4A-A2E0-2D1B692CDC0A}" type="presOf" srcId="{0BBCC8DE-4649-A340-ACE5-3063B436C59F}" destId="{B6CDE66F-BA52-5A4E-865C-2FD711158893}" srcOrd="0" destOrd="0" presId="urn:microsoft.com/office/officeart/2005/8/layout/process3"/>
    <dgm:cxn modelId="{4849F3C8-4A0F-174E-B4FB-9BE3064A5160}" srcId="{AFC1C704-C8C1-F541-9143-CB8B687D07E8}" destId="{ACC590BE-C2A1-1E4F-8D97-1E511108EB6F}" srcOrd="1" destOrd="0" parTransId="{1B4C30E1-4C71-8E49-8B34-6772395226F4}" sibTransId="{54A30967-77C2-DC47-8A35-0F0D2813FB70}"/>
    <dgm:cxn modelId="{6166ABD6-9EE5-7843-9DCE-0B8332D60614}" srcId="{475EE69F-66BA-C444-AC63-75BCA4D721BC}" destId="{0BBCC8DE-4649-A340-ACE5-3063B436C59F}" srcOrd="0" destOrd="0" parTransId="{EC77A867-A1A3-134F-9D24-B6B7E4ABD586}" sibTransId="{C5258738-5062-FF40-8F8F-036C4A108ACE}"/>
    <dgm:cxn modelId="{234B6EE2-9058-CA43-B96B-6AB9E76785D1}" type="presOf" srcId="{78516374-1DB5-FE4F-B43F-F2C6011FB5BE}" destId="{A57A42A7-7525-344E-8630-5A0B81B4B376}" srcOrd="0" destOrd="0" presId="urn:microsoft.com/office/officeart/2005/8/layout/process3"/>
    <dgm:cxn modelId="{5F4EABF2-2EEE-A442-87BB-21EC5D4F9FB0}" type="presOf" srcId="{475EE69F-66BA-C444-AC63-75BCA4D721BC}" destId="{6A88C8D4-2F85-164E-AE63-B9716B1328DB}" srcOrd="0" destOrd="0" presId="urn:microsoft.com/office/officeart/2005/8/layout/process3"/>
    <dgm:cxn modelId="{721862C1-EAE3-CF4D-82C2-0BE0FAC2CDC5}" type="presParOf" srcId="{048D3C7E-CD8D-C542-84C7-F5897D7B2DC2}" destId="{12CD86AA-91CC-0745-8657-2B3B2C5B9837}" srcOrd="0" destOrd="0" presId="urn:microsoft.com/office/officeart/2005/8/layout/process3"/>
    <dgm:cxn modelId="{F4D4FA56-D287-4A43-995B-50C848123EAB}" type="presParOf" srcId="{12CD86AA-91CC-0745-8657-2B3B2C5B9837}" destId="{6A88C8D4-2F85-164E-AE63-B9716B1328DB}" srcOrd="0" destOrd="0" presId="urn:microsoft.com/office/officeart/2005/8/layout/process3"/>
    <dgm:cxn modelId="{24FA7BA7-F851-5E47-B7E1-7AE8787B7A71}" type="presParOf" srcId="{12CD86AA-91CC-0745-8657-2B3B2C5B9837}" destId="{584A9050-A103-8648-BA53-F2F06870F311}" srcOrd="1" destOrd="0" presId="urn:microsoft.com/office/officeart/2005/8/layout/process3"/>
    <dgm:cxn modelId="{83E551A5-98F5-6842-857A-2177D81D51E4}" type="presParOf" srcId="{12CD86AA-91CC-0745-8657-2B3B2C5B9837}" destId="{B6CDE66F-BA52-5A4E-865C-2FD711158893}" srcOrd="2" destOrd="0" presId="urn:microsoft.com/office/officeart/2005/8/layout/process3"/>
    <dgm:cxn modelId="{50BD68C4-5D38-6F4F-BE3C-F330E5ABF0DF}" type="presParOf" srcId="{048D3C7E-CD8D-C542-84C7-F5897D7B2DC2}" destId="{F5CB0110-548C-A44F-9C7F-CD109DAC4E10}" srcOrd="1" destOrd="0" presId="urn:microsoft.com/office/officeart/2005/8/layout/process3"/>
    <dgm:cxn modelId="{9B734B38-67B6-2C41-A741-C6096D5D16C8}" type="presParOf" srcId="{F5CB0110-548C-A44F-9C7F-CD109DAC4E10}" destId="{9235C3E9-4024-CB47-AB0F-4C820ABD46E5}" srcOrd="0" destOrd="0" presId="urn:microsoft.com/office/officeart/2005/8/layout/process3"/>
    <dgm:cxn modelId="{B5D69B38-689E-E149-9B3F-2912A3109298}" type="presParOf" srcId="{048D3C7E-CD8D-C542-84C7-F5897D7B2DC2}" destId="{A1A2185C-819C-664D-9688-BA298D43F22F}" srcOrd="2" destOrd="0" presId="urn:microsoft.com/office/officeart/2005/8/layout/process3"/>
    <dgm:cxn modelId="{A4231383-60EF-134E-9E25-752C6E2A8B30}" type="presParOf" srcId="{A1A2185C-819C-664D-9688-BA298D43F22F}" destId="{B9D2C62F-F05D-2F46-AC1A-FDD945CAD164}" srcOrd="0" destOrd="0" presId="urn:microsoft.com/office/officeart/2005/8/layout/process3"/>
    <dgm:cxn modelId="{A653F225-7B6C-DE40-B65D-A450BA07C7E0}" type="presParOf" srcId="{A1A2185C-819C-664D-9688-BA298D43F22F}" destId="{A9379415-C6EA-DA46-A127-5BC540313328}" srcOrd="1" destOrd="0" presId="urn:microsoft.com/office/officeart/2005/8/layout/process3"/>
    <dgm:cxn modelId="{D826971E-0553-B04F-BBB0-1891E3806C97}" type="presParOf" srcId="{A1A2185C-819C-664D-9688-BA298D43F22F}" destId="{A57A42A7-7525-344E-8630-5A0B81B4B376}"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C1C704-C8C1-F541-9143-CB8B687D07E8}"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475EE69F-66BA-C444-AC63-75BCA4D721BC}">
      <dgm:prSet phldrT="[Text]"/>
      <dgm:spPr/>
      <dgm:t>
        <a:bodyPr/>
        <a:lstStyle/>
        <a:p>
          <a:r>
            <a:rPr lang="en-US" dirty="0"/>
            <a:t>SEND APPLICATION TO TO MOLISA OR DOLISA OF PROVINCE</a:t>
          </a:r>
        </a:p>
      </dgm:t>
    </dgm:pt>
    <dgm:pt modelId="{85D55F38-2F81-BA48-BB70-BAF63FEE8D54}" type="parTrans" cxnId="{C046634A-397D-FE45-8CB4-F4261850B57E}">
      <dgm:prSet/>
      <dgm:spPr/>
      <dgm:t>
        <a:bodyPr/>
        <a:lstStyle/>
        <a:p>
          <a:endParaRPr lang="en-US"/>
        </a:p>
      </dgm:t>
    </dgm:pt>
    <dgm:pt modelId="{6D6D7252-2769-BA49-BF6B-0637980DC52F}" type="sibTrans" cxnId="{C046634A-397D-FE45-8CB4-F4261850B57E}">
      <dgm:prSet/>
      <dgm:spPr/>
      <dgm:t>
        <a:bodyPr/>
        <a:lstStyle/>
        <a:p>
          <a:endParaRPr lang="en-US"/>
        </a:p>
      </dgm:t>
    </dgm:pt>
    <dgm:pt modelId="{ACC590BE-C2A1-1E4F-8D97-1E511108EB6F}">
      <dgm:prSet phldrT="[Text]"/>
      <dgm:spPr/>
      <dgm:t>
        <a:bodyPr/>
        <a:lstStyle/>
        <a:p>
          <a:r>
            <a:rPr lang="en-US" dirty="0"/>
            <a:t>ISSUANCE/REJECTION OF WORK PERMIT</a:t>
          </a:r>
        </a:p>
      </dgm:t>
    </dgm:pt>
    <dgm:pt modelId="{1B4C30E1-4C71-8E49-8B34-6772395226F4}" type="parTrans" cxnId="{4849F3C8-4A0F-174E-B4FB-9BE3064A5160}">
      <dgm:prSet/>
      <dgm:spPr/>
      <dgm:t>
        <a:bodyPr/>
        <a:lstStyle/>
        <a:p>
          <a:endParaRPr lang="en-US"/>
        </a:p>
      </dgm:t>
    </dgm:pt>
    <dgm:pt modelId="{54A30967-77C2-DC47-8A35-0F0D2813FB70}" type="sibTrans" cxnId="{4849F3C8-4A0F-174E-B4FB-9BE3064A5160}">
      <dgm:prSet/>
      <dgm:spPr/>
      <dgm:t>
        <a:bodyPr/>
        <a:lstStyle/>
        <a:p>
          <a:endParaRPr lang="en-US"/>
        </a:p>
      </dgm:t>
    </dgm:pt>
    <dgm:pt modelId="{78516374-1DB5-FE4F-B43F-F2C6011FB5BE}">
      <dgm:prSet phldrT="[Text]"/>
      <dgm:spPr/>
      <dgm:t>
        <a:bodyPr/>
        <a:lstStyle/>
        <a:p>
          <a:r>
            <a:rPr lang="en-US" dirty="0"/>
            <a:t>MOLISA or DOLISA of province to respond within 05 days </a:t>
          </a:r>
        </a:p>
      </dgm:t>
    </dgm:pt>
    <dgm:pt modelId="{5920B311-54B5-E74C-91DC-9045DCB29B57}" type="parTrans" cxnId="{9C1A6D10-801A-FF4A-AB03-16E9F4D53E9F}">
      <dgm:prSet/>
      <dgm:spPr/>
      <dgm:t>
        <a:bodyPr/>
        <a:lstStyle/>
        <a:p>
          <a:endParaRPr lang="en-US"/>
        </a:p>
      </dgm:t>
    </dgm:pt>
    <dgm:pt modelId="{C4A2D68D-C34E-0249-9B92-F237A31787F3}" type="sibTrans" cxnId="{9C1A6D10-801A-FF4A-AB03-16E9F4D53E9F}">
      <dgm:prSet/>
      <dgm:spPr/>
      <dgm:t>
        <a:bodyPr/>
        <a:lstStyle/>
        <a:p>
          <a:endParaRPr lang="en-US"/>
        </a:p>
      </dgm:t>
    </dgm:pt>
    <dgm:pt modelId="{0BBCC8DE-4649-A340-ACE5-3063B436C59F}">
      <dgm:prSet phldrT="[Text]"/>
      <dgm:spPr/>
      <dgm:t>
        <a:bodyPr/>
        <a:lstStyle/>
        <a:p>
          <a:r>
            <a:rPr lang="en-GB" dirty="0"/>
            <a:t>At least 15 working days before the day on which a foreigner worker starts to work</a:t>
          </a:r>
          <a:endParaRPr lang="en-US" dirty="0"/>
        </a:p>
      </dgm:t>
    </dgm:pt>
    <dgm:pt modelId="{EC77A867-A1A3-134F-9D24-B6B7E4ABD586}" type="parTrans" cxnId="{6166ABD6-9EE5-7843-9DCE-0B8332D60614}">
      <dgm:prSet/>
      <dgm:spPr/>
      <dgm:t>
        <a:bodyPr/>
        <a:lstStyle/>
        <a:p>
          <a:endParaRPr lang="en-US"/>
        </a:p>
      </dgm:t>
    </dgm:pt>
    <dgm:pt modelId="{C5258738-5062-FF40-8F8F-036C4A108ACE}" type="sibTrans" cxnId="{6166ABD6-9EE5-7843-9DCE-0B8332D60614}">
      <dgm:prSet/>
      <dgm:spPr/>
      <dgm:t>
        <a:bodyPr/>
        <a:lstStyle/>
        <a:p>
          <a:endParaRPr lang="en-US"/>
        </a:p>
      </dgm:t>
    </dgm:pt>
    <dgm:pt modelId="{F8ABB9E5-030A-5348-8333-126BC9C3F2D6}">
      <dgm:prSet phldrT="[Text]"/>
      <dgm:spPr/>
      <dgm:t>
        <a:bodyPr/>
        <a:lstStyle/>
        <a:p>
          <a:r>
            <a:rPr lang="en-US" dirty="0"/>
            <a:t>Maximum duration of WP: 2 years</a:t>
          </a:r>
        </a:p>
      </dgm:t>
    </dgm:pt>
    <dgm:pt modelId="{6845E3C3-F065-254E-A672-444BA332E88A}" type="parTrans" cxnId="{CC5EF160-69FB-634F-8160-94494705EC65}">
      <dgm:prSet/>
      <dgm:spPr/>
      <dgm:t>
        <a:bodyPr/>
        <a:lstStyle/>
        <a:p>
          <a:endParaRPr lang="en-US"/>
        </a:p>
      </dgm:t>
    </dgm:pt>
    <dgm:pt modelId="{9A70086D-6E93-0640-BF04-6754B399DE6A}" type="sibTrans" cxnId="{CC5EF160-69FB-634F-8160-94494705EC65}">
      <dgm:prSet/>
      <dgm:spPr/>
      <dgm:t>
        <a:bodyPr/>
        <a:lstStyle/>
        <a:p>
          <a:endParaRPr lang="en-US"/>
        </a:p>
      </dgm:t>
    </dgm:pt>
    <dgm:pt modelId="{048D3C7E-CD8D-C542-84C7-F5897D7B2DC2}" type="pres">
      <dgm:prSet presAssocID="{AFC1C704-C8C1-F541-9143-CB8B687D07E8}" presName="linearFlow" presStyleCnt="0">
        <dgm:presLayoutVars>
          <dgm:dir/>
          <dgm:animLvl val="lvl"/>
          <dgm:resizeHandles val="exact"/>
        </dgm:presLayoutVars>
      </dgm:prSet>
      <dgm:spPr/>
    </dgm:pt>
    <dgm:pt modelId="{12CD86AA-91CC-0745-8657-2B3B2C5B9837}" type="pres">
      <dgm:prSet presAssocID="{475EE69F-66BA-C444-AC63-75BCA4D721BC}" presName="composite" presStyleCnt="0"/>
      <dgm:spPr/>
    </dgm:pt>
    <dgm:pt modelId="{6A88C8D4-2F85-164E-AE63-B9716B1328DB}" type="pres">
      <dgm:prSet presAssocID="{475EE69F-66BA-C444-AC63-75BCA4D721BC}" presName="parTx" presStyleLbl="node1" presStyleIdx="0" presStyleCnt="2">
        <dgm:presLayoutVars>
          <dgm:chMax val="0"/>
          <dgm:chPref val="0"/>
          <dgm:bulletEnabled val="1"/>
        </dgm:presLayoutVars>
      </dgm:prSet>
      <dgm:spPr/>
    </dgm:pt>
    <dgm:pt modelId="{584A9050-A103-8648-BA53-F2F06870F311}" type="pres">
      <dgm:prSet presAssocID="{475EE69F-66BA-C444-AC63-75BCA4D721BC}" presName="parSh" presStyleLbl="node1" presStyleIdx="0" presStyleCnt="2"/>
      <dgm:spPr/>
    </dgm:pt>
    <dgm:pt modelId="{B6CDE66F-BA52-5A4E-865C-2FD711158893}" type="pres">
      <dgm:prSet presAssocID="{475EE69F-66BA-C444-AC63-75BCA4D721BC}" presName="desTx" presStyleLbl="fgAcc1" presStyleIdx="0" presStyleCnt="2">
        <dgm:presLayoutVars>
          <dgm:bulletEnabled val="1"/>
        </dgm:presLayoutVars>
      </dgm:prSet>
      <dgm:spPr/>
    </dgm:pt>
    <dgm:pt modelId="{F5CB0110-548C-A44F-9C7F-CD109DAC4E10}" type="pres">
      <dgm:prSet presAssocID="{6D6D7252-2769-BA49-BF6B-0637980DC52F}" presName="sibTrans" presStyleLbl="sibTrans2D1" presStyleIdx="0" presStyleCnt="1"/>
      <dgm:spPr/>
    </dgm:pt>
    <dgm:pt modelId="{9235C3E9-4024-CB47-AB0F-4C820ABD46E5}" type="pres">
      <dgm:prSet presAssocID="{6D6D7252-2769-BA49-BF6B-0637980DC52F}" presName="connTx" presStyleLbl="sibTrans2D1" presStyleIdx="0" presStyleCnt="1"/>
      <dgm:spPr/>
    </dgm:pt>
    <dgm:pt modelId="{A1A2185C-819C-664D-9688-BA298D43F22F}" type="pres">
      <dgm:prSet presAssocID="{ACC590BE-C2A1-1E4F-8D97-1E511108EB6F}" presName="composite" presStyleCnt="0"/>
      <dgm:spPr/>
    </dgm:pt>
    <dgm:pt modelId="{B9D2C62F-F05D-2F46-AC1A-FDD945CAD164}" type="pres">
      <dgm:prSet presAssocID="{ACC590BE-C2A1-1E4F-8D97-1E511108EB6F}" presName="parTx" presStyleLbl="node1" presStyleIdx="0" presStyleCnt="2">
        <dgm:presLayoutVars>
          <dgm:chMax val="0"/>
          <dgm:chPref val="0"/>
          <dgm:bulletEnabled val="1"/>
        </dgm:presLayoutVars>
      </dgm:prSet>
      <dgm:spPr/>
    </dgm:pt>
    <dgm:pt modelId="{A9379415-C6EA-DA46-A127-5BC540313328}" type="pres">
      <dgm:prSet presAssocID="{ACC590BE-C2A1-1E4F-8D97-1E511108EB6F}" presName="parSh" presStyleLbl="node1" presStyleIdx="1" presStyleCnt="2"/>
      <dgm:spPr/>
    </dgm:pt>
    <dgm:pt modelId="{A57A42A7-7525-344E-8630-5A0B81B4B376}" type="pres">
      <dgm:prSet presAssocID="{ACC590BE-C2A1-1E4F-8D97-1E511108EB6F}" presName="desTx" presStyleLbl="fgAcc1" presStyleIdx="1" presStyleCnt="2">
        <dgm:presLayoutVars>
          <dgm:bulletEnabled val="1"/>
        </dgm:presLayoutVars>
      </dgm:prSet>
      <dgm:spPr/>
    </dgm:pt>
  </dgm:ptLst>
  <dgm:cxnLst>
    <dgm:cxn modelId="{9C1A6D10-801A-FF4A-AB03-16E9F4D53E9F}" srcId="{ACC590BE-C2A1-1E4F-8D97-1E511108EB6F}" destId="{78516374-1DB5-FE4F-B43F-F2C6011FB5BE}" srcOrd="0" destOrd="0" parTransId="{5920B311-54B5-E74C-91DC-9045DCB29B57}" sibTransId="{C4A2D68D-C34E-0249-9B92-F237A31787F3}"/>
    <dgm:cxn modelId="{2ACA0926-1322-6B4D-BCB3-032E2BE2F530}" type="presOf" srcId="{ACC590BE-C2A1-1E4F-8D97-1E511108EB6F}" destId="{A9379415-C6EA-DA46-A127-5BC540313328}" srcOrd="1" destOrd="0" presId="urn:microsoft.com/office/officeart/2005/8/layout/process3"/>
    <dgm:cxn modelId="{7E657A26-1D79-7E4A-B36D-CEB1A77594E5}" type="presOf" srcId="{475EE69F-66BA-C444-AC63-75BCA4D721BC}" destId="{584A9050-A103-8648-BA53-F2F06870F311}" srcOrd="1" destOrd="0" presId="urn:microsoft.com/office/officeart/2005/8/layout/process3"/>
    <dgm:cxn modelId="{43559E35-670C-F04A-AD10-B9FDF9739B5C}" type="presOf" srcId="{ACC590BE-C2A1-1E4F-8D97-1E511108EB6F}" destId="{B9D2C62F-F05D-2F46-AC1A-FDD945CAD164}" srcOrd="0" destOrd="0" presId="urn:microsoft.com/office/officeart/2005/8/layout/process3"/>
    <dgm:cxn modelId="{FB18F65D-B481-2C44-B2BF-47A022E3B8E9}" type="presOf" srcId="{6D6D7252-2769-BA49-BF6B-0637980DC52F}" destId="{F5CB0110-548C-A44F-9C7F-CD109DAC4E10}" srcOrd="0" destOrd="0" presId="urn:microsoft.com/office/officeart/2005/8/layout/process3"/>
    <dgm:cxn modelId="{CC5EF160-69FB-634F-8160-94494705EC65}" srcId="{ACC590BE-C2A1-1E4F-8D97-1E511108EB6F}" destId="{F8ABB9E5-030A-5348-8333-126BC9C3F2D6}" srcOrd="1" destOrd="0" parTransId="{6845E3C3-F065-254E-A672-444BA332E88A}" sibTransId="{9A70086D-6E93-0640-BF04-6754B399DE6A}"/>
    <dgm:cxn modelId="{C046634A-397D-FE45-8CB4-F4261850B57E}" srcId="{AFC1C704-C8C1-F541-9143-CB8B687D07E8}" destId="{475EE69F-66BA-C444-AC63-75BCA4D721BC}" srcOrd="0" destOrd="0" parTransId="{85D55F38-2F81-BA48-BB70-BAF63FEE8D54}" sibTransId="{6D6D7252-2769-BA49-BF6B-0637980DC52F}"/>
    <dgm:cxn modelId="{8F2ED64F-9243-FE4C-A3C8-46D8F9680621}" type="presOf" srcId="{6D6D7252-2769-BA49-BF6B-0637980DC52F}" destId="{9235C3E9-4024-CB47-AB0F-4C820ABD46E5}" srcOrd="1" destOrd="0" presId="urn:microsoft.com/office/officeart/2005/8/layout/process3"/>
    <dgm:cxn modelId="{D966F1B3-AB79-8944-8A2A-7BC39B759FA9}" type="presOf" srcId="{AFC1C704-C8C1-F541-9143-CB8B687D07E8}" destId="{048D3C7E-CD8D-C542-84C7-F5897D7B2DC2}" srcOrd="0" destOrd="0" presId="urn:microsoft.com/office/officeart/2005/8/layout/process3"/>
    <dgm:cxn modelId="{4D051AB6-5D0D-9B4A-A2E0-2D1B692CDC0A}" type="presOf" srcId="{0BBCC8DE-4649-A340-ACE5-3063B436C59F}" destId="{B6CDE66F-BA52-5A4E-865C-2FD711158893}" srcOrd="0" destOrd="0" presId="urn:microsoft.com/office/officeart/2005/8/layout/process3"/>
    <dgm:cxn modelId="{4849F3C8-4A0F-174E-B4FB-9BE3064A5160}" srcId="{AFC1C704-C8C1-F541-9143-CB8B687D07E8}" destId="{ACC590BE-C2A1-1E4F-8D97-1E511108EB6F}" srcOrd="1" destOrd="0" parTransId="{1B4C30E1-4C71-8E49-8B34-6772395226F4}" sibTransId="{54A30967-77C2-DC47-8A35-0F0D2813FB70}"/>
    <dgm:cxn modelId="{6166ABD6-9EE5-7843-9DCE-0B8332D60614}" srcId="{475EE69F-66BA-C444-AC63-75BCA4D721BC}" destId="{0BBCC8DE-4649-A340-ACE5-3063B436C59F}" srcOrd="0" destOrd="0" parTransId="{EC77A867-A1A3-134F-9D24-B6B7E4ABD586}" sibTransId="{C5258738-5062-FF40-8F8F-036C4A108ACE}"/>
    <dgm:cxn modelId="{234B6EE2-9058-CA43-B96B-6AB9E76785D1}" type="presOf" srcId="{78516374-1DB5-FE4F-B43F-F2C6011FB5BE}" destId="{A57A42A7-7525-344E-8630-5A0B81B4B376}" srcOrd="0" destOrd="0" presId="urn:microsoft.com/office/officeart/2005/8/layout/process3"/>
    <dgm:cxn modelId="{164540EA-82C8-0646-B4D1-6DC90E9E9F3A}" type="presOf" srcId="{F8ABB9E5-030A-5348-8333-126BC9C3F2D6}" destId="{A57A42A7-7525-344E-8630-5A0B81B4B376}" srcOrd="0" destOrd="1" presId="urn:microsoft.com/office/officeart/2005/8/layout/process3"/>
    <dgm:cxn modelId="{5F4EABF2-2EEE-A442-87BB-21EC5D4F9FB0}" type="presOf" srcId="{475EE69F-66BA-C444-AC63-75BCA4D721BC}" destId="{6A88C8D4-2F85-164E-AE63-B9716B1328DB}" srcOrd="0" destOrd="0" presId="urn:microsoft.com/office/officeart/2005/8/layout/process3"/>
    <dgm:cxn modelId="{721862C1-EAE3-CF4D-82C2-0BE0FAC2CDC5}" type="presParOf" srcId="{048D3C7E-CD8D-C542-84C7-F5897D7B2DC2}" destId="{12CD86AA-91CC-0745-8657-2B3B2C5B9837}" srcOrd="0" destOrd="0" presId="urn:microsoft.com/office/officeart/2005/8/layout/process3"/>
    <dgm:cxn modelId="{F4D4FA56-D287-4A43-995B-50C848123EAB}" type="presParOf" srcId="{12CD86AA-91CC-0745-8657-2B3B2C5B9837}" destId="{6A88C8D4-2F85-164E-AE63-B9716B1328DB}" srcOrd="0" destOrd="0" presId="urn:microsoft.com/office/officeart/2005/8/layout/process3"/>
    <dgm:cxn modelId="{24FA7BA7-F851-5E47-B7E1-7AE8787B7A71}" type="presParOf" srcId="{12CD86AA-91CC-0745-8657-2B3B2C5B9837}" destId="{584A9050-A103-8648-BA53-F2F06870F311}" srcOrd="1" destOrd="0" presId="urn:microsoft.com/office/officeart/2005/8/layout/process3"/>
    <dgm:cxn modelId="{83E551A5-98F5-6842-857A-2177D81D51E4}" type="presParOf" srcId="{12CD86AA-91CC-0745-8657-2B3B2C5B9837}" destId="{B6CDE66F-BA52-5A4E-865C-2FD711158893}" srcOrd="2" destOrd="0" presId="urn:microsoft.com/office/officeart/2005/8/layout/process3"/>
    <dgm:cxn modelId="{50BD68C4-5D38-6F4F-BE3C-F330E5ABF0DF}" type="presParOf" srcId="{048D3C7E-CD8D-C542-84C7-F5897D7B2DC2}" destId="{F5CB0110-548C-A44F-9C7F-CD109DAC4E10}" srcOrd="1" destOrd="0" presId="urn:microsoft.com/office/officeart/2005/8/layout/process3"/>
    <dgm:cxn modelId="{9B734B38-67B6-2C41-A741-C6096D5D16C8}" type="presParOf" srcId="{F5CB0110-548C-A44F-9C7F-CD109DAC4E10}" destId="{9235C3E9-4024-CB47-AB0F-4C820ABD46E5}" srcOrd="0" destOrd="0" presId="urn:microsoft.com/office/officeart/2005/8/layout/process3"/>
    <dgm:cxn modelId="{B5D69B38-689E-E149-9B3F-2912A3109298}" type="presParOf" srcId="{048D3C7E-CD8D-C542-84C7-F5897D7B2DC2}" destId="{A1A2185C-819C-664D-9688-BA298D43F22F}" srcOrd="2" destOrd="0" presId="urn:microsoft.com/office/officeart/2005/8/layout/process3"/>
    <dgm:cxn modelId="{A4231383-60EF-134E-9E25-752C6E2A8B30}" type="presParOf" srcId="{A1A2185C-819C-664D-9688-BA298D43F22F}" destId="{B9D2C62F-F05D-2F46-AC1A-FDD945CAD164}" srcOrd="0" destOrd="0" presId="urn:microsoft.com/office/officeart/2005/8/layout/process3"/>
    <dgm:cxn modelId="{A653F225-7B6C-DE40-B65D-A450BA07C7E0}" type="presParOf" srcId="{A1A2185C-819C-664D-9688-BA298D43F22F}" destId="{A9379415-C6EA-DA46-A127-5BC540313328}" srcOrd="1" destOrd="0" presId="urn:microsoft.com/office/officeart/2005/8/layout/process3"/>
    <dgm:cxn modelId="{D826971E-0553-B04F-BBB0-1891E3806C97}" type="presParOf" srcId="{A1A2185C-819C-664D-9688-BA298D43F22F}" destId="{A57A42A7-7525-344E-8630-5A0B81B4B376}"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25FF5D-7BD4-4318-AB0E-EA7F25F994B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FCC1D3C-87D7-4786-9792-A249661AA8A8}">
      <dgm:prSet phldrT="[Text]"/>
      <dgm:spPr/>
      <dgm:t>
        <a:bodyPr/>
        <a:lstStyle/>
        <a:p>
          <a:r>
            <a:rPr lang="en-US" dirty="0"/>
            <a:t>Step 1</a:t>
          </a:r>
        </a:p>
      </dgm:t>
    </dgm:pt>
    <dgm:pt modelId="{4FC9DB42-424F-44BF-9BAD-0BDB294D893F}" type="parTrans" cxnId="{787818FA-1FFA-44A4-A22E-923DB8DA9370}">
      <dgm:prSet/>
      <dgm:spPr/>
      <dgm:t>
        <a:bodyPr/>
        <a:lstStyle/>
        <a:p>
          <a:endParaRPr lang="en-US"/>
        </a:p>
      </dgm:t>
    </dgm:pt>
    <dgm:pt modelId="{942071F9-C46E-4E20-9FB5-641D90DABD31}" type="sibTrans" cxnId="{787818FA-1FFA-44A4-A22E-923DB8DA9370}">
      <dgm:prSet/>
      <dgm:spPr/>
      <dgm:t>
        <a:bodyPr/>
        <a:lstStyle/>
        <a:p>
          <a:endParaRPr lang="en-US"/>
        </a:p>
      </dgm:t>
    </dgm:pt>
    <dgm:pt modelId="{29390FED-82B3-4555-9FB6-00467EE86B7A}">
      <dgm:prSet phldrT="[Text]"/>
      <dgm:spPr/>
      <dgm:t>
        <a:bodyPr/>
        <a:lstStyle/>
        <a:p>
          <a:r>
            <a:rPr lang="en-US" dirty="0"/>
            <a:t>Preparing and collecting necessary documents (including translations) for the application</a:t>
          </a:r>
        </a:p>
      </dgm:t>
    </dgm:pt>
    <dgm:pt modelId="{0FE86203-CFE7-494C-942E-BD2834700944}" type="parTrans" cxnId="{744F4223-BE0E-4CFF-9F89-DD80071DD734}">
      <dgm:prSet/>
      <dgm:spPr/>
      <dgm:t>
        <a:bodyPr/>
        <a:lstStyle/>
        <a:p>
          <a:endParaRPr lang="en-US"/>
        </a:p>
      </dgm:t>
    </dgm:pt>
    <dgm:pt modelId="{AC725966-EE86-42D5-9B29-E0A5E6869692}" type="sibTrans" cxnId="{744F4223-BE0E-4CFF-9F89-DD80071DD734}">
      <dgm:prSet/>
      <dgm:spPr/>
      <dgm:t>
        <a:bodyPr/>
        <a:lstStyle/>
        <a:p>
          <a:endParaRPr lang="en-US"/>
        </a:p>
      </dgm:t>
    </dgm:pt>
    <dgm:pt modelId="{F678C533-65D9-4457-ACDE-C8F49254B3BC}">
      <dgm:prSet phldrT="[Text]"/>
      <dgm:spPr/>
      <dgm:t>
        <a:bodyPr/>
        <a:lstStyle/>
        <a:p>
          <a:r>
            <a:rPr lang="en-US" dirty="0"/>
            <a:t>Step 2</a:t>
          </a:r>
        </a:p>
      </dgm:t>
    </dgm:pt>
    <dgm:pt modelId="{C2C09BB4-1606-45E3-AA8E-46ACD90F2C0A}" type="parTrans" cxnId="{322B3C6D-C888-420B-B0D1-64605D8CA151}">
      <dgm:prSet/>
      <dgm:spPr/>
      <dgm:t>
        <a:bodyPr/>
        <a:lstStyle/>
        <a:p>
          <a:endParaRPr lang="en-US"/>
        </a:p>
      </dgm:t>
    </dgm:pt>
    <dgm:pt modelId="{E864C9C9-1BE0-4F2E-8FAD-17D483BD8C2A}" type="sibTrans" cxnId="{322B3C6D-C888-420B-B0D1-64605D8CA151}">
      <dgm:prSet/>
      <dgm:spPr/>
      <dgm:t>
        <a:bodyPr/>
        <a:lstStyle/>
        <a:p>
          <a:endParaRPr lang="en-US"/>
        </a:p>
      </dgm:t>
    </dgm:pt>
    <dgm:pt modelId="{95C9A75D-334C-4BAB-905C-69EEF7BB0190}">
      <dgm:prSet phldrT="[Text]"/>
      <dgm:spPr/>
      <dgm:t>
        <a:bodyPr/>
        <a:lstStyle/>
        <a:p>
          <a:r>
            <a:rPr lang="en-US" dirty="0"/>
            <a:t>Obtaining the written pre-approval from the Labor Authority prior to employing foreign workers in Vietnam</a:t>
          </a:r>
        </a:p>
      </dgm:t>
    </dgm:pt>
    <dgm:pt modelId="{CEE09D59-EBB6-4F01-971E-C315B8C29271}" type="parTrans" cxnId="{C2C0DAFF-D58D-4F3B-BBED-B66FD232CD82}">
      <dgm:prSet/>
      <dgm:spPr/>
      <dgm:t>
        <a:bodyPr/>
        <a:lstStyle/>
        <a:p>
          <a:endParaRPr lang="en-US"/>
        </a:p>
      </dgm:t>
    </dgm:pt>
    <dgm:pt modelId="{97B64523-135E-459D-AB99-35C1AC000CB5}" type="sibTrans" cxnId="{C2C0DAFF-D58D-4F3B-BBED-B66FD232CD82}">
      <dgm:prSet/>
      <dgm:spPr/>
      <dgm:t>
        <a:bodyPr/>
        <a:lstStyle/>
        <a:p>
          <a:endParaRPr lang="en-US"/>
        </a:p>
      </dgm:t>
    </dgm:pt>
    <dgm:pt modelId="{6592BF0A-03E9-4549-8579-F2C384618CE2}">
      <dgm:prSet phldrT="[Text]"/>
      <dgm:spPr/>
      <dgm:t>
        <a:bodyPr/>
        <a:lstStyle/>
        <a:p>
          <a:r>
            <a:rPr lang="en-US" dirty="0"/>
            <a:t>Step 3</a:t>
          </a:r>
        </a:p>
      </dgm:t>
    </dgm:pt>
    <dgm:pt modelId="{2F217805-BEF7-4CE3-946E-E9D14B7F64A4}" type="parTrans" cxnId="{FD65C4D5-9F72-49C2-A4BC-03D9F6D9EF9A}">
      <dgm:prSet/>
      <dgm:spPr/>
      <dgm:t>
        <a:bodyPr/>
        <a:lstStyle/>
        <a:p>
          <a:endParaRPr lang="en-US"/>
        </a:p>
      </dgm:t>
    </dgm:pt>
    <dgm:pt modelId="{AAED4B11-BF7D-44CE-BFCE-31D6333EACE6}" type="sibTrans" cxnId="{FD65C4D5-9F72-49C2-A4BC-03D9F6D9EF9A}">
      <dgm:prSet/>
      <dgm:spPr/>
      <dgm:t>
        <a:bodyPr/>
        <a:lstStyle/>
        <a:p>
          <a:endParaRPr lang="en-US"/>
        </a:p>
      </dgm:t>
    </dgm:pt>
    <dgm:pt modelId="{FDCBD0F5-4CCF-4FE0-AB3E-383AB7566DB8}">
      <dgm:prSet phldrT="[Text]"/>
      <dgm:spPr/>
      <dgm:t>
        <a:bodyPr/>
        <a:lstStyle/>
        <a:p>
          <a:r>
            <a:rPr lang="en-US" dirty="0"/>
            <a:t>Filing application for work permit. Discussion followed by submission of the Work Permit application and required documents with the Labor Authority</a:t>
          </a:r>
        </a:p>
      </dgm:t>
    </dgm:pt>
    <dgm:pt modelId="{5BE01EC5-F37B-43F9-B542-58DFC03C2686}" type="parTrans" cxnId="{D35EB301-C41F-4D81-92A0-379760767804}">
      <dgm:prSet/>
      <dgm:spPr/>
      <dgm:t>
        <a:bodyPr/>
        <a:lstStyle/>
        <a:p>
          <a:endParaRPr lang="en-US"/>
        </a:p>
      </dgm:t>
    </dgm:pt>
    <dgm:pt modelId="{D8C1B0EB-AB00-427D-9AEC-52BC38D7AB15}" type="sibTrans" cxnId="{D35EB301-C41F-4D81-92A0-379760767804}">
      <dgm:prSet/>
      <dgm:spPr/>
      <dgm:t>
        <a:bodyPr/>
        <a:lstStyle/>
        <a:p>
          <a:endParaRPr lang="en-US"/>
        </a:p>
      </dgm:t>
    </dgm:pt>
    <dgm:pt modelId="{E4ECA843-9F18-4DC4-AD98-7394F8AACD60}">
      <dgm:prSet phldrT="[Text]"/>
      <dgm:spPr/>
      <dgm:t>
        <a:bodyPr/>
        <a:lstStyle/>
        <a:p>
          <a:r>
            <a:rPr lang="en-US" dirty="0"/>
            <a:t>Step 4</a:t>
          </a:r>
        </a:p>
      </dgm:t>
    </dgm:pt>
    <dgm:pt modelId="{909546E0-39AB-4D2D-A723-B87FCDFF7EC6}" type="parTrans" cxnId="{A91BD014-E18A-4F10-BDFC-AADFDBABB4F8}">
      <dgm:prSet/>
      <dgm:spPr/>
      <dgm:t>
        <a:bodyPr/>
        <a:lstStyle/>
        <a:p>
          <a:endParaRPr lang="en-US"/>
        </a:p>
      </dgm:t>
    </dgm:pt>
    <dgm:pt modelId="{E0C8D69B-08F0-41CE-8F02-36AE42B0DDE1}" type="sibTrans" cxnId="{A91BD014-E18A-4F10-BDFC-AADFDBABB4F8}">
      <dgm:prSet/>
      <dgm:spPr/>
      <dgm:t>
        <a:bodyPr/>
        <a:lstStyle/>
        <a:p>
          <a:endParaRPr lang="en-US"/>
        </a:p>
      </dgm:t>
    </dgm:pt>
    <dgm:pt modelId="{D456D6EC-2D90-483B-B1A8-050BF5147BC9}">
      <dgm:prSet phldrT="[Text]"/>
      <dgm:spPr/>
      <dgm:t>
        <a:bodyPr/>
        <a:lstStyle/>
        <a:p>
          <a:r>
            <a:rPr lang="en-US" dirty="0"/>
            <a:t>Final approved Work Permit is issued by the Labor Authority. </a:t>
          </a:r>
        </a:p>
      </dgm:t>
    </dgm:pt>
    <dgm:pt modelId="{874F7076-591A-4812-A939-B5E3F4E51E6E}" type="parTrans" cxnId="{A43CA7C8-3184-47B8-B0E7-C53C5C49F8E6}">
      <dgm:prSet/>
      <dgm:spPr/>
      <dgm:t>
        <a:bodyPr/>
        <a:lstStyle/>
        <a:p>
          <a:endParaRPr lang="en-US"/>
        </a:p>
      </dgm:t>
    </dgm:pt>
    <dgm:pt modelId="{DC220D86-1D15-440B-9FDB-A858443E2526}" type="sibTrans" cxnId="{A43CA7C8-3184-47B8-B0E7-C53C5C49F8E6}">
      <dgm:prSet/>
      <dgm:spPr/>
      <dgm:t>
        <a:bodyPr/>
        <a:lstStyle/>
        <a:p>
          <a:endParaRPr lang="en-US"/>
        </a:p>
      </dgm:t>
    </dgm:pt>
    <dgm:pt modelId="{850BE5DF-8D7A-42B4-80FB-BF23CD961905}" type="pres">
      <dgm:prSet presAssocID="{0D25FF5D-7BD4-4318-AB0E-EA7F25F994BD}" presName="linearFlow" presStyleCnt="0">
        <dgm:presLayoutVars>
          <dgm:dir/>
          <dgm:animLvl val="lvl"/>
          <dgm:resizeHandles val="exact"/>
        </dgm:presLayoutVars>
      </dgm:prSet>
      <dgm:spPr/>
    </dgm:pt>
    <dgm:pt modelId="{1B4E9B9F-E53A-40D9-A85C-C4D6D793C82B}" type="pres">
      <dgm:prSet presAssocID="{2FCC1D3C-87D7-4786-9792-A249661AA8A8}" presName="composite" presStyleCnt="0"/>
      <dgm:spPr/>
    </dgm:pt>
    <dgm:pt modelId="{D9314965-77F7-4EE9-97E4-ABFA67426F63}" type="pres">
      <dgm:prSet presAssocID="{2FCC1D3C-87D7-4786-9792-A249661AA8A8}" presName="parentText" presStyleLbl="alignNode1" presStyleIdx="0" presStyleCnt="4">
        <dgm:presLayoutVars>
          <dgm:chMax val="1"/>
          <dgm:bulletEnabled val="1"/>
        </dgm:presLayoutVars>
      </dgm:prSet>
      <dgm:spPr/>
    </dgm:pt>
    <dgm:pt modelId="{773BD6A4-0DEE-40CE-A7E7-91F6E03CE911}" type="pres">
      <dgm:prSet presAssocID="{2FCC1D3C-87D7-4786-9792-A249661AA8A8}" presName="descendantText" presStyleLbl="alignAcc1" presStyleIdx="0" presStyleCnt="4">
        <dgm:presLayoutVars>
          <dgm:bulletEnabled val="1"/>
        </dgm:presLayoutVars>
      </dgm:prSet>
      <dgm:spPr/>
    </dgm:pt>
    <dgm:pt modelId="{A69BB128-D8A4-4539-B6C7-CB01002E606E}" type="pres">
      <dgm:prSet presAssocID="{942071F9-C46E-4E20-9FB5-641D90DABD31}" presName="sp" presStyleCnt="0"/>
      <dgm:spPr/>
    </dgm:pt>
    <dgm:pt modelId="{F0F6D94A-36C0-49C3-A350-ED71D1DEE7C0}" type="pres">
      <dgm:prSet presAssocID="{F678C533-65D9-4457-ACDE-C8F49254B3BC}" presName="composite" presStyleCnt="0"/>
      <dgm:spPr/>
    </dgm:pt>
    <dgm:pt modelId="{3DE471B7-8348-497E-896B-7752F8F0E0A5}" type="pres">
      <dgm:prSet presAssocID="{F678C533-65D9-4457-ACDE-C8F49254B3BC}" presName="parentText" presStyleLbl="alignNode1" presStyleIdx="1" presStyleCnt="4">
        <dgm:presLayoutVars>
          <dgm:chMax val="1"/>
          <dgm:bulletEnabled val="1"/>
        </dgm:presLayoutVars>
      </dgm:prSet>
      <dgm:spPr/>
    </dgm:pt>
    <dgm:pt modelId="{A9EDCA23-14D9-4856-B6B2-2CBBB3FFA9CB}" type="pres">
      <dgm:prSet presAssocID="{F678C533-65D9-4457-ACDE-C8F49254B3BC}" presName="descendantText" presStyleLbl="alignAcc1" presStyleIdx="1" presStyleCnt="4">
        <dgm:presLayoutVars>
          <dgm:bulletEnabled val="1"/>
        </dgm:presLayoutVars>
      </dgm:prSet>
      <dgm:spPr/>
    </dgm:pt>
    <dgm:pt modelId="{347D2BF8-6AFF-4D42-B5D5-B5CAD434FB4B}" type="pres">
      <dgm:prSet presAssocID="{E864C9C9-1BE0-4F2E-8FAD-17D483BD8C2A}" presName="sp" presStyleCnt="0"/>
      <dgm:spPr/>
    </dgm:pt>
    <dgm:pt modelId="{97C84B5A-AAFF-4387-8B7C-0B83F48BD2A3}" type="pres">
      <dgm:prSet presAssocID="{6592BF0A-03E9-4549-8579-F2C384618CE2}" presName="composite" presStyleCnt="0"/>
      <dgm:spPr/>
    </dgm:pt>
    <dgm:pt modelId="{E3C5161D-D93A-4572-96EA-DD9D85142F83}" type="pres">
      <dgm:prSet presAssocID="{6592BF0A-03E9-4549-8579-F2C384618CE2}" presName="parentText" presStyleLbl="alignNode1" presStyleIdx="2" presStyleCnt="4">
        <dgm:presLayoutVars>
          <dgm:chMax val="1"/>
          <dgm:bulletEnabled val="1"/>
        </dgm:presLayoutVars>
      </dgm:prSet>
      <dgm:spPr/>
    </dgm:pt>
    <dgm:pt modelId="{D087B981-2A18-4D4C-B6C0-07916C64A1D9}" type="pres">
      <dgm:prSet presAssocID="{6592BF0A-03E9-4549-8579-F2C384618CE2}" presName="descendantText" presStyleLbl="alignAcc1" presStyleIdx="2" presStyleCnt="4">
        <dgm:presLayoutVars>
          <dgm:bulletEnabled val="1"/>
        </dgm:presLayoutVars>
      </dgm:prSet>
      <dgm:spPr/>
    </dgm:pt>
    <dgm:pt modelId="{AF64B1C8-91B9-4A2B-866A-837370354A30}" type="pres">
      <dgm:prSet presAssocID="{AAED4B11-BF7D-44CE-BFCE-31D6333EACE6}" presName="sp" presStyleCnt="0"/>
      <dgm:spPr/>
    </dgm:pt>
    <dgm:pt modelId="{3770387C-D236-452E-9819-D9CB1CA4EAE0}" type="pres">
      <dgm:prSet presAssocID="{E4ECA843-9F18-4DC4-AD98-7394F8AACD60}" presName="composite" presStyleCnt="0"/>
      <dgm:spPr/>
    </dgm:pt>
    <dgm:pt modelId="{59DBC290-CFFB-410E-8EFB-2E1CCF43C27D}" type="pres">
      <dgm:prSet presAssocID="{E4ECA843-9F18-4DC4-AD98-7394F8AACD60}" presName="parentText" presStyleLbl="alignNode1" presStyleIdx="3" presStyleCnt="4">
        <dgm:presLayoutVars>
          <dgm:chMax val="1"/>
          <dgm:bulletEnabled val="1"/>
        </dgm:presLayoutVars>
      </dgm:prSet>
      <dgm:spPr/>
    </dgm:pt>
    <dgm:pt modelId="{FFFB2AFD-197D-494C-AABC-CE105405A06C}" type="pres">
      <dgm:prSet presAssocID="{E4ECA843-9F18-4DC4-AD98-7394F8AACD60}" presName="descendantText" presStyleLbl="alignAcc1" presStyleIdx="3" presStyleCnt="4">
        <dgm:presLayoutVars>
          <dgm:bulletEnabled val="1"/>
        </dgm:presLayoutVars>
      </dgm:prSet>
      <dgm:spPr/>
    </dgm:pt>
  </dgm:ptLst>
  <dgm:cxnLst>
    <dgm:cxn modelId="{D35EB301-C41F-4D81-92A0-379760767804}" srcId="{6592BF0A-03E9-4549-8579-F2C384618CE2}" destId="{FDCBD0F5-4CCF-4FE0-AB3E-383AB7566DB8}" srcOrd="0" destOrd="0" parTransId="{5BE01EC5-F37B-43F9-B542-58DFC03C2686}" sibTransId="{D8C1B0EB-AB00-427D-9AEC-52BC38D7AB15}"/>
    <dgm:cxn modelId="{8E363302-A0F3-4CC1-9643-BD6A82815D48}" type="presOf" srcId="{0D25FF5D-7BD4-4318-AB0E-EA7F25F994BD}" destId="{850BE5DF-8D7A-42B4-80FB-BF23CD961905}" srcOrd="0" destOrd="0" presId="urn:microsoft.com/office/officeart/2005/8/layout/chevron2"/>
    <dgm:cxn modelId="{A91BD014-E18A-4F10-BDFC-AADFDBABB4F8}" srcId="{0D25FF5D-7BD4-4318-AB0E-EA7F25F994BD}" destId="{E4ECA843-9F18-4DC4-AD98-7394F8AACD60}" srcOrd="3" destOrd="0" parTransId="{909546E0-39AB-4D2D-A723-B87FCDFF7EC6}" sibTransId="{E0C8D69B-08F0-41CE-8F02-36AE42B0DDE1}"/>
    <dgm:cxn modelId="{744F4223-BE0E-4CFF-9F89-DD80071DD734}" srcId="{2FCC1D3C-87D7-4786-9792-A249661AA8A8}" destId="{29390FED-82B3-4555-9FB6-00467EE86B7A}" srcOrd="0" destOrd="0" parTransId="{0FE86203-CFE7-494C-942E-BD2834700944}" sibTransId="{AC725966-EE86-42D5-9B29-E0A5E6869692}"/>
    <dgm:cxn modelId="{01565B46-9917-4615-A77A-FD9781A8A4DA}" type="presOf" srcId="{29390FED-82B3-4555-9FB6-00467EE86B7A}" destId="{773BD6A4-0DEE-40CE-A7E7-91F6E03CE911}" srcOrd="0" destOrd="0" presId="urn:microsoft.com/office/officeart/2005/8/layout/chevron2"/>
    <dgm:cxn modelId="{322B3C6D-C888-420B-B0D1-64605D8CA151}" srcId="{0D25FF5D-7BD4-4318-AB0E-EA7F25F994BD}" destId="{F678C533-65D9-4457-ACDE-C8F49254B3BC}" srcOrd="1" destOrd="0" parTransId="{C2C09BB4-1606-45E3-AA8E-46ACD90F2C0A}" sibTransId="{E864C9C9-1BE0-4F2E-8FAD-17D483BD8C2A}"/>
    <dgm:cxn modelId="{CCF0E85A-6871-4740-A733-B65D26115EEB}" type="presOf" srcId="{F678C533-65D9-4457-ACDE-C8F49254B3BC}" destId="{3DE471B7-8348-497E-896B-7752F8F0E0A5}" srcOrd="0" destOrd="0" presId="urn:microsoft.com/office/officeart/2005/8/layout/chevron2"/>
    <dgm:cxn modelId="{991D3F8D-44D6-4DDA-A599-2E25AE09FDFD}" type="presOf" srcId="{6592BF0A-03E9-4549-8579-F2C384618CE2}" destId="{E3C5161D-D93A-4572-96EA-DD9D85142F83}" srcOrd="0" destOrd="0" presId="urn:microsoft.com/office/officeart/2005/8/layout/chevron2"/>
    <dgm:cxn modelId="{C121E097-34CD-4C03-BC33-E32262477999}" type="presOf" srcId="{E4ECA843-9F18-4DC4-AD98-7394F8AACD60}" destId="{59DBC290-CFFB-410E-8EFB-2E1CCF43C27D}" srcOrd="0" destOrd="0" presId="urn:microsoft.com/office/officeart/2005/8/layout/chevron2"/>
    <dgm:cxn modelId="{038462C4-5AFB-429F-B6FA-5B3551CA5F91}" type="presOf" srcId="{FDCBD0F5-4CCF-4FE0-AB3E-383AB7566DB8}" destId="{D087B981-2A18-4D4C-B6C0-07916C64A1D9}" srcOrd="0" destOrd="0" presId="urn:microsoft.com/office/officeart/2005/8/layout/chevron2"/>
    <dgm:cxn modelId="{A43CA7C8-3184-47B8-B0E7-C53C5C49F8E6}" srcId="{E4ECA843-9F18-4DC4-AD98-7394F8AACD60}" destId="{D456D6EC-2D90-483B-B1A8-050BF5147BC9}" srcOrd="0" destOrd="0" parTransId="{874F7076-591A-4812-A939-B5E3F4E51E6E}" sibTransId="{DC220D86-1D15-440B-9FDB-A858443E2526}"/>
    <dgm:cxn modelId="{093874D0-2F36-47BE-8E67-3FDFCD9BA525}" type="presOf" srcId="{2FCC1D3C-87D7-4786-9792-A249661AA8A8}" destId="{D9314965-77F7-4EE9-97E4-ABFA67426F63}" srcOrd="0" destOrd="0" presId="urn:microsoft.com/office/officeart/2005/8/layout/chevron2"/>
    <dgm:cxn modelId="{FD65C4D5-9F72-49C2-A4BC-03D9F6D9EF9A}" srcId="{0D25FF5D-7BD4-4318-AB0E-EA7F25F994BD}" destId="{6592BF0A-03E9-4549-8579-F2C384618CE2}" srcOrd="2" destOrd="0" parTransId="{2F217805-BEF7-4CE3-946E-E9D14B7F64A4}" sibTransId="{AAED4B11-BF7D-44CE-BFCE-31D6333EACE6}"/>
    <dgm:cxn modelId="{1F85C4EC-8227-4A48-9C72-CD228AD2389A}" type="presOf" srcId="{95C9A75D-334C-4BAB-905C-69EEF7BB0190}" destId="{A9EDCA23-14D9-4856-B6B2-2CBBB3FFA9CB}" srcOrd="0" destOrd="0" presId="urn:microsoft.com/office/officeart/2005/8/layout/chevron2"/>
    <dgm:cxn modelId="{787818FA-1FFA-44A4-A22E-923DB8DA9370}" srcId="{0D25FF5D-7BD4-4318-AB0E-EA7F25F994BD}" destId="{2FCC1D3C-87D7-4786-9792-A249661AA8A8}" srcOrd="0" destOrd="0" parTransId="{4FC9DB42-424F-44BF-9BAD-0BDB294D893F}" sibTransId="{942071F9-C46E-4E20-9FB5-641D90DABD31}"/>
    <dgm:cxn modelId="{97997FFA-04C4-45A7-9082-89202CABD572}" type="presOf" srcId="{D456D6EC-2D90-483B-B1A8-050BF5147BC9}" destId="{FFFB2AFD-197D-494C-AABC-CE105405A06C}" srcOrd="0" destOrd="0" presId="urn:microsoft.com/office/officeart/2005/8/layout/chevron2"/>
    <dgm:cxn modelId="{C2C0DAFF-D58D-4F3B-BBED-B66FD232CD82}" srcId="{F678C533-65D9-4457-ACDE-C8F49254B3BC}" destId="{95C9A75D-334C-4BAB-905C-69EEF7BB0190}" srcOrd="0" destOrd="0" parTransId="{CEE09D59-EBB6-4F01-971E-C315B8C29271}" sibTransId="{97B64523-135E-459D-AB99-35C1AC000CB5}"/>
    <dgm:cxn modelId="{6FF39F60-E7F3-4013-9E38-1E2CEB3EA63D}" type="presParOf" srcId="{850BE5DF-8D7A-42B4-80FB-BF23CD961905}" destId="{1B4E9B9F-E53A-40D9-A85C-C4D6D793C82B}" srcOrd="0" destOrd="0" presId="urn:microsoft.com/office/officeart/2005/8/layout/chevron2"/>
    <dgm:cxn modelId="{7E3C404A-E6E0-4778-AAC2-BE7701D8319A}" type="presParOf" srcId="{1B4E9B9F-E53A-40D9-A85C-C4D6D793C82B}" destId="{D9314965-77F7-4EE9-97E4-ABFA67426F63}" srcOrd="0" destOrd="0" presId="urn:microsoft.com/office/officeart/2005/8/layout/chevron2"/>
    <dgm:cxn modelId="{BC96B718-9EDD-4524-AF14-F727D4D472D8}" type="presParOf" srcId="{1B4E9B9F-E53A-40D9-A85C-C4D6D793C82B}" destId="{773BD6A4-0DEE-40CE-A7E7-91F6E03CE911}" srcOrd="1" destOrd="0" presId="urn:microsoft.com/office/officeart/2005/8/layout/chevron2"/>
    <dgm:cxn modelId="{51261A90-DD9A-4058-A4A7-40A901667AB0}" type="presParOf" srcId="{850BE5DF-8D7A-42B4-80FB-BF23CD961905}" destId="{A69BB128-D8A4-4539-B6C7-CB01002E606E}" srcOrd="1" destOrd="0" presId="urn:microsoft.com/office/officeart/2005/8/layout/chevron2"/>
    <dgm:cxn modelId="{BD04DDFA-3978-46A4-BD73-AC2EFAB7A8B3}" type="presParOf" srcId="{850BE5DF-8D7A-42B4-80FB-BF23CD961905}" destId="{F0F6D94A-36C0-49C3-A350-ED71D1DEE7C0}" srcOrd="2" destOrd="0" presId="urn:microsoft.com/office/officeart/2005/8/layout/chevron2"/>
    <dgm:cxn modelId="{F75F5E1E-C923-4EF8-80E8-2F20B602F2C5}" type="presParOf" srcId="{F0F6D94A-36C0-49C3-A350-ED71D1DEE7C0}" destId="{3DE471B7-8348-497E-896B-7752F8F0E0A5}" srcOrd="0" destOrd="0" presId="urn:microsoft.com/office/officeart/2005/8/layout/chevron2"/>
    <dgm:cxn modelId="{A6DE7B1F-CA88-406D-8AC6-598AAE925FAF}" type="presParOf" srcId="{F0F6D94A-36C0-49C3-A350-ED71D1DEE7C0}" destId="{A9EDCA23-14D9-4856-B6B2-2CBBB3FFA9CB}" srcOrd="1" destOrd="0" presId="urn:microsoft.com/office/officeart/2005/8/layout/chevron2"/>
    <dgm:cxn modelId="{7DB88BCF-0C05-4C83-B2F2-65BE195B78E2}" type="presParOf" srcId="{850BE5DF-8D7A-42B4-80FB-BF23CD961905}" destId="{347D2BF8-6AFF-4D42-B5D5-B5CAD434FB4B}" srcOrd="3" destOrd="0" presId="urn:microsoft.com/office/officeart/2005/8/layout/chevron2"/>
    <dgm:cxn modelId="{1006D8A9-B131-4B45-8D85-3DB489B26A05}" type="presParOf" srcId="{850BE5DF-8D7A-42B4-80FB-BF23CD961905}" destId="{97C84B5A-AAFF-4387-8B7C-0B83F48BD2A3}" srcOrd="4" destOrd="0" presId="urn:microsoft.com/office/officeart/2005/8/layout/chevron2"/>
    <dgm:cxn modelId="{55B137EA-EB84-4FC0-8F32-1D389A2CA4E4}" type="presParOf" srcId="{97C84B5A-AAFF-4387-8B7C-0B83F48BD2A3}" destId="{E3C5161D-D93A-4572-96EA-DD9D85142F83}" srcOrd="0" destOrd="0" presId="urn:microsoft.com/office/officeart/2005/8/layout/chevron2"/>
    <dgm:cxn modelId="{BD7F6B6F-C346-432E-AD55-C81839F9649E}" type="presParOf" srcId="{97C84B5A-AAFF-4387-8B7C-0B83F48BD2A3}" destId="{D087B981-2A18-4D4C-B6C0-07916C64A1D9}" srcOrd="1" destOrd="0" presId="urn:microsoft.com/office/officeart/2005/8/layout/chevron2"/>
    <dgm:cxn modelId="{E49F3CBC-4B59-42B9-97CB-5FFC9898C257}" type="presParOf" srcId="{850BE5DF-8D7A-42B4-80FB-BF23CD961905}" destId="{AF64B1C8-91B9-4A2B-866A-837370354A30}" srcOrd="5" destOrd="0" presId="urn:microsoft.com/office/officeart/2005/8/layout/chevron2"/>
    <dgm:cxn modelId="{DD07064B-9323-4D18-99B8-0205DE4BB5E3}" type="presParOf" srcId="{850BE5DF-8D7A-42B4-80FB-BF23CD961905}" destId="{3770387C-D236-452E-9819-D9CB1CA4EAE0}" srcOrd="6" destOrd="0" presId="urn:microsoft.com/office/officeart/2005/8/layout/chevron2"/>
    <dgm:cxn modelId="{37D765CD-AB4A-454D-AFFC-73D8EBED6C7E}" type="presParOf" srcId="{3770387C-D236-452E-9819-D9CB1CA4EAE0}" destId="{59DBC290-CFFB-410E-8EFB-2E1CCF43C27D}" srcOrd="0" destOrd="0" presId="urn:microsoft.com/office/officeart/2005/8/layout/chevron2"/>
    <dgm:cxn modelId="{668EC3C2-A037-482F-9C29-23AB5303088C}" type="presParOf" srcId="{3770387C-D236-452E-9819-D9CB1CA4EAE0}" destId="{FFFB2AFD-197D-494C-AABC-CE105405A06C}"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A9050-A103-8648-BA53-F2F06870F311}">
      <dsp:nvSpPr>
        <dsp:cNvPr id="0" name=""/>
        <dsp:cNvSpPr/>
      </dsp:nvSpPr>
      <dsp:spPr>
        <a:xfrm>
          <a:off x="4266" y="492184"/>
          <a:ext cx="3662157" cy="19878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US" sz="2500" kern="1200" dirty="0"/>
            <a:t>SEND REPORT TO MOLISA OR DOLISA OF PROVINCE</a:t>
          </a:r>
        </a:p>
      </dsp:txBody>
      <dsp:txXfrm>
        <a:off x="4266" y="492184"/>
        <a:ext cx="3662157" cy="1325201"/>
      </dsp:txXfrm>
    </dsp:sp>
    <dsp:sp modelId="{B6CDE66F-BA52-5A4E-865C-2FD711158893}">
      <dsp:nvSpPr>
        <dsp:cNvPr id="0" name=""/>
        <dsp:cNvSpPr/>
      </dsp:nvSpPr>
      <dsp:spPr>
        <a:xfrm>
          <a:off x="754346" y="1817386"/>
          <a:ext cx="3662157" cy="189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At least 20 days for online registration and 30 days for direct registration</a:t>
          </a:r>
        </a:p>
      </dsp:txBody>
      <dsp:txXfrm>
        <a:off x="809702" y="1872742"/>
        <a:ext cx="3551445" cy="1779288"/>
      </dsp:txXfrm>
    </dsp:sp>
    <dsp:sp modelId="{F5CB0110-548C-A44F-9C7F-CD109DAC4E10}">
      <dsp:nvSpPr>
        <dsp:cNvPr id="0" name=""/>
        <dsp:cNvSpPr/>
      </dsp:nvSpPr>
      <dsp:spPr>
        <a:xfrm>
          <a:off x="4221593" y="698899"/>
          <a:ext cx="1176960" cy="9117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221593" y="881253"/>
        <a:ext cx="903429" cy="547063"/>
      </dsp:txXfrm>
    </dsp:sp>
    <dsp:sp modelId="{A9379415-C6EA-DA46-A127-5BC540313328}">
      <dsp:nvSpPr>
        <dsp:cNvPr id="0" name=""/>
        <dsp:cNvSpPr/>
      </dsp:nvSpPr>
      <dsp:spPr>
        <a:xfrm>
          <a:off x="5887103" y="492184"/>
          <a:ext cx="3662157" cy="19878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marL="0" lvl="0" indent="0" algn="l" defTabSz="1111250">
            <a:lnSpc>
              <a:spcPct val="90000"/>
            </a:lnSpc>
            <a:spcBef>
              <a:spcPct val="0"/>
            </a:spcBef>
            <a:spcAft>
              <a:spcPct val="35000"/>
            </a:spcAft>
            <a:buNone/>
          </a:pPr>
          <a:r>
            <a:rPr lang="en-US" sz="2500" kern="1200" dirty="0"/>
            <a:t>RESPONSE ON ACCEPTED AND NON-ACCEPTED JOB POSITIONS </a:t>
          </a:r>
        </a:p>
      </dsp:txBody>
      <dsp:txXfrm>
        <a:off x="5887103" y="492184"/>
        <a:ext cx="3662157" cy="1325201"/>
      </dsp:txXfrm>
    </dsp:sp>
    <dsp:sp modelId="{A57A42A7-7525-344E-8630-5A0B81B4B376}">
      <dsp:nvSpPr>
        <dsp:cNvPr id="0" name=""/>
        <dsp:cNvSpPr/>
      </dsp:nvSpPr>
      <dsp:spPr>
        <a:xfrm>
          <a:off x="6637184" y="1817386"/>
          <a:ext cx="3662157" cy="189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MOLISA or DOLISA of province to respond within 10 days </a:t>
          </a:r>
        </a:p>
      </dsp:txBody>
      <dsp:txXfrm>
        <a:off x="6692540" y="1872742"/>
        <a:ext cx="3551445" cy="1779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A9050-A103-8648-BA53-F2F06870F311}">
      <dsp:nvSpPr>
        <dsp:cNvPr id="0" name=""/>
        <dsp:cNvSpPr/>
      </dsp:nvSpPr>
      <dsp:spPr>
        <a:xfrm>
          <a:off x="4266" y="214320"/>
          <a:ext cx="3662157" cy="20630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marL="0" lvl="0" indent="0" algn="l" defTabSz="1155700">
            <a:lnSpc>
              <a:spcPct val="90000"/>
            </a:lnSpc>
            <a:spcBef>
              <a:spcPct val="0"/>
            </a:spcBef>
            <a:spcAft>
              <a:spcPct val="35000"/>
            </a:spcAft>
            <a:buNone/>
          </a:pPr>
          <a:r>
            <a:rPr lang="en-US" sz="2600" kern="1200" dirty="0"/>
            <a:t>SEND APPLICATION TO TO MOLISA OR DOLISA OF PROVINCE</a:t>
          </a:r>
        </a:p>
      </dsp:txBody>
      <dsp:txXfrm>
        <a:off x="4266" y="214320"/>
        <a:ext cx="3662157" cy="1375355"/>
      </dsp:txXfrm>
    </dsp:sp>
    <dsp:sp modelId="{B6CDE66F-BA52-5A4E-865C-2FD711158893}">
      <dsp:nvSpPr>
        <dsp:cNvPr id="0" name=""/>
        <dsp:cNvSpPr/>
      </dsp:nvSpPr>
      <dsp:spPr>
        <a:xfrm>
          <a:off x="754346" y="1589675"/>
          <a:ext cx="3662157" cy="23955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84912" rIns="184912"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a:t>At least 15 working days before the day on which a foreigner worker starts to work</a:t>
          </a:r>
          <a:endParaRPr lang="en-US" sz="2600" kern="1200" dirty="0"/>
        </a:p>
      </dsp:txBody>
      <dsp:txXfrm>
        <a:off x="824510" y="1659839"/>
        <a:ext cx="3521829" cy="2255246"/>
      </dsp:txXfrm>
    </dsp:sp>
    <dsp:sp modelId="{F5CB0110-548C-A44F-9C7F-CD109DAC4E10}">
      <dsp:nvSpPr>
        <dsp:cNvPr id="0" name=""/>
        <dsp:cNvSpPr/>
      </dsp:nvSpPr>
      <dsp:spPr>
        <a:xfrm>
          <a:off x="4221593" y="446112"/>
          <a:ext cx="1176960" cy="9117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221593" y="628466"/>
        <a:ext cx="903429" cy="547063"/>
      </dsp:txXfrm>
    </dsp:sp>
    <dsp:sp modelId="{A9379415-C6EA-DA46-A127-5BC540313328}">
      <dsp:nvSpPr>
        <dsp:cNvPr id="0" name=""/>
        <dsp:cNvSpPr/>
      </dsp:nvSpPr>
      <dsp:spPr>
        <a:xfrm>
          <a:off x="5887103" y="214320"/>
          <a:ext cx="3662157" cy="20630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marL="0" lvl="0" indent="0" algn="l" defTabSz="1155700">
            <a:lnSpc>
              <a:spcPct val="90000"/>
            </a:lnSpc>
            <a:spcBef>
              <a:spcPct val="0"/>
            </a:spcBef>
            <a:spcAft>
              <a:spcPct val="35000"/>
            </a:spcAft>
            <a:buNone/>
          </a:pPr>
          <a:r>
            <a:rPr lang="en-US" sz="2600" kern="1200" dirty="0"/>
            <a:t>ISSUANCE/REJECTION OF WORK PERMIT</a:t>
          </a:r>
        </a:p>
      </dsp:txBody>
      <dsp:txXfrm>
        <a:off x="5887103" y="214320"/>
        <a:ext cx="3662157" cy="1375355"/>
      </dsp:txXfrm>
    </dsp:sp>
    <dsp:sp modelId="{A57A42A7-7525-344E-8630-5A0B81B4B376}">
      <dsp:nvSpPr>
        <dsp:cNvPr id="0" name=""/>
        <dsp:cNvSpPr/>
      </dsp:nvSpPr>
      <dsp:spPr>
        <a:xfrm>
          <a:off x="6637184" y="1589675"/>
          <a:ext cx="3662157" cy="23955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84912" rIns="184912"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MOLISA or DOLISA of province to respond within 05 days </a:t>
          </a:r>
        </a:p>
        <a:p>
          <a:pPr marL="228600" lvl="1" indent="-228600" algn="l" defTabSz="1155700">
            <a:lnSpc>
              <a:spcPct val="90000"/>
            </a:lnSpc>
            <a:spcBef>
              <a:spcPct val="0"/>
            </a:spcBef>
            <a:spcAft>
              <a:spcPct val="15000"/>
            </a:spcAft>
            <a:buChar char="•"/>
          </a:pPr>
          <a:r>
            <a:rPr lang="en-US" sz="2600" kern="1200" dirty="0"/>
            <a:t>Maximum duration of WP: 2 years</a:t>
          </a:r>
        </a:p>
      </dsp:txBody>
      <dsp:txXfrm>
        <a:off x="6707348" y="1659839"/>
        <a:ext cx="3521829" cy="22552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14965-77F7-4EE9-97E4-ABFA67426F63}">
      <dsp:nvSpPr>
        <dsp:cNvPr id="0" name=""/>
        <dsp:cNvSpPr/>
      </dsp:nvSpPr>
      <dsp:spPr>
        <a:xfrm rot="5400000">
          <a:off x="-184111" y="186208"/>
          <a:ext cx="1227410" cy="8591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Step 1</a:t>
          </a:r>
        </a:p>
      </dsp:txBody>
      <dsp:txXfrm rot="-5400000">
        <a:off x="1" y="431691"/>
        <a:ext cx="859187" cy="368223"/>
      </dsp:txXfrm>
    </dsp:sp>
    <dsp:sp modelId="{773BD6A4-0DEE-40CE-A7E7-91F6E03CE911}">
      <dsp:nvSpPr>
        <dsp:cNvPr id="0" name=""/>
        <dsp:cNvSpPr/>
      </dsp:nvSpPr>
      <dsp:spPr>
        <a:xfrm rot="5400000">
          <a:off x="5660420" y="-4799136"/>
          <a:ext cx="797816" cy="104002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Preparing and collecting necessary documents (including translations) for the application</a:t>
          </a:r>
        </a:p>
      </dsp:txBody>
      <dsp:txXfrm rot="-5400000">
        <a:off x="859187" y="41043"/>
        <a:ext cx="10361336" cy="719924"/>
      </dsp:txXfrm>
    </dsp:sp>
    <dsp:sp modelId="{3DE471B7-8348-497E-896B-7752F8F0E0A5}">
      <dsp:nvSpPr>
        <dsp:cNvPr id="0" name=""/>
        <dsp:cNvSpPr/>
      </dsp:nvSpPr>
      <dsp:spPr>
        <a:xfrm rot="5400000">
          <a:off x="-184111" y="1266620"/>
          <a:ext cx="1227410" cy="8591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Step 2</a:t>
          </a:r>
        </a:p>
      </dsp:txBody>
      <dsp:txXfrm rot="-5400000">
        <a:off x="1" y="1512103"/>
        <a:ext cx="859187" cy="368223"/>
      </dsp:txXfrm>
    </dsp:sp>
    <dsp:sp modelId="{A9EDCA23-14D9-4856-B6B2-2CBBB3FFA9CB}">
      <dsp:nvSpPr>
        <dsp:cNvPr id="0" name=""/>
        <dsp:cNvSpPr/>
      </dsp:nvSpPr>
      <dsp:spPr>
        <a:xfrm rot="5400000">
          <a:off x="5660420" y="-3718723"/>
          <a:ext cx="797816" cy="104002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Obtaining the written pre-approval from the Labor Authority prior to employing foreign workers in Vietnam</a:t>
          </a:r>
        </a:p>
      </dsp:txBody>
      <dsp:txXfrm rot="-5400000">
        <a:off x="859187" y="1121456"/>
        <a:ext cx="10361336" cy="719924"/>
      </dsp:txXfrm>
    </dsp:sp>
    <dsp:sp modelId="{E3C5161D-D93A-4572-96EA-DD9D85142F83}">
      <dsp:nvSpPr>
        <dsp:cNvPr id="0" name=""/>
        <dsp:cNvSpPr/>
      </dsp:nvSpPr>
      <dsp:spPr>
        <a:xfrm rot="5400000">
          <a:off x="-184111" y="2347033"/>
          <a:ext cx="1227410" cy="8591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Step 3</a:t>
          </a:r>
        </a:p>
      </dsp:txBody>
      <dsp:txXfrm rot="-5400000">
        <a:off x="1" y="2592516"/>
        <a:ext cx="859187" cy="368223"/>
      </dsp:txXfrm>
    </dsp:sp>
    <dsp:sp modelId="{D087B981-2A18-4D4C-B6C0-07916C64A1D9}">
      <dsp:nvSpPr>
        <dsp:cNvPr id="0" name=""/>
        <dsp:cNvSpPr/>
      </dsp:nvSpPr>
      <dsp:spPr>
        <a:xfrm rot="5400000">
          <a:off x="5660420" y="-2638311"/>
          <a:ext cx="797816" cy="104002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Filing application for work permit. Discussion followed by submission of the Work Permit application and required documents with the Labor Authority</a:t>
          </a:r>
        </a:p>
      </dsp:txBody>
      <dsp:txXfrm rot="-5400000">
        <a:off x="859187" y="2201868"/>
        <a:ext cx="10361336" cy="719924"/>
      </dsp:txXfrm>
    </dsp:sp>
    <dsp:sp modelId="{59DBC290-CFFB-410E-8EFB-2E1CCF43C27D}">
      <dsp:nvSpPr>
        <dsp:cNvPr id="0" name=""/>
        <dsp:cNvSpPr/>
      </dsp:nvSpPr>
      <dsp:spPr>
        <a:xfrm rot="5400000">
          <a:off x="-184111" y="3427445"/>
          <a:ext cx="1227410" cy="8591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Step 4</a:t>
          </a:r>
        </a:p>
      </dsp:txBody>
      <dsp:txXfrm rot="-5400000">
        <a:off x="1" y="3672928"/>
        <a:ext cx="859187" cy="368223"/>
      </dsp:txXfrm>
    </dsp:sp>
    <dsp:sp modelId="{FFFB2AFD-197D-494C-AABC-CE105405A06C}">
      <dsp:nvSpPr>
        <dsp:cNvPr id="0" name=""/>
        <dsp:cNvSpPr/>
      </dsp:nvSpPr>
      <dsp:spPr>
        <a:xfrm rot="5400000">
          <a:off x="5660420" y="-1557899"/>
          <a:ext cx="797816" cy="1040028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Final approved Work Permit is issued by the Labor Authority. </a:t>
          </a:r>
        </a:p>
      </dsp:txBody>
      <dsp:txXfrm rot="-5400000">
        <a:off x="859187" y="3282280"/>
        <a:ext cx="10361336" cy="7199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125FD-E164-4EC3-AB6B-7ADA13644232}" type="datetimeFigureOut">
              <a:rPr lang="en-US" smtClean="0"/>
              <a:t>9/21/2022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1483F-ACDD-44D4-893C-91266DF9770E}" type="slidenum">
              <a:rPr lang="en-US" smtClean="0"/>
              <a:t>‹#›</a:t>
            </a:fld>
            <a:endParaRPr lang="en-US"/>
          </a:p>
        </p:txBody>
      </p:sp>
    </p:spTree>
    <p:extLst>
      <p:ext uri="{BB962C8B-B14F-4D97-AF65-F5344CB8AC3E}">
        <p14:creationId xmlns:p14="http://schemas.microsoft.com/office/powerpoint/2010/main" val="253107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268B5727-3589-8843-BB1E-049ABDFAFFE9}" type="slidenum">
              <a:rPr lang="en-US" smtClean="0"/>
              <a:t>10</a:t>
            </a:fld>
            <a:endParaRPr lang="en-US"/>
          </a:p>
        </p:txBody>
      </p:sp>
    </p:spTree>
    <p:extLst>
      <p:ext uri="{BB962C8B-B14F-4D97-AF65-F5344CB8AC3E}">
        <p14:creationId xmlns:p14="http://schemas.microsoft.com/office/powerpoint/2010/main" val="774886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 and</a:t>
            </a:r>
            <a:r>
              <a:rPr lang="en-US" baseline="0" dirty="0"/>
              <a:t> Expat to enter into Vietnam-law labor contract.</a:t>
            </a:r>
          </a:p>
          <a:p>
            <a:endParaRPr lang="en-US" baseline="0" dirty="0"/>
          </a:p>
          <a:p>
            <a:r>
              <a:rPr lang="en-US" baseline="0" dirty="0"/>
              <a:t>Term of labor contract must be in line with the term of the issued work permit.</a:t>
            </a:r>
          </a:p>
          <a:p>
            <a:endParaRPr lang="en-US" baseline="0" dirty="0"/>
          </a:p>
          <a:p>
            <a:r>
              <a:rPr lang="en-US" sz="1200" b="0" i="0" kern="1200" dirty="0">
                <a:solidFill>
                  <a:schemeClr val="tx1"/>
                </a:solidFill>
                <a:effectLst/>
                <a:latin typeface="+mn-lt"/>
                <a:ea typeface="+mn-ea"/>
                <a:cs typeface="+mn-cs"/>
              </a:rPr>
              <a:t>The employer shall send the</a:t>
            </a:r>
            <a:r>
              <a:rPr lang="en-US" sz="1200" b="0" i="0" kern="1200" baseline="0" dirty="0">
                <a:solidFill>
                  <a:schemeClr val="tx1"/>
                </a:solidFill>
                <a:effectLst/>
                <a:latin typeface="+mn-lt"/>
                <a:ea typeface="+mn-ea"/>
                <a:cs typeface="+mn-cs"/>
              </a:rPr>
              <a:t> signed</a:t>
            </a:r>
            <a:r>
              <a:rPr lang="en-US" sz="1200" b="0" i="0" kern="1200" dirty="0">
                <a:solidFill>
                  <a:schemeClr val="tx1"/>
                </a:solidFill>
                <a:effectLst/>
                <a:latin typeface="+mn-lt"/>
                <a:ea typeface="+mn-ea"/>
                <a:cs typeface="+mn-cs"/>
              </a:rPr>
              <a:t> lab or contract to the competent authority that issued that work permit. The labor contract shall</a:t>
            </a:r>
            <a:r>
              <a:rPr lang="en-US" sz="1200" b="0" i="0" kern="1200" baseline="0" dirty="0">
                <a:solidFill>
                  <a:schemeClr val="tx1"/>
                </a:solidFill>
                <a:effectLst/>
                <a:latin typeface="+mn-lt"/>
                <a:ea typeface="+mn-ea"/>
                <a:cs typeface="+mn-cs"/>
              </a:rPr>
              <a:t> be</a:t>
            </a:r>
            <a:r>
              <a:rPr lang="en-US" sz="1200" b="0" i="0" kern="1200" dirty="0">
                <a:solidFill>
                  <a:schemeClr val="tx1"/>
                </a:solidFill>
                <a:effectLst/>
                <a:latin typeface="+mn-lt"/>
                <a:ea typeface="+mn-ea"/>
                <a:cs typeface="+mn-cs"/>
              </a:rPr>
              <a:t> the original copy or a certified true copy. Penalty of up to 6M VND (equivalent</a:t>
            </a:r>
            <a:r>
              <a:rPr lang="en-US" sz="1200" b="0" i="0" kern="1200" baseline="0" dirty="0">
                <a:solidFill>
                  <a:schemeClr val="tx1"/>
                </a:solidFill>
                <a:effectLst/>
                <a:latin typeface="+mn-lt"/>
                <a:ea typeface="+mn-ea"/>
                <a:cs typeface="+mn-cs"/>
              </a:rPr>
              <a:t> to US$ 250</a:t>
            </a:r>
            <a:r>
              <a:rPr lang="en-US" sz="1200" b="0" i="0" kern="1200" dirty="0">
                <a:solidFill>
                  <a:schemeClr val="tx1"/>
                </a:solidFill>
                <a:effectLst/>
                <a:latin typeface="+mn-lt"/>
                <a:ea typeface="+mn-ea"/>
                <a:cs typeface="+mn-cs"/>
              </a:rPr>
              <a:t>) shall apply in case of failure</a:t>
            </a:r>
            <a:r>
              <a:rPr lang="en-US" sz="1200" b="0" i="0" kern="1200" baseline="0" dirty="0">
                <a:solidFill>
                  <a:schemeClr val="tx1"/>
                </a:solidFill>
                <a:effectLst/>
                <a:latin typeface="+mn-lt"/>
                <a:ea typeface="+mn-ea"/>
                <a:cs typeface="+mn-cs"/>
              </a:rPr>
              <a:t> to follow this obligation.</a:t>
            </a:r>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43</a:t>
            </a:fld>
            <a:endParaRPr lang="en-US"/>
          </a:p>
        </p:txBody>
      </p:sp>
    </p:spTree>
    <p:extLst>
      <p:ext uri="{BB962C8B-B14F-4D97-AF65-F5344CB8AC3E}">
        <p14:creationId xmlns:p14="http://schemas.microsoft.com/office/powerpoint/2010/main" val="3700287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a:t>
            </a:r>
            <a:r>
              <a:rPr lang="en-US" b="1" baseline="0" dirty="0"/>
              <a:t>ocal employees:</a:t>
            </a:r>
            <a:r>
              <a:rPr lang="en-US" baseline="0" dirty="0"/>
              <a:t> First fixed-term labor contract of up to 36 months -&gt; Second fixed-term labor contract of up to 36 months -&gt; Indefinite-term labor contract</a:t>
            </a:r>
          </a:p>
          <a:p>
            <a:endParaRPr lang="en-US" baseline="0" dirty="0"/>
          </a:p>
          <a:p>
            <a:r>
              <a:rPr lang="en-US" b="1" baseline="0" dirty="0"/>
              <a:t>Expat employees: </a:t>
            </a:r>
            <a:r>
              <a:rPr lang="en-US" baseline="0" dirty="0"/>
              <a:t>Multiple fixed term labor contracts. Term of labor contract must be in line with term of issued work permit.</a:t>
            </a:r>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44</a:t>
            </a:fld>
            <a:endParaRPr lang="en-US"/>
          </a:p>
        </p:txBody>
      </p:sp>
    </p:spTree>
    <p:extLst>
      <p:ext uri="{BB962C8B-B14F-4D97-AF65-F5344CB8AC3E}">
        <p14:creationId xmlns:p14="http://schemas.microsoft.com/office/powerpoint/2010/main" val="202123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268B5727-3589-8843-BB1E-049ABDFAFFE9}" type="slidenum">
              <a:rPr lang="en-US" smtClean="0"/>
              <a:t>11</a:t>
            </a:fld>
            <a:endParaRPr lang="en-US"/>
          </a:p>
        </p:txBody>
      </p:sp>
    </p:spTree>
    <p:extLst>
      <p:ext uri="{BB962C8B-B14F-4D97-AF65-F5344CB8AC3E}">
        <p14:creationId xmlns:p14="http://schemas.microsoft.com/office/powerpoint/2010/main" val="94817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process</a:t>
            </a:r>
            <a:r>
              <a:rPr lang="en-US" dirty="0"/>
              <a:t> may take a bit longer in practice</a:t>
            </a:r>
          </a:p>
        </p:txBody>
      </p:sp>
      <p:sp>
        <p:nvSpPr>
          <p:cNvPr id="4" name="Slide Number Placeholder 3"/>
          <p:cNvSpPr>
            <a:spLocks noGrp="1"/>
          </p:cNvSpPr>
          <p:nvPr>
            <p:ph type="sldNum" sz="quarter" idx="10"/>
          </p:nvPr>
        </p:nvSpPr>
        <p:spPr/>
        <p:txBody>
          <a:bodyPr/>
          <a:lstStyle/>
          <a:p>
            <a:fld id="{23E1483F-ACDD-44D4-893C-91266DF9770E}" type="slidenum">
              <a:rPr lang="en-US" smtClean="0"/>
              <a:t>21</a:t>
            </a:fld>
            <a:endParaRPr lang="en-US"/>
          </a:p>
        </p:txBody>
      </p:sp>
    </p:spTree>
    <p:extLst>
      <p:ext uri="{BB962C8B-B14F-4D97-AF65-F5344CB8AC3E}">
        <p14:creationId xmlns:p14="http://schemas.microsoft.com/office/powerpoint/2010/main" val="101216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24</a:t>
            </a:fld>
            <a:endParaRPr lang="en-US"/>
          </a:p>
        </p:txBody>
      </p:sp>
    </p:spTree>
    <p:extLst>
      <p:ext uri="{BB962C8B-B14F-4D97-AF65-F5344CB8AC3E}">
        <p14:creationId xmlns:p14="http://schemas.microsoft.com/office/powerpoint/2010/main" val="844601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2 must be done at least 30 days prior</a:t>
            </a:r>
            <a:r>
              <a:rPr lang="en-US" baseline="0" dirty="0"/>
              <a:t> to the expat employee’s commencement date.</a:t>
            </a:r>
          </a:p>
          <a:p>
            <a:endParaRPr lang="en-US" baseline="0" dirty="0"/>
          </a:p>
          <a:p>
            <a:r>
              <a:rPr lang="en-US" baseline="0" dirty="0"/>
              <a:t>Step 3 must be done at lease two weeks prior to the expat employee’s commencement date.</a:t>
            </a:r>
            <a:endParaRPr lang="en-US" dirty="0"/>
          </a:p>
          <a:p>
            <a:endParaRPr lang="en-US" dirty="0"/>
          </a:p>
          <a:p>
            <a:r>
              <a:rPr lang="en-US" dirty="0"/>
              <a:t>The Work Permit application process is often seen as time consuming and frustrating. However, appropriate planning and preparation of the required documents will make the process more efficient and ultimately successful. </a:t>
            </a:r>
          </a:p>
        </p:txBody>
      </p:sp>
      <p:sp>
        <p:nvSpPr>
          <p:cNvPr id="4" name="Slide Number Placeholder 3"/>
          <p:cNvSpPr>
            <a:spLocks noGrp="1"/>
          </p:cNvSpPr>
          <p:nvPr>
            <p:ph type="sldNum" sz="quarter" idx="10"/>
          </p:nvPr>
        </p:nvSpPr>
        <p:spPr/>
        <p:txBody>
          <a:bodyPr/>
          <a:lstStyle/>
          <a:p>
            <a:fld id="{23E1483F-ACDD-44D4-893C-91266DF9770E}" type="slidenum">
              <a:rPr lang="en-US" smtClean="0"/>
              <a:t>38</a:t>
            </a:fld>
            <a:endParaRPr lang="en-US"/>
          </a:p>
        </p:txBody>
      </p:sp>
    </p:spTree>
    <p:extLst>
      <p:ext uri="{BB962C8B-B14F-4D97-AF65-F5344CB8AC3E}">
        <p14:creationId xmlns:p14="http://schemas.microsoft.com/office/powerpoint/2010/main" val="253784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Step 2 must be done at least 30 days prior</a:t>
            </a:r>
            <a:r>
              <a:rPr lang="en-US" baseline="0" dirty="0"/>
              <a:t> to the expat employee’s commencement date.</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Step 3 must be done at lease two weeks prior to the expat employee’s commencement date.</a:t>
            </a:r>
            <a:endParaRPr lang="en-US" dirty="0"/>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statutory timeline for the Work Permit application process usually takes 4 weeks (excluding the timeline for document preparation)</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 practice, application process may take 5-8 weeks.</a:t>
            </a:r>
          </a:p>
          <a:p>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39</a:t>
            </a:fld>
            <a:endParaRPr lang="en-US"/>
          </a:p>
        </p:txBody>
      </p:sp>
    </p:spTree>
    <p:extLst>
      <p:ext uri="{BB962C8B-B14F-4D97-AF65-F5344CB8AC3E}">
        <p14:creationId xmlns:p14="http://schemas.microsoft.com/office/powerpoint/2010/main" val="425964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a:t>
            </a:r>
            <a:r>
              <a:rPr lang="en-US" baseline="0" dirty="0"/>
              <a:t> </a:t>
            </a:r>
            <a:r>
              <a:rPr lang="en-US" sz="1200" kern="1200" dirty="0">
                <a:solidFill>
                  <a:schemeClr val="dk1"/>
                </a:solidFill>
                <a:effectLst/>
                <a:latin typeface="+mn-lt"/>
                <a:ea typeface="+mn-ea"/>
                <a:cs typeface="+mn-cs"/>
              </a:rPr>
              <a:t>*Criminal History Check will be valid for a period of 6 months as from the actual date of issue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a:t>
            </a:r>
            <a:r>
              <a:rPr lang="en-US" sz="1200" kern="1200" dirty="0">
                <a:solidFill>
                  <a:schemeClr val="dk1"/>
                </a:solidFill>
                <a:effectLst/>
                <a:latin typeface="+mn-lt"/>
                <a:ea typeface="+mn-ea"/>
                <a:cs typeface="+mn-cs"/>
              </a:rPr>
              <a:t> *Health Check will be valid for a period of 12 months as from the actual date of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3. * University Degree can be replaced by a valid practicing certificate issued by a foreign Authority/Government in corresponding with the Job position in Vietnam (for some specific fields only). As such, a Working Experience Letter of at least 5 years is required.</a:t>
            </a:r>
          </a:p>
          <a:p>
            <a:endParaRPr lang="en-US" sz="1200" kern="1200" dirty="0">
              <a:solidFill>
                <a:schemeClr val="dk1"/>
              </a:solidFill>
              <a:effectLst/>
              <a:latin typeface="+mn-lt"/>
              <a:ea typeface="+mn-ea"/>
              <a:cs typeface="+mn-cs"/>
            </a:endParaRPr>
          </a:p>
          <a:p>
            <a:r>
              <a:rPr lang="en-US" sz="1200" kern="1200" dirty="0">
                <a:solidFill>
                  <a:schemeClr val="dk1"/>
                </a:solidFill>
                <a:effectLst/>
                <a:latin typeface="+mn-lt"/>
                <a:ea typeface="+mn-ea"/>
                <a:cs typeface="+mn-cs"/>
              </a:rPr>
              <a:t>4. *The foreign employees can combine these if the duration of each document is less than 3 years</a:t>
            </a:r>
          </a:p>
          <a:p>
            <a:endParaRPr lang="en-US" dirty="0"/>
          </a:p>
          <a:p>
            <a:endParaRPr lang="en-US" dirty="0"/>
          </a:p>
          <a:p>
            <a:r>
              <a:rPr lang="en-US" dirty="0"/>
              <a:t>The Work Permit application process is often seen as time consuming and frustrating. However, appropriate planning and preparation of the required documents will make the process more efficient and ultimately successful. </a:t>
            </a:r>
          </a:p>
        </p:txBody>
      </p:sp>
      <p:sp>
        <p:nvSpPr>
          <p:cNvPr id="4" name="Slide Number Placeholder 3"/>
          <p:cNvSpPr>
            <a:spLocks noGrp="1"/>
          </p:cNvSpPr>
          <p:nvPr>
            <p:ph type="sldNum" sz="quarter" idx="10"/>
          </p:nvPr>
        </p:nvSpPr>
        <p:spPr/>
        <p:txBody>
          <a:bodyPr/>
          <a:lstStyle/>
          <a:p>
            <a:fld id="{23E1483F-ACDD-44D4-893C-91266DF9770E}" type="slidenum">
              <a:rPr lang="en-US" smtClean="0"/>
              <a:t>40</a:t>
            </a:fld>
            <a:endParaRPr lang="en-US"/>
          </a:p>
        </p:txBody>
      </p:sp>
    </p:spTree>
    <p:extLst>
      <p:ext uri="{BB962C8B-B14F-4D97-AF65-F5344CB8AC3E}">
        <p14:creationId xmlns:p14="http://schemas.microsoft.com/office/powerpoint/2010/main" val="226707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41</a:t>
            </a:fld>
            <a:endParaRPr lang="en-US"/>
          </a:p>
        </p:txBody>
      </p:sp>
    </p:spTree>
    <p:extLst>
      <p:ext uri="{BB962C8B-B14F-4D97-AF65-F5344CB8AC3E}">
        <p14:creationId xmlns:p14="http://schemas.microsoft.com/office/powerpoint/2010/main" val="185642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1:</a:t>
            </a:r>
          </a:p>
          <a:p>
            <a:endParaRPr lang="en-US" dirty="0"/>
          </a:p>
          <a:p>
            <a:pPr rtl="0" fontAlgn="base"/>
            <a:r>
              <a:rPr lang="en-US" sz="1200" kern="1200" dirty="0">
                <a:solidFill>
                  <a:schemeClr val="tx1"/>
                </a:solidFill>
                <a:effectLst/>
                <a:latin typeface="+mn-lt"/>
                <a:ea typeface="+mn-ea"/>
                <a:cs typeface="+mn-cs"/>
              </a:rPr>
              <a:t>According Labor Code 2019 (Article 36.1(</a:t>
            </a:r>
            <a:r>
              <a:rPr lang="en-US" sz="1200" kern="1200" dirty="0" err="1">
                <a:solidFill>
                  <a:schemeClr val="tx1"/>
                </a:solidFill>
                <a:effectLst/>
                <a:latin typeface="+mn-lt"/>
                <a:ea typeface="+mn-ea"/>
                <a:cs typeface="+mn-cs"/>
              </a:rPr>
              <a:t>dd</a:t>
            </a:r>
            <a:r>
              <a:rPr lang="en-US" sz="1200" kern="1200" dirty="0">
                <a:solidFill>
                  <a:schemeClr val="tx1"/>
                </a:solidFill>
                <a:effectLst/>
                <a:latin typeface="+mn-lt"/>
                <a:ea typeface="+mn-ea"/>
                <a:cs typeface="+mn-cs"/>
              </a:rPr>
              <a:t>)), an employer is entitled to unilaterally terminate the labor contract whenever the employee reaches the statutory retirement age. </a:t>
            </a:r>
          </a:p>
          <a:p>
            <a:pPr rtl="0" fontAlgn="base"/>
            <a:r>
              <a:rPr lang="en-US" sz="1200" kern="1200" dirty="0">
                <a:solidFill>
                  <a:schemeClr val="tx1"/>
                </a:solidFill>
                <a:effectLst/>
                <a:latin typeface="+mn-lt"/>
                <a:ea typeface="+mn-ea"/>
                <a:cs typeface="+mn-cs"/>
              </a:rPr>
              <a:t> </a:t>
            </a:r>
          </a:p>
          <a:p>
            <a:pPr rtl="0" fontAlgn="base"/>
            <a:r>
              <a:rPr lang="en-US" sz="1200" kern="1200" dirty="0">
                <a:solidFill>
                  <a:schemeClr val="tx1"/>
                </a:solidFill>
                <a:effectLst/>
                <a:latin typeface="+mn-lt"/>
                <a:ea typeface="+mn-ea"/>
                <a:cs typeface="+mn-cs"/>
              </a:rPr>
              <a:t>This could be one of the arguments that the labor authorities may use when NOT issuing the work permit for a senior expat employee who is beyond the statutory retirement age. </a:t>
            </a:r>
          </a:p>
          <a:p>
            <a:endParaRPr lang="en-US" dirty="0"/>
          </a:p>
          <a:p>
            <a:r>
              <a:rPr lang="en-US" dirty="0"/>
              <a:t>Note 2:</a:t>
            </a:r>
          </a:p>
          <a:p>
            <a:endParaRPr lang="en-US" dirty="0"/>
          </a:p>
          <a:p>
            <a:r>
              <a:rPr lang="en-US" dirty="0"/>
              <a:t>There is no formal regime to govern senior expats working in Vietnam who do not go through the process of work permit obtainment, e.g. a foreign lawyer working under a practicing certificate. </a:t>
            </a:r>
          </a:p>
          <a:p>
            <a:endParaRPr lang="en-US" dirty="0"/>
          </a:p>
        </p:txBody>
      </p:sp>
      <p:sp>
        <p:nvSpPr>
          <p:cNvPr id="4" name="Slide Number Placeholder 3"/>
          <p:cNvSpPr>
            <a:spLocks noGrp="1"/>
          </p:cNvSpPr>
          <p:nvPr>
            <p:ph type="sldNum" sz="quarter" idx="10"/>
          </p:nvPr>
        </p:nvSpPr>
        <p:spPr/>
        <p:txBody>
          <a:bodyPr/>
          <a:lstStyle/>
          <a:p>
            <a:fld id="{23E1483F-ACDD-44D4-893C-91266DF9770E}" type="slidenum">
              <a:rPr lang="en-US" smtClean="0"/>
              <a:t>42</a:t>
            </a:fld>
            <a:endParaRPr lang="en-US"/>
          </a:p>
        </p:txBody>
      </p:sp>
    </p:spTree>
    <p:extLst>
      <p:ext uri="{BB962C8B-B14F-4D97-AF65-F5344CB8AC3E}">
        <p14:creationId xmlns:p14="http://schemas.microsoft.com/office/powerpoint/2010/main" val="1308701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350D-1632-46D6-3273-9D6B776C8B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839B69C7-68BC-C53C-FF98-CA4CEE26C7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17D308F-E09C-A476-0B41-BA0F240A207E}"/>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723919A5-4D38-0575-2E95-86A20150E37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C8F6ECE-A7EF-1AD8-5ACE-26B136F23AA6}"/>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125084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0CFC2-B379-57BB-4589-B3F93AEC99EA}"/>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097967F-559C-DE30-A0B6-A540589AE6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FBA1C57-D55A-FD09-7120-6C8A18EDF76E}"/>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1223D7EC-3CE2-0577-89DA-BCAD66CFA14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7BE1F8C-501F-A990-A9C3-2F45872052FC}"/>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59343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C2E5AE-7CF6-571C-143E-67FF21D9C9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1525238-4A4A-662A-1987-2999428A42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2AF3CD0-1ABD-5FF2-3155-9C29C70313F9}"/>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03A95C83-561C-D9B3-EBF6-41C3C6F5DF8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C450188-7E08-81DD-7DD9-296CEB4CB8DF}"/>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15967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424A6-4A36-954C-BB68-3613D2059D8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04A60DC-8CDC-1B4E-A7EA-30C9A6ABDE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6F2314A-FBE9-9748-A3B5-3B7874B82561}"/>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EC0F55F5-B24D-A04E-986E-D21AFC7F84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F0B91C-0806-FA43-987B-BB16BC538732}"/>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583705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55B36F-BCDB-874A-8A75-0EEF816EF9F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233877-2839-B945-ADD0-94B302E6147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16366FA-8537-2942-8F8B-B0A1643872EE}"/>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D7B1E27E-E3D3-A142-A4C0-B67635E3BE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8640A7-1FC4-7743-AEC1-5A74B8D12A2D}"/>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541343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DB204-E932-C14E-889E-DA2E2938134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EA54B51-3B41-4E45-B74E-CF323F0CA6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4DD898F-F0CC-DB4A-AA17-3BD2DBAF8669}"/>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D6DD2667-69FA-8342-B231-E135E025D6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65AB169-F975-B541-B94C-846CFA1CA4D9}"/>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3269914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5D1C37-7F3F-B04B-966E-D52A1D5FCDE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586672-A2CC-C448-AA5D-0946DEC22CA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379416E-1470-5745-BC3B-D2361BC2D53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E7B38F9-1569-4B40-B3F1-E1B5CD8CBAF6}"/>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6" name="Segnaposto piè di pagina 5">
            <a:extLst>
              <a:ext uri="{FF2B5EF4-FFF2-40B4-BE49-F238E27FC236}">
                <a16:creationId xmlns:a16="http://schemas.microsoft.com/office/drawing/2014/main" id="{E870880D-13D3-A842-BC5A-0D56DBBA4E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95635C-673D-7B4C-970D-B5169F3B3B8D}"/>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3053389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B835DE-174B-F445-8CD2-9BED60C969E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93DCB81-BF28-7840-8806-391C7700C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A81BDE1-2BCA-FD4C-A53E-48F1B7D80F9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32762C-5F70-2641-A860-BED568EC5A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D8594D2-9786-184D-BEC0-1908F881102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5F72AE1-8A44-0B4A-BF90-3717B5360E19}"/>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8" name="Segnaposto piè di pagina 7">
            <a:extLst>
              <a:ext uri="{FF2B5EF4-FFF2-40B4-BE49-F238E27FC236}">
                <a16:creationId xmlns:a16="http://schemas.microsoft.com/office/drawing/2014/main" id="{A4DD1C65-B428-2445-9C28-93AB5CD5999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2C25050-90EC-9249-936A-DF8F33E248D2}"/>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3201697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91958D-3898-064A-998C-EC6316CEFD0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1E11F9E-10B4-4C43-976F-2953163079DC}"/>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4" name="Segnaposto piè di pagina 3">
            <a:extLst>
              <a:ext uri="{FF2B5EF4-FFF2-40B4-BE49-F238E27FC236}">
                <a16:creationId xmlns:a16="http://schemas.microsoft.com/office/drawing/2014/main" id="{1EBC6DCB-6C33-9543-85C7-686F083A4E8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9406758-EE36-FB4C-9153-95F11EAE3931}"/>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1377740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19F2D3A-0D6F-1B45-85F9-79611A2D9685}"/>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3" name="Segnaposto piè di pagina 2">
            <a:extLst>
              <a:ext uri="{FF2B5EF4-FFF2-40B4-BE49-F238E27FC236}">
                <a16:creationId xmlns:a16="http://schemas.microsoft.com/office/drawing/2014/main" id="{55895099-712D-7C46-BA8A-50ED8B39A3C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24B14E7-79B0-164F-95EA-0920A0914034}"/>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1186197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510DA0-AE73-D54C-AB8A-960DC1E34AC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CC44A08-2E7B-0543-88FC-D69E9A6A6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288729E-65F6-C74D-86AE-7CFBA2F7E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8E69604-4512-F040-B824-DD93C8165DB5}"/>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6" name="Segnaposto piè di pagina 5">
            <a:extLst>
              <a:ext uri="{FF2B5EF4-FFF2-40B4-BE49-F238E27FC236}">
                <a16:creationId xmlns:a16="http://schemas.microsoft.com/office/drawing/2014/main" id="{424E7E14-FC45-764E-816F-9ED5B36C4C5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06230D6-86D1-6B4D-837D-7DC7A4698F60}"/>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74127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670D-A241-AE28-58AC-3F01A5DDAB8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02E0134-CC3B-3B97-4CA5-3FDE2A8840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15E30BA-23D3-9F64-6EF6-50F18FEDC3E7}"/>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1324F31B-1701-0D4D-BC5A-27555EC7A54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FCB75E6-00F4-04C6-3098-6D7C5F720A92}"/>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4053244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D64F67-2545-374E-9A18-FD2D8DB0021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E5C61BF-1E05-C044-B66B-78A4521070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82A3648-99B5-9746-B93D-0EECA197C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5DCE6D4-5ADA-A540-BBB2-13AE92C6607F}"/>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6" name="Segnaposto piè di pagina 5">
            <a:extLst>
              <a:ext uri="{FF2B5EF4-FFF2-40B4-BE49-F238E27FC236}">
                <a16:creationId xmlns:a16="http://schemas.microsoft.com/office/drawing/2014/main" id="{DAC40C46-E057-9649-B842-FEF51EFDE30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4A337E-4437-EA44-AD04-89EEA73D36F3}"/>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418351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7838D-CB00-E245-9EAB-169BE56E407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D763F27-EF27-014F-8DC9-55317BC86BE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13149E-1979-1546-8CB1-DE9CEE260DBD}"/>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54F18F04-801D-8E49-B630-EEA46FEA9E8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F8D12E3-6C57-744E-893A-4E4F074C3D7C}"/>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3148959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318A382-6B88-0241-A145-38603BFE938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85513D1-97ED-1E4A-A95C-D50B4C0ED58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963638F-CA4E-D84C-8374-8905225A4F21}"/>
              </a:ext>
            </a:extLst>
          </p:cNvPr>
          <p:cNvSpPr>
            <a:spLocks noGrp="1"/>
          </p:cNvSpPr>
          <p:nvPr>
            <p:ph type="dt" sz="half" idx="10"/>
          </p:nvPr>
        </p:nvSpPr>
        <p:spPr/>
        <p:txBody>
          <a:body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5E4A9CED-01DA-994F-937C-FF8C315AC6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8D0384E-1742-7843-9378-DF1C0A499158}"/>
              </a:ext>
            </a:extLst>
          </p:cNvPr>
          <p:cNvSpPr>
            <a:spLocks noGrp="1"/>
          </p:cNvSpPr>
          <p:nvPr>
            <p:ph type="sldNum" sz="quarter" idx="12"/>
          </p:nvPr>
        </p:nvSpPr>
        <p:spPr/>
        <p:txBody>
          <a:bodyPr/>
          <a:lstStyle/>
          <a:p>
            <a:fld id="{5D668557-942E-874E-9B5C-052AC8FD1113}" type="slidenum">
              <a:rPr lang="it-IT" smtClean="0"/>
              <a:t>‹#›</a:t>
            </a:fld>
            <a:endParaRPr lang="it-IT"/>
          </a:p>
        </p:txBody>
      </p:sp>
    </p:spTree>
    <p:extLst>
      <p:ext uri="{BB962C8B-B14F-4D97-AF65-F5344CB8AC3E}">
        <p14:creationId xmlns:p14="http://schemas.microsoft.com/office/powerpoint/2010/main" val="27260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E7ED-52D4-47DD-D98E-53908C454E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8DD9802D-550C-DE73-F884-8998FAD8D8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3667A-4716-3C8A-5107-B66D3F570B7A}"/>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0AD13737-ACB9-79BA-F7B0-B4F41A38D41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CA998B3-5212-9F45-7EC2-A2B37D229C33}"/>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261903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25AE-DE9C-7A48-B394-979FF8EA0F9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37B5167-A16A-18B5-D52A-60D409577A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F5F002B-19C9-5205-B7FC-5E10D3E2AB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C6315A1E-7157-2333-FF3A-1959185B6456}"/>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6" name="Footer Placeholder 5">
            <a:extLst>
              <a:ext uri="{FF2B5EF4-FFF2-40B4-BE49-F238E27FC236}">
                <a16:creationId xmlns:a16="http://schemas.microsoft.com/office/drawing/2014/main" id="{B1A0EF53-AA7A-04D4-9541-A3D1EE5116B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568DE56-6627-4FF6-2938-2ECCC61681DD}"/>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142104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29A0-B9E6-2C5F-3643-562F0C0292FC}"/>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D2FAB7C-AB98-C18C-ED28-3D62BC877B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3129-ABBE-372F-569C-D7F52D6758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49356954-BD5E-2F97-A241-9BDC06BD9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48D02E-DFA3-6F2B-5322-45EF0A1393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9E571F4-9F23-1AF6-AF6A-C66C086666E8}"/>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8" name="Footer Placeholder 7">
            <a:extLst>
              <a:ext uri="{FF2B5EF4-FFF2-40B4-BE49-F238E27FC236}">
                <a16:creationId xmlns:a16="http://schemas.microsoft.com/office/drawing/2014/main" id="{13F1CA60-DF4B-C0F4-4DD5-CB9A69355BC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9568140F-BBDD-DCA5-D260-4E6E813218C1}"/>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268471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38A1-7071-95F2-B610-F307F09630D0}"/>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54EB728-8EE3-EA33-7F2E-5B7F1EEDB9E8}"/>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4" name="Footer Placeholder 3">
            <a:extLst>
              <a:ext uri="{FF2B5EF4-FFF2-40B4-BE49-F238E27FC236}">
                <a16:creationId xmlns:a16="http://schemas.microsoft.com/office/drawing/2014/main" id="{50E34727-F3DE-AD5C-9945-26C133357893}"/>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6DEB3744-498B-DF7D-4DDC-E1C53BD536A5}"/>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87042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2B911-4D64-43FB-AD3D-181ECDCF5D17}"/>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3" name="Footer Placeholder 2">
            <a:extLst>
              <a:ext uri="{FF2B5EF4-FFF2-40B4-BE49-F238E27FC236}">
                <a16:creationId xmlns:a16="http://schemas.microsoft.com/office/drawing/2014/main" id="{618674B9-2445-E8C8-A318-F138FD1B80A1}"/>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D9F8DF3-54C5-B646-A049-4D6AF07CACD9}"/>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405502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76D88-11D7-44CB-B096-9C75E3AB5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F46B688-59E0-1171-1291-A277195EC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EE687E6-9ED6-B2C0-0296-38330F877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4C45A-C6DA-9CB2-D807-55942F0096D2}"/>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6" name="Footer Placeholder 5">
            <a:extLst>
              <a:ext uri="{FF2B5EF4-FFF2-40B4-BE49-F238E27FC236}">
                <a16:creationId xmlns:a16="http://schemas.microsoft.com/office/drawing/2014/main" id="{39E21D80-F380-CA1A-7934-C02FE08A316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444002C-8D2F-11DB-0CFA-BAB10D8DF0BB}"/>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429243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3C1B-BC72-702A-51B4-5795076C7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CB73EB80-5D2E-8CA8-CECF-CA8BADACB3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DF957DC-BEE4-CA9B-FD26-99CD92F7F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DEB01-CC91-96EB-E8FA-48BAC4A97576}"/>
              </a:ext>
            </a:extLst>
          </p:cNvPr>
          <p:cNvSpPr>
            <a:spLocks noGrp="1"/>
          </p:cNvSpPr>
          <p:nvPr>
            <p:ph type="dt" sz="half" idx="10"/>
          </p:nvPr>
        </p:nvSpPr>
        <p:spPr/>
        <p:txBody>
          <a:bodyPr/>
          <a:lstStyle/>
          <a:p>
            <a:fld id="{49BC9FA5-8975-4D7C-ADCC-5A4BE1C1926A}" type="datetimeFigureOut">
              <a:rPr lang="en-NZ" smtClean="0"/>
              <a:t>21/09/2022</a:t>
            </a:fld>
            <a:endParaRPr lang="en-NZ"/>
          </a:p>
        </p:txBody>
      </p:sp>
      <p:sp>
        <p:nvSpPr>
          <p:cNvPr id="6" name="Footer Placeholder 5">
            <a:extLst>
              <a:ext uri="{FF2B5EF4-FFF2-40B4-BE49-F238E27FC236}">
                <a16:creationId xmlns:a16="http://schemas.microsoft.com/office/drawing/2014/main" id="{235B6356-5952-E641-C1AF-2136EA39694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F15D9F9-9D2F-11FC-EA65-7894A903054B}"/>
              </a:ext>
            </a:extLst>
          </p:cNvPr>
          <p:cNvSpPr>
            <a:spLocks noGrp="1"/>
          </p:cNvSpPr>
          <p:nvPr>
            <p:ph type="sldNum" sz="quarter" idx="12"/>
          </p:nvPr>
        </p:nvSpPr>
        <p:spPr/>
        <p:txBody>
          <a:bodyPr/>
          <a:lstStyle/>
          <a:p>
            <a:fld id="{63B05747-98FF-465B-92C6-741FF9F3D6EE}" type="slidenum">
              <a:rPr lang="en-NZ" smtClean="0"/>
              <a:t>‹#›</a:t>
            </a:fld>
            <a:endParaRPr lang="en-NZ"/>
          </a:p>
        </p:txBody>
      </p:sp>
    </p:spTree>
    <p:extLst>
      <p:ext uri="{BB962C8B-B14F-4D97-AF65-F5344CB8AC3E}">
        <p14:creationId xmlns:p14="http://schemas.microsoft.com/office/powerpoint/2010/main" val="251011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FE58E0-4487-C07A-C6DE-80E24205FE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2C88217-0404-7276-6A32-FD9D6DE389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0CF562D-5A6D-0968-4C74-770A47915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C9FA5-8975-4D7C-ADCC-5A4BE1C1926A}" type="datetimeFigureOut">
              <a:rPr lang="en-NZ" smtClean="0"/>
              <a:t>21/09/2022</a:t>
            </a:fld>
            <a:endParaRPr lang="en-NZ"/>
          </a:p>
        </p:txBody>
      </p:sp>
      <p:sp>
        <p:nvSpPr>
          <p:cNvPr id="5" name="Footer Placeholder 4">
            <a:extLst>
              <a:ext uri="{FF2B5EF4-FFF2-40B4-BE49-F238E27FC236}">
                <a16:creationId xmlns:a16="http://schemas.microsoft.com/office/drawing/2014/main" id="{88D63724-A6FE-607A-52AE-B37DD735A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8D20CA05-F3A5-B61D-C1D2-FCB40EC7DD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05747-98FF-465B-92C6-741FF9F3D6EE}" type="slidenum">
              <a:rPr lang="en-NZ" smtClean="0"/>
              <a:t>‹#›</a:t>
            </a:fld>
            <a:endParaRPr lang="en-NZ"/>
          </a:p>
        </p:txBody>
      </p:sp>
    </p:spTree>
    <p:extLst>
      <p:ext uri="{BB962C8B-B14F-4D97-AF65-F5344CB8AC3E}">
        <p14:creationId xmlns:p14="http://schemas.microsoft.com/office/powerpoint/2010/main" val="49517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70AE81D-8B48-F349-B353-DA1AA5E5DB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AD5EFEE-8464-9D48-9103-4B246F39F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887A1BE-FF92-384C-8274-7CE4E682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216A8-A4ED-DE4D-A1EB-831D7F9ED8CC}" type="datetimeFigureOut">
              <a:rPr lang="it-IT" smtClean="0"/>
              <a:t>21/09/2022</a:t>
            </a:fld>
            <a:endParaRPr lang="it-IT"/>
          </a:p>
        </p:txBody>
      </p:sp>
      <p:sp>
        <p:nvSpPr>
          <p:cNvPr id="5" name="Segnaposto piè di pagina 4">
            <a:extLst>
              <a:ext uri="{FF2B5EF4-FFF2-40B4-BE49-F238E27FC236}">
                <a16:creationId xmlns:a16="http://schemas.microsoft.com/office/drawing/2014/main" id="{05862A9D-1671-8F46-B155-A6895C1D77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262BA0A-EFD2-FD4F-92F3-3F7F1D078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68557-942E-874E-9B5C-052AC8FD1113}" type="slidenum">
              <a:rPr lang="it-IT" smtClean="0"/>
              <a:t>‹#›</a:t>
            </a:fld>
            <a:endParaRPr lang="it-IT"/>
          </a:p>
        </p:txBody>
      </p:sp>
    </p:spTree>
    <p:extLst>
      <p:ext uri="{BB962C8B-B14F-4D97-AF65-F5344CB8AC3E}">
        <p14:creationId xmlns:p14="http://schemas.microsoft.com/office/powerpoint/2010/main" val="2576478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evisa.xuatnhapcanh.gov.vn/web/guest/trang-chu-ttd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85B35DB1-579E-BAB5-3D23-9CEE096029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4613"/>
          </a:xfrm>
          <a:prstGeom prst="rect">
            <a:avLst/>
          </a:prstGeom>
        </p:spPr>
      </p:pic>
      <p:sp>
        <p:nvSpPr>
          <p:cNvPr id="2" name="Title 1">
            <a:extLst>
              <a:ext uri="{FF2B5EF4-FFF2-40B4-BE49-F238E27FC236}">
                <a16:creationId xmlns:a16="http://schemas.microsoft.com/office/drawing/2014/main" id="{A1FEB40A-0D80-264B-A12B-6714E497A6EC}"/>
              </a:ext>
            </a:extLst>
          </p:cNvPr>
          <p:cNvSpPr>
            <a:spLocks noGrp="1"/>
          </p:cNvSpPr>
          <p:nvPr>
            <p:ph type="ctrTitle"/>
          </p:nvPr>
        </p:nvSpPr>
        <p:spPr/>
        <p:txBody>
          <a:bodyPr>
            <a:normAutofit/>
          </a:bodyPr>
          <a:lstStyle/>
          <a:p>
            <a:pPr algn="ctr"/>
            <a:r>
              <a:rPr lang="en-PH" sz="3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Workshop on Work Permits for Foreign Service Providers, Workers and other Business People in Vietnam</a:t>
            </a:r>
            <a:endParaRPr lang="en-NZ"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5776A819-C52A-D712-F34F-9903BABB0337}"/>
              </a:ext>
            </a:extLst>
          </p:cNvPr>
          <p:cNvSpPr>
            <a:spLocks noGrp="1"/>
          </p:cNvSpPr>
          <p:nvPr>
            <p:ph type="subTitle" idx="1"/>
          </p:nvPr>
        </p:nvSpPr>
        <p:spPr>
          <a:xfrm>
            <a:off x="1524000" y="3602038"/>
            <a:ext cx="9144000" cy="1408874"/>
          </a:xfrm>
        </p:spPr>
        <p:txBody>
          <a:bodyPr>
            <a:normAutofit/>
          </a:bodyPr>
          <a:lstStyle/>
          <a:p>
            <a:r>
              <a:rPr lang="en-PH"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21</a:t>
            </a:r>
            <a:r>
              <a:rPr lang="en-PH" baseline="30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t>
            </a:r>
            <a:r>
              <a:rPr lang="en-PH"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September 2022</a:t>
            </a:r>
          </a:p>
          <a:p>
            <a:r>
              <a:rPr lang="en-PH"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10:00am – 12:30pm</a:t>
            </a:r>
          </a:p>
          <a:p>
            <a:r>
              <a:rPr lang="en-PH"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Lotte Hotel, Hanoi</a:t>
            </a:r>
          </a:p>
        </p:txBody>
      </p:sp>
      <p:sp>
        <p:nvSpPr>
          <p:cNvPr id="6" name="Subtitle 2">
            <a:extLst>
              <a:ext uri="{FF2B5EF4-FFF2-40B4-BE49-F238E27FC236}">
                <a16:creationId xmlns:a16="http://schemas.microsoft.com/office/drawing/2014/main" id="{91D2F2C2-00BC-F54F-0FBC-D19C78A1B777}"/>
              </a:ext>
            </a:extLst>
          </p:cNvPr>
          <p:cNvSpPr txBox="1">
            <a:spLocks/>
          </p:cNvSpPr>
          <p:nvPr/>
        </p:nvSpPr>
        <p:spPr>
          <a:xfrm>
            <a:off x="1524000" y="384397"/>
            <a:ext cx="9144000" cy="35356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PH"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Support for the Implementation of the EU-Vietnam Free Trade Agreement</a:t>
            </a:r>
          </a:p>
        </p:txBody>
      </p:sp>
    </p:spTree>
    <p:extLst>
      <p:ext uri="{BB962C8B-B14F-4D97-AF65-F5344CB8AC3E}">
        <p14:creationId xmlns:p14="http://schemas.microsoft.com/office/powerpoint/2010/main" val="390270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8AF2531-F0D8-F5AD-2E25-4DDEA78E2195}"/>
              </a:ext>
            </a:extLst>
          </p:cNvPr>
          <p:cNvGraphicFramePr>
            <a:graphicFrameLocks noGrp="1"/>
          </p:cNvGraphicFramePr>
          <p:nvPr>
            <p:ph idx="1"/>
          </p:nvPr>
        </p:nvGraphicFramePr>
        <p:xfrm>
          <a:off x="-6732" y="1047986"/>
          <a:ext cx="12192000" cy="4886668"/>
        </p:xfrm>
        <a:graphic>
          <a:graphicData uri="http://schemas.openxmlformats.org/drawingml/2006/table">
            <a:tbl>
              <a:tblPr firstRow="1" bandRow="1">
                <a:tableStyleId>{5C22544A-7EE6-4342-B048-85BDC9FD1C3A}</a:tableStyleId>
              </a:tblPr>
              <a:tblGrid>
                <a:gridCol w="3445727">
                  <a:extLst>
                    <a:ext uri="{9D8B030D-6E8A-4147-A177-3AD203B41FA5}">
                      <a16:colId xmlns:a16="http://schemas.microsoft.com/office/drawing/2014/main" val="3074821746"/>
                    </a:ext>
                  </a:extLst>
                </a:gridCol>
                <a:gridCol w="3568390">
                  <a:extLst>
                    <a:ext uri="{9D8B030D-6E8A-4147-A177-3AD203B41FA5}">
                      <a16:colId xmlns:a16="http://schemas.microsoft.com/office/drawing/2014/main" val="2485191219"/>
                    </a:ext>
                  </a:extLst>
                </a:gridCol>
                <a:gridCol w="5177883">
                  <a:extLst>
                    <a:ext uri="{9D8B030D-6E8A-4147-A177-3AD203B41FA5}">
                      <a16:colId xmlns:a16="http://schemas.microsoft.com/office/drawing/2014/main" val="3245476374"/>
                    </a:ext>
                  </a:extLst>
                </a:gridCol>
              </a:tblGrid>
              <a:tr h="554079">
                <a:tc>
                  <a:txBody>
                    <a:bodyPr/>
                    <a:lstStyle/>
                    <a:p>
                      <a:pPr algn="ctr"/>
                      <a:r>
                        <a:rPr lang="en-VN" dirty="0"/>
                        <a:t>Type </a:t>
                      </a:r>
                    </a:p>
                  </a:txBody>
                  <a:tcPr/>
                </a:tc>
                <a:tc>
                  <a:txBody>
                    <a:bodyPr/>
                    <a:lstStyle/>
                    <a:p>
                      <a:pPr algn="ctr"/>
                      <a:r>
                        <a:rPr lang="en-VN" dirty="0"/>
                        <a:t>Duration</a:t>
                      </a:r>
                    </a:p>
                  </a:txBody>
                  <a:tcPr/>
                </a:tc>
                <a:tc>
                  <a:txBody>
                    <a:bodyPr/>
                    <a:lstStyle/>
                    <a:p>
                      <a:pPr algn="ctr"/>
                      <a:r>
                        <a:rPr lang="en-VN" dirty="0"/>
                        <a:t>Notes</a:t>
                      </a:r>
                    </a:p>
                  </a:txBody>
                  <a:tcPr/>
                </a:tc>
                <a:extLst>
                  <a:ext uri="{0D108BD9-81ED-4DB2-BD59-A6C34878D82A}">
                    <a16:rowId xmlns:a16="http://schemas.microsoft.com/office/drawing/2014/main" val="3335039646"/>
                  </a:ext>
                </a:extLst>
              </a:tr>
              <a:tr h="637582">
                <a:tc>
                  <a:txBody>
                    <a:bodyPr/>
                    <a:lstStyle/>
                    <a:p>
                      <a:r>
                        <a:rPr lang="en-US" sz="1800" b="1" dirty="0"/>
                        <a:t>Business visitors for establishment purposes</a:t>
                      </a:r>
                      <a:endParaRPr lang="en-VN" dirty="0"/>
                    </a:p>
                  </a:txBody>
                  <a:tcPr/>
                </a:tc>
                <a:tc>
                  <a:txBody>
                    <a:bodyPr/>
                    <a:lstStyle/>
                    <a:p>
                      <a:r>
                        <a:rPr lang="en-US" dirty="0"/>
                        <a:t>U</a:t>
                      </a:r>
                      <a:r>
                        <a:rPr lang="en-VN" dirty="0"/>
                        <a:t>p to 90 days</a:t>
                      </a:r>
                    </a:p>
                  </a:txBody>
                  <a:tcPr/>
                </a:tc>
                <a:tc>
                  <a:txBody>
                    <a:bodyPr/>
                    <a:lstStyle/>
                    <a:p>
                      <a:r>
                        <a:rPr lang="en-US" dirty="0"/>
                        <a:t>S</a:t>
                      </a:r>
                      <a:r>
                        <a:rPr lang="en-VN" dirty="0"/>
                        <a:t>ame duration as commited within WTO</a:t>
                      </a:r>
                    </a:p>
                  </a:txBody>
                  <a:tcPr/>
                </a:tc>
                <a:extLst>
                  <a:ext uri="{0D108BD9-81ED-4DB2-BD59-A6C34878D82A}">
                    <a16:rowId xmlns:a16="http://schemas.microsoft.com/office/drawing/2014/main" val="2527701694"/>
                  </a:ext>
                </a:extLst>
              </a:tr>
              <a:tr h="1882659">
                <a:tc>
                  <a:txBody>
                    <a:bodyPr/>
                    <a:lstStyle/>
                    <a:p>
                      <a:endParaRPr lang="en-US" sz="1800" b="1" dirty="0"/>
                    </a:p>
                    <a:p>
                      <a:endParaRPr lang="en-US" sz="1800" b="1" dirty="0"/>
                    </a:p>
                    <a:p>
                      <a:endParaRPr lang="en-US" sz="1800" b="1" dirty="0"/>
                    </a:p>
                    <a:p>
                      <a:endParaRPr lang="en-US" sz="1800" b="1" dirty="0"/>
                    </a:p>
                    <a:p>
                      <a:r>
                        <a:rPr lang="en-US" sz="1800" b="1" dirty="0"/>
                        <a:t>Intra-corporate transferees</a:t>
                      </a:r>
                      <a:endParaRPr lang="en-VN" dirty="0"/>
                    </a:p>
                  </a:txBody>
                  <a:tcPr/>
                </a:tc>
                <a:tc>
                  <a:txBody>
                    <a:bodyPr/>
                    <a:lstStyle/>
                    <a:p>
                      <a:r>
                        <a:rPr lang="en-US" dirty="0"/>
                        <a:t>- M</a:t>
                      </a:r>
                      <a:r>
                        <a:rPr lang="en-VN" dirty="0"/>
                        <a:t>anagers, executives, specialists: up to 3 years</a:t>
                      </a:r>
                    </a:p>
                    <a:p>
                      <a:endParaRPr lang="en-VN" dirty="0"/>
                    </a:p>
                    <a:p>
                      <a:r>
                        <a:rPr lang="en-VN" dirty="0"/>
                        <a:t>- Trainee employees: up to 1 year (Vietnam implement after 3 years since 1st August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 At least 20 % of managers, executives and specialists shall be Vietnamese nationals, unless they cannot be substituted by Vietnamese. A minimum on 3 non-Vietnamese managers, executives and specialists shall be permitted per enterprise. </a:t>
                      </a:r>
                      <a:endParaRPr lang="en-US" dirty="0">
                        <a:effectLst/>
                      </a:endParaRPr>
                    </a:p>
                    <a:p>
                      <a:endParaRPr lang="en-VN" dirty="0"/>
                    </a:p>
                    <a:p>
                      <a:r>
                        <a:rPr lang="en-VN" dirty="0"/>
                        <a:t>- No WTO commitments for trainee employees</a:t>
                      </a:r>
                    </a:p>
                  </a:txBody>
                  <a:tcPr/>
                </a:tc>
                <a:extLst>
                  <a:ext uri="{0D108BD9-81ED-4DB2-BD59-A6C34878D82A}">
                    <a16:rowId xmlns:a16="http://schemas.microsoft.com/office/drawing/2014/main" val="3510074315"/>
                  </a:ext>
                </a:extLst>
              </a:tr>
              <a:tr h="693301">
                <a:tc>
                  <a:txBody>
                    <a:bodyPr/>
                    <a:lstStyle/>
                    <a:p>
                      <a:endParaRPr lang="en-US" sz="1800" b="1" dirty="0"/>
                    </a:p>
                    <a:p>
                      <a:r>
                        <a:rPr lang="en-US" sz="1800" b="1" dirty="0"/>
                        <a:t>Business sellers</a:t>
                      </a:r>
                      <a:endParaRPr lang="en-VN" dirty="0"/>
                    </a:p>
                  </a:txBody>
                  <a:tcPr/>
                </a:tc>
                <a:tc>
                  <a:txBody>
                    <a:bodyPr/>
                    <a:lstStyle/>
                    <a:p>
                      <a:r>
                        <a:rPr lang="en-US" dirty="0"/>
                        <a:t>U</a:t>
                      </a:r>
                      <a:r>
                        <a:rPr lang="en-VN" dirty="0"/>
                        <a:t>p to 90 days (within any 12-month period for EU)</a:t>
                      </a:r>
                    </a:p>
                  </a:txBody>
                  <a:tcPr/>
                </a:tc>
                <a:tc>
                  <a:txBody>
                    <a:bodyPr/>
                    <a:lstStyle/>
                    <a:p>
                      <a:r>
                        <a:rPr lang="en-US" dirty="0"/>
                        <a:t>S</a:t>
                      </a:r>
                      <a:r>
                        <a:rPr lang="en-VN" dirty="0"/>
                        <a:t>ame duration 90 days as commited within WTO</a:t>
                      </a:r>
                    </a:p>
                  </a:txBody>
                  <a:tcPr/>
                </a:tc>
                <a:extLst>
                  <a:ext uri="{0D108BD9-81ED-4DB2-BD59-A6C34878D82A}">
                    <a16:rowId xmlns:a16="http://schemas.microsoft.com/office/drawing/2014/main" val="3408018738"/>
                  </a:ext>
                </a:extLst>
              </a:tr>
              <a:tr h="987528">
                <a:tc>
                  <a:txBody>
                    <a:bodyPr/>
                    <a:lstStyle/>
                    <a:p>
                      <a:endParaRPr lang="en-US" b="1" dirty="0"/>
                    </a:p>
                    <a:p>
                      <a:r>
                        <a:rPr lang="en-US" b="1" dirty="0"/>
                        <a:t>Contractual service suppliers</a:t>
                      </a:r>
                      <a:endParaRPr lang="en-VN" dirty="0"/>
                    </a:p>
                  </a:txBody>
                  <a:tcPr/>
                </a:tc>
                <a:tc>
                  <a:txBody>
                    <a:bodyPr/>
                    <a:lstStyle/>
                    <a:p>
                      <a:r>
                        <a:rPr lang="en-GB" dirty="0"/>
                        <a:t>Up to</a:t>
                      </a:r>
                      <a:r>
                        <a:rPr lang="en-VN" dirty="0"/>
                        <a:t> 6 months cummulatively or less depending on the contract (within any 12-month period for EU)</a:t>
                      </a:r>
                    </a:p>
                  </a:txBody>
                  <a:tcPr/>
                </a:tc>
                <a:tc>
                  <a:txBody>
                    <a:bodyPr/>
                    <a:lstStyle/>
                    <a:p>
                      <a:r>
                        <a:rPr lang="en-VN" dirty="0"/>
                        <a:t>Long than commitments within WTO: Up to 90 days or less, depending on the contract. </a:t>
                      </a:r>
                    </a:p>
                  </a:txBody>
                  <a:tcPr/>
                </a:tc>
                <a:extLst>
                  <a:ext uri="{0D108BD9-81ED-4DB2-BD59-A6C34878D82A}">
                    <a16:rowId xmlns:a16="http://schemas.microsoft.com/office/drawing/2014/main" val="4135326389"/>
                  </a:ext>
                </a:extLst>
              </a:tr>
            </a:tbl>
          </a:graphicData>
        </a:graphic>
      </p:graphicFrame>
      <p:pic>
        <p:nvPicPr>
          <p:cNvPr id="5" name="Immagine 5" descr="Immagine che contiene mappa&#10;&#10;Descrizione generata automaticamente">
            <a:extLst>
              <a:ext uri="{FF2B5EF4-FFF2-40B4-BE49-F238E27FC236}">
                <a16:creationId xmlns:a16="http://schemas.microsoft.com/office/drawing/2014/main" id="{37039876-ABEE-C26A-5BF7-84AA342AA712}"/>
              </a:ext>
            </a:extLst>
          </p:cNvPr>
          <p:cNvPicPr>
            <a:picLocks noChangeAspect="1"/>
          </p:cNvPicPr>
          <p:nvPr/>
        </p:nvPicPr>
        <p:blipFill rotWithShape="1">
          <a:blip r:embed="rId3"/>
          <a:srcRect b="84467"/>
          <a:stretch/>
        </p:blipFill>
        <p:spPr>
          <a:xfrm>
            <a:off x="-6732" y="-21214"/>
            <a:ext cx="12192000" cy="1069200"/>
          </a:xfrm>
          <a:prstGeom prst="rect">
            <a:avLst/>
          </a:prstGeom>
        </p:spPr>
      </p:pic>
      <p:sp>
        <p:nvSpPr>
          <p:cNvPr id="6" name="TextBox 5">
            <a:extLst>
              <a:ext uri="{FF2B5EF4-FFF2-40B4-BE49-F238E27FC236}">
                <a16:creationId xmlns:a16="http://schemas.microsoft.com/office/drawing/2014/main" id="{53559C1D-751F-9E5E-6ED8-C2D661FB29D7}"/>
              </a:ext>
            </a:extLst>
          </p:cNvPr>
          <p:cNvSpPr txBox="1"/>
          <p:nvPr/>
        </p:nvSpPr>
        <p:spPr>
          <a:xfrm>
            <a:off x="524107" y="178420"/>
            <a:ext cx="11173522" cy="553998"/>
          </a:xfrm>
          <a:prstGeom prst="rect">
            <a:avLst/>
          </a:prstGeom>
          <a:noFill/>
        </p:spPr>
        <p:txBody>
          <a:bodyPr wrap="square" rtlCol="0">
            <a:spAutoFit/>
          </a:bodyPr>
          <a:lstStyle/>
          <a:p>
            <a:pPr algn="ctr"/>
            <a:r>
              <a:rPr lang="en-US" sz="3000" b="1" dirty="0">
                <a:solidFill>
                  <a:schemeClr val="bg1"/>
                </a:solidFill>
              </a:rPr>
              <a:t>EVFTA context: Restrictions and Economics Needs Test</a:t>
            </a:r>
          </a:p>
        </p:txBody>
      </p:sp>
      <p:sp>
        <p:nvSpPr>
          <p:cNvPr id="7" name="TextBox 6">
            <a:extLst>
              <a:ext uri="{FF2B5EF4-FFF2-40B4-BE49-F238E27FC236}">
                <a16:creationId xmlns:a16="http://schemas.microsoft.com/office/drawing/2014/main" id="{8879B86D-5AB1-0D8D-090F-B16C325BCB03}"/>
              </a:ext>
            </a:extLst>
          </p:cNvPr>
          <p:cNvSpPr txBox="1"/>
          <p:nvPr/>
        </p:nvSpPr>
        <p:spPr>
          <a:xfrm>
            <a:off x="1137424" y="6155473"/>
            <a:ext cx="9567747" cy="369332"/>
          </a:xfrm>
          <a:prstGeom prst="rect">
            <a:avLst/>
          </a:prstGeom>
          <a:noFill/>
        </p:spPr>
        <p:txBody>
          <a:bodyPr wrap="square" rtlCol="0">
            <a:spAutoFit/>
          </a:bodyPr>
          <a:lstStyle/>
          <a:p>
            <a:r>
              <a:rPr lang="en-VN" b="1" dirty="0"/>
              <a:t>Independent professionals (self-employed): </a:t>
            </a:r>
            <a:r>
              <a:rPr lang="en-VN" dirty="0"/>
              <a:t>to be reviewed after 5 years since 1st August 2022</a:t>
            </a:r>
          </a:p>
        </p:txBody>
      </p:sp>
    </p:spTree>
    <p:extLst>
      <p:ext uri="{BB962C8B-B14F-4D97-AF65-F5344CB8AC3E}">
        <p14:creationId xmlns:p14="http://schemas.microsoft.com/office/powerpoint/2010/main" val="357548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8AF2531-F0D8-F5AD-2E25-4DDEA78E2195}"/>
              </a:ext>
            </a:extLst>
          </p:cNvPr>
          <p:cNvGraphicFramePr>
            <a:graphicFrameLocks noGrp="1"/>
          </p:cNvGraphicFramePr>
          <p:nvPr>
            <p:ph idx="1"/>
          </p:nvPr>
        </p:nvGraphicFramePr>
        <p:xfrm>
          <a:off x="6732" y="1047986"/>
          <a:ext cx="12178536" cy="5482018"/>
        </p:xfrm>
        <a:graphic>
          <a:graphicData uri="http://schemas.openxmlformats.org/drawingml/2006/table">
            <a:tbl>
              <a:tblPr firstRow="1" bandRow="1">
                <a:tableStyleId>{5C22544A-7EE6-4342-B048-85BDC9FD1C3A}</a:tableStyleId>
              </a:tblPr>
              <a:tblGrid>
                <a:gridCol w="4412472">
                  <a:extLst>
                    <a:ext uri="{9D8B030D-6E8A-4147-A177-3AD203B41FA5}">
                      <a16:colId xmlns:a16="http://schemas.microsoft.com/office/drawing/2014/main" val="3074821746"/>
                    </a:ext>
                  </a:extLst>
                </a:gridCol>
                <a:gridCol w="7766064">
                  <a:extLst>
                    <a:ext uri="{9D8B030D-6E8A-4147-A177-3AD203B41FA5}">
                      <a16:colId xmlns:a16="http://schemas.microsoft.com/office/drawing/2014/main" val="3245476374"/>
                    </a:ext>
                  </a:extLst>
                </a:gridCol>
              </a:tblGrid>
              <a:tr h="387430">
                <a:tc>
                  <a:txBody>
                    <a:bodyPr/>
                    <a:lstStyle/>
                    <a:p>
                      <a:pPr algn="ctr"/>
                      <a:r>
                        <a:rPr lang="en-VN" sz="1500" dirty="0"/>
                        <a:t>SERVICE SECTORS/SUB-SECTORS</a:t>
                      </a:r>
                    </a:p>
                  </a:txBody>
                  <a:tcPr/>
                </a:tc>
                <a:tc>
                  <a:txBody>
                    <a:bodyPr/>
                    <a:lstStyle/>
                    <a:p>
                      <a:pPr algn="ctr"/>
                      <a:r>
                        <a:rPr lang="en-VN" sz="1500" dirty="0"/>
                        <a:t>RESTRICTIONS/ENT</a:t>
                      </a:r>
                    </a:p>
                  </a:txBody>
                  <a:tcPr/>
                </a:tc>
                <a:extLst>
                  <a:ext uri="{0D108BD9-81ED-4DB2-BD59-A6C34878D82A}">
                    <a16:rowId xmlns:a16="http://schemas.microsoft.com/office/drawing/2014/main" val="3335039646"/>
                  </a:ext>
                </a:extLst>
              </a:tr>
              <a:tr h="1953243">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kern="1200" dirty="0">
                          <a:solidFill>
                            <a:schemeClr val="dk1"/>
                          </a:solidFill>
                          <a:effectLst/>
                          <a:latin typeface="+mn-lt"/>
                          <a:ea typeface="+mn-ea"/>
                          <a:cs typeface="+mn-cs"/>
                        </a:rPr>
                        <a:t>Computer and related services (CPC 84) </a:t>
                      </a:r>
                      <a:endParaRPr lang="en-US" sz="1500" dirty="0">
                        <a:effectLst/>
                      </a:endParaRPr>
                    </a:p>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kern="1200" dirty="0">
                          <a:solidFill>
                            <a:schemeClr val="dk1"/>
                          </a:solidFill>
                          <a:effectLst/>
                          <a:latin typeface="+mn-lt"/>
                          <a:ea typeface="+mn-ea"/>
                          <a:cs typeface="+mn-cs"/>
                        </a:rPr>
                        <a:t>Management consultant services (CPC 865) </a:t>
                      </a:r>
                      <a:endParaRPr lang="en-US" sz="1500" dirty="0">
                        <a:effectLst/>
                      </a:endParaRPr>
                    </a:p>
                    <a:p>
                      <a:pPr>
                        <a:spcBef>
                          <a:spcPts val="200"/>
                        </a:spcBef>
                        <a:spcAft>
                          <a:spcPts val="200"/>
                        </a:spcAft>
                      </a:pPr>
                      <a:r>
                        <a:rPr lang="en-US" sz="1500" kern="1200" dirty="0">
                          <a:solidFill>
                            <a:schemeClr val="dk1"/>
                          </a:solidFill>
                          <a:effectLst/>
                          <a:latin typeface="+mn-lt"/>
                          <a:ea typeface="+mn-ea"/>
                          <a:cs typeface="+mn-cs"/>
                        </a:rPr>
                        <a:t>Services related to management consulting </a:t>
                      </a:r>
                      <a:endParaRPr lang="en-US" sz="1500" dirty="0">
                        <a:effectLst/>
                      </a:endParaRPr>
                    </a:p>
                    <a:p>
                      <a:pPr>
                        <a:spcBef>
                          <a:spcPts val="200"/>
                        </a:spcBef>
                        <a:spcAft>
                          <a:spcPts val="200"/>
                        </a:spcAft>
                      </a:pPr>
                      <a:r>
                        <a:rPr lang="en-US" sz="1500" kern="1200" dirty="0">
                          <a:solidFill>
                            <a:schemeClr val="dk1"/>
                          </a:solidFill>
                          <a:effectLst/>
                          <a:latin typeface="+mn-lt"/>
                          <a:ea typeface="+mn-ea"/>
                          <a:cs typeface="+mn-cs"/>
                        </a:rPr>
                        <a:t>(CPC 866, except CPC 86602) </a:t>
                      </a:r>
                      <a:endParaRPr lang="en-US" sz="1500" dirty="0">
                        <a:effectLst/>
                      </a:endParaRPr>
                    </a:p>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b="1" kern="1200" dirty="0">
                          <a:solidFill>
                            <a:schemeClr val="dk1"/>
                          </a:solidFill>
                          <a:effectLst/>
                          <a:latin typeface="+mn-lt"/>
                          <a:ea typeface="+mn-ea"/>
                          <a:cs typeface="+mn-cs"/>
                        </a:rPr>
                        <a:t>CONSTRUCTION AND RELATED ENGINEERING SERVICES</a:t>
                      </a:r>
                      <a:r>
                        <a:rPr lang="en-US" sz="1500" kern="1200" dirty="0">
                          <a:solidFill>
                            <a:schemeClr val="dk1"/>
                          </a:solidFill>
                          <a:effectLst/>
                          <a:latin typeface="+mn-lt"/>
                          <a:ea typeface="+mn-ea"/>
                          <a:cs typeface="+mn-cs"/>
                        </a:rPr>
                        <a:t> (A,B,C,D,E)</a:t>
                      </a:r>
                    </a:p>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kern="1200" dirty="0">
                          <a:solidFill>
                            <a:schemeClr val="dk1"/>
                          </a:solidFill>
                          <a:effectLst/>
                          <a:latin typeface="+mn-lt"/>
                          <a:ea typeface="+mn-ea"/>
                          <a:cs typeface="+mn-cs"/>
                        </a:rPr>
                        <a:t>Franchising services (CPC 8929) </a:t>
                      </a:r>
                      <a:endParaRPr lang="en-US" sz="15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The chief of the branch has to be a resident in Viet Nam. </a:t>
                      </a:r>
                      <a:endParaRPr lang="en-US" sz="1500" dirty="0">
                        <a:effectLst/>
                      </a:endParaRPr>
                    </a:p>
                  </a:txBody>
                  <a:tcPr/>
                </a:tc>
                <a:extLst>
                  <a:ext uri="{0D108BD9-81ED-4DB2-BD59-A6C34878D82A}">
                    <a16:rowId xmlns:a16="http://schemas.microsoft.com/office/drawing/2014/main" val="2527701694"/>
                  </a:ext>
                </a:extLst>
              </a:tr>
              <a:tr h="1554064">
                <a:tc>
                  <a:txBody>
                    <a:bodyPr/>
                    <a:lstStyle/>
                    <a:p>
                      <a:endParaRPr lang="en-US" sz="1500" b="1" dirty="0"/>
                    </a:p>
                    <a:p>
                      <a:endParaRPr lang="en-US" sz="1500" b="1" dirty="0"/>
                    </a:p>
                    <a:p>
                      <a:endParaRPr lang="en-US" sz="1500" b="1" dirty="0"/>
                    </a:p>
                    <a:p>
                      <a:r>
                        <a:rPr lang="en-US" sz="1500" b="1" kern="1200" dirty="0">
                          <a:solidFill>
                            <a:schemeClr val="dk1"/>
                          </a:solidFill>
                          <a:effectLst/>
                          <a:latin typeface="+mn-lt"/>
                          <a:ea typeface="+mn-ea"/>
                          <a:cs typeface="+mn-cs"/>
                        </a:rPr>
                        <a:t>EDUCATIONAL SERVICES</a:t>
                      </a:r>
                      <a:r>
                        <a:rPr lang="en-US" sz="1500" kern="1200" dirty="0">
                          <a:solidFill>
                            <a:schemeClr val="dk1"/>
                          </a:solidFill>
                          <a:effectLst/>
                          <a:latin typeface="+mn-lt"/>
                          <a:ea typeface="+mn-ea"/>
                          <a:cs typeface="+mn-cs"/>
                        </a:rPr>
                        <a:t> </a:t>
                      </a:r>
                      <a:endParaRPr lang="en-US" sz="1500" dirty="0">
                        <a:effectLst/>
                      </a:endParaRPr>
                    </a:p>
                  </a:txBody>
                  <a:tcPr/>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kern="1200" dirty="0">
                          <a:solidFill>
                            <a:schemeClr val="dk1"/>
                          </a:solidFill>
                          <a:effectLst/>
                          <a:latin typeface="+mn-lt"/>
                          <a:ea typeface="+mn-ea"/>
                          <a:cs typeface="+mn-cs"/>
                        </a:rPr>
                        <a:t>- Only in technical, natural sciences and technology, business administration and business studies, economics, accounting, international law and language training fields. </a:t>
                      </a:r>
                      <a:endParaRPr lang="en-US" sz="1500" dirty="0">
                        <a:effectLst/>
                      </a:endParaRPr>
                    </a:p>
                    <a:p>
                      <a:pPr marL="0" marR="0" lvl="0" indent="0" algn="l" defTabSz="914400" rtl="0" eaLnBrk="1" fontAlgn="auto" latinLnBrk="0" hangingPunct="1">
                        <a:lnSpc>
                          <a:spcPct val="100000"/>
                        </a:lnSpc>
                        <a:spcBef>
                          <a:spcPts val="200"/>
                        </a:spcBef>
                        <a:spcAft>
                          <a:spcPts val="200"/>
                        </a:spcAft>
                        <a:buClrTx/>
                        <a:buSzTx/>
                        <a:buFontTx/>
                        <a:buNone/>
                        <a:tabLst/>
                        <a:defRPr/>
                      </a:pPr>
                      <a:r>
                        <a:rPr lang="en-US" sz="1500" kern="1200" dirty="0">
                          <a:solidFill>
                            <a:schemeClr val="dk1"/>
                          </a:solidFill>
                          <a:effectLst/>
                          <a:latin typeface="+mn-lt"/>
                          <a:ea typeface="+mn-ea"/>
                          <a:cs typeface="+mn-cs"/>
                        </a:rPr>
                        <a:t>- For Higher education, Adult education, and Other education services (CPC 929 including foreign language training): </a:t>
                      </a:r>
                      <a:r>
                        <a:rPr lang="en-US" sz="1500" i="1" kern="1200" dirty="0">
                          <a:solidFill>
                            <a:schemeClr val="dk1"/>
                          </a:solidFill>
                          <a:effectLst/>
                          <a:latin typeface="+mn-lt"/>
                          <a:ea typeface="+mn-ea"/>
                          <a:cs typeface="+mn-cs"/>
                        </a:rPr>
                        <a:t>the education content must be approved by Viet Nam's Ministry of Education and Training</a:t>
                      </a:r>
                      <a:r>
                        <a:rPr lang="en-US" sz="1500" kern="1200" dirty="0">
                          <a:solidFill>
                            <a:schemeClr val="dk1"/>
                          </a:solidFill>
                          <a:effectLst/>
                          <a:latin typeface="+mn-lt"/>
                          <a:ea typeface="+mn-ea"/>
                          <a:cs typeface="+mn-cs"/>
                        </a:rPr>
                        <a:t>; Foreign teachers who wish to work in Viet Nam shall have at least 5 years of teaching experience, and their qualifications shall be </a:t>
                      </a:r>
                      <a:r>
                        <a:rPr lang="en-US" sz="1500" kern="1200" dirty="0" err="1">
                          <a:solidFill>
                            <a:schemeClr val="dk1"/>
                          </a:solidFill>
                          <a:effectLst/>
                          <a:latin typeface="+mn-lt"/>
                          <a:ea typeface="+mn-ea"/>
                          <a:cs typeface="+mn-cs"/>
                        </a:rPr>
                        <a:t>recognised</a:t>
                      </a:r>
                      <a:r>
                        <a:rPr lang="en-US" sz="1500" kern="1200" dirty="0">
                          <a:solidFill>
                            <a:schemeClr val="dk1"/>
                          </a:solidFill>
                          <a:effectLst/>
                          <a:latin typeface="+mn-lt"/>
                          <a:ea typeface="+mn-ea"/>
                          <a:cs typeface="+mn-cs"/>
                        </a:rPr>
                        <a:t> by the competent authority. </a:t>
                      </a:r>
                      <a:endParaRPr lang="en-US" sz="1500" dirty="0">
                        <a:effectLst/>
                      </a:endParaRPr>
                    </a:p>
                  </a:txBody>
                  <a:tcPr/>
                </a:tc>
                <a:extLst>
                  <a:ext uri="{0D108BD9-81ED-4DB2-BD59-A6C34878D82A}">
                    <a16:rowId xmlns:a16="http://schemas.microsoft.com/office/drawing/2014/main" val="3510074315"/>
                  </a:ext>
                </a:extLst>
              </a:tr>
              <a:tr h="315077">
                <a:tc>
                  <a:txBody>
                    <a:bodyPr/>
                    <a:lstStyle/>
                    <a:p>
                      <a:r>
                        <a:rPr lang="en-US" sz="1500" kern="1200" dirty="0">
                          <a:solidFill>
                            <a:schemeClr val="dk1"/>
                          </a:solidFill>
                          <a:effectLst/>
                          <a:latin typeface="+mn-lt"/>
                          <a:ea typeface="+mn-ea"/>
                          <a:cs typeface="+mn-cs"/>
                        </a:rPr>
                        <a:t>Travel agencies and tour operator services (CPC 7471) </a:t>
                      </a:r>
                      <a:endParaRPr lang="en-US" sz="15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Tourist guides in foreign-invested enterprises shall be Vietnamese citizens. </a:t>
                      </a:r>
                      <a:endParaRPr lang="en-US" sz="1500" dirty="0">
                        <a:effectLst/>
                      </a:endParaRPr>
                    </a:p>
                  </a:txBody>
                  <a:tcPr/>
                </a:tc>
                <a:extLst>
                  <a:ext uri="{0D108BD9-81ED-4DB2-BD59-A6C34878D82A}">
                    <a16:rowId xmlns:a16="http://schemas.microsoft.com/office/drawing/2014/main" val="3408018738"/>
                  </a:ext>
                </a:extLst>
              </a:tr>
              <a:tr h="1267241">
                <a:tc>
                  <a:txBody>
                    <a:bodyPr/>
                    <a:lstStyle/>
                    <a:p>
                      <a:r>
                        <a:rPr lang="en-US" sz="1500" b="1" kern="1200" dirty="0">
                          <a:solidFill>
                            <a:schemeClr val="dk1"/>
                          </a:solidFill>
                          <a:effectLst/>
                          <a:latin typeface="+mn-lt"/>
                          <a:ea typeface="+mn-ea"/>
                          <a:cs typeface="+mn-cs"/>
                        </a:rPr>
                        <a:t>MARITIME TRANSPORT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Passenger transportation less cabotage (CPC 7211) </a:t>
                      </a: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Freight transportation less cabotage (CPC 7212)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dk1"/>
                          </a:solidFill>
                          <a:effectLst/>
                          <a:latin typeface="+mn-lt"/>
                          <a:ea typeface="+mn-ea"/>
                          <a:cs typeface="+mn-cs"/>
                        </a:rPr>
                        <a:t>ROAD TRANSPORT</a:t>
                      </a:r>
                      <a:r>
                        <a:rPr lang="en-US" sz="1500" kern="1200" dirty="0">
                          <a:solidFill>
                            <a:schemeClr val="dk1"/>
                          </a:solidFill>
                          <a:effectLst/>
                          <a:latin typeface="+mn-lt"/>
                          <a:ea typeface="+mn-ea"/>
                          <a:cs typeface="+mn-cs"/>
                        </a:rPr>
                        <a:t> (Passenger and Freight)</a:t>
                      </a:r>
                      <a:endParaRPr lang="en-US" sz="1500" dirty="0">
                        <a:effectLst/>
                      </a:endParaRPr>
                    </a:p>
                  </a:txBody>
                  <a:tcPr/>
                </a:tc>
                <a:tc>
                  <a:txBody>
                    <a:bodyPr/>
                    <a:lstStyle/>
                    <a:p>
                      <a:pPr marL="0" marR="0" lvl="0" indent="0" algn="l" defTabSz="914400" rtl="0" eaLnBrk="1" fontAlgn="auto" latinLnBrk="0" hangingPunct="1">
                        <a:lnSpc>
                          <a:spcPct val="100000"/>
                        </a:lnSpc>
                        <a:spcBef>
                          <a:spcPts val="600"/>
                        </a:spcBef>
                        <a:spcAft>
                          <a:spcPts val="800"/>
                        </a:spcAft>
                        <a:buClrTx/>
                        <a:buSzTx/>
                        <a:buFontTx/>
                        <a:buNone/>
                        <a:tabLst/>
                        <a:defRPr/>
                      </a:pPr>
                      <a:r>
                        <a:rPr lang="en-US" sz="1500" kern="1200" dirty="0">
                          <a:solidFill>
                            <a:schemeClr val="dk1"/>
                          </a:solidFill>
                          <a:effectLst/>
                          <a:latin typeface="+mn-lt"/>
                          <a:ea typeface="+mn-ea"/>
                          <a:cs typeface="+mn-cs"/>
                        </a:rPr>
                        <a:t>Foreign seafarers may be permitted to work in ships under the national flag of Viet Nam (or registered in Viet Nam) owned by joint - ventures in Viet Nam but not exceeding 1/3 of total employees of the ships. The Master or first chief executive must be a Vietnamese citizen. </a:t>
                      </a:r>
                    </a:p>
                    <a:p>
                      <a:pPr marL="0" marR="0" lvl="0" indent="0" algn="l" defTabSz="914400" rtl="0" eaLnBrk="1" fontAlgn="auto" latinLnBrk="0" hangingPunct="1">
                        <a:lnSpc>
                          <a:spcPct val="100000"/>
                        </a:lnSpc>
                        <a:spcBef>
                          <a:spcPts val="600"/>
                        </a:spcBef>
                        <a:spcAft>
                          <a:spcPts val="800"/>
                        </a:spcAft>
                        <a:buClrTx/>
                        <a:buSzTx/>
                        <a:buFontTx/>
                        <a:buNone/>
                        <a:tabLst/>
                        <a:defRPr/>
                      </a:pPr>
                      <a:r>
                        <a:rPr lang="en-US" sz="1500" kern="1200" dirty="0">
                          <a:solidFill>
                            <a:schemeClr val="dk1"/>
                          </a:solidFill>
                          <a:effectLst/>
                          <a:latin typeface="+mn-lt"/>
                          <a:ea typeface="+mn-ea"/>
                          <a:cs typeface="+mn-cs"/>
                        </a:rPr>
                        <a:t>100 % of a joint-venture's drivers shall be Vietnamese citizens. </a:t>
                      </a:r>
                      <a:endParaRPr lang="en-US" sz="1500" dirty="0">
                        <a:effectLst/>
                      </a:endParaRPr>
                    </a:p>
                  </a:txBody>
                  <a:tcPr/>
                </a:tc>
                <a:extLst>
                  <a:ext uri="{0D108BD9-81ED-4DB2-BD59-A6C34878D82A}">
                    <a16:rowId xmlns:a16="http://schemas.microsoft.com/office/drawing/2014/main" val="4135326389"/>
                  </a:ext>
                </a:extLst>
              </a:tr>
            </a:tbl>
          </a:graphicData>
        </a:graphic>
      </p:graphicFrame>
      <p:pic>
        <p:nvPicPr>
          <p:cNvPr id="5" name="Immagine 5" descr="Immagine che contiene mappa&#10;&#10;Descrizione generata automaticamente">
            <a:extLst>
              <a:ext uri="{FF2B5EF4-FFF2-40B4-BE49-F238E27FC236}">
                <a16:creationId xmlns:a16="http://schemas.microsoft.com/office/drawing/2014/main" id="{37039876-ABEE-C26A-5BF7-84AA342AA712}"/>
              </a:ext>
            </a:extLst>
          </p:cNvPr>
          <p:cNvPicPr>
            <a:picLocks noChangeAspect="1"/>
          </p:cNvPicPr>
          <p:nvPr/>
        </p:nvPicPr>
        <p:blipFill rotWithShape="1">
          <a:blip r:embed="rId3"/>
          <a:srcRect b="84467"/>
          <a:stretch/>
        </p:blipFill>
        <p:spPr>
          <a:xfrm>
            <a:off x="-6732" y="-21214"/>
            <a:ext cx="12192000" cy="1069200"/>
          </a:xfrm>
          <a:prstGeom prst="rect">
            <a:avLst/>
          </a:prstGeom>
        </p:spPr>
      </p:pic>
      <p:sp>
        <p:nvSpPr>
          <p:cNvPr id="6" name="TextBox 5">
            <a:extLst>
              <a:ext uri="{FF2B5EF4-FFF2-40B4-BE49-F238E27FC236}">
                <a16:creationId xmlns:a16="http://schemas.microsoft.com/office/drawing/2014/main" id="{53559C1D-751F-9E5E-6ED8-C2D661FB29D7}"/>
              </a:ext>
            </a:extLst>
          </p:cNvPr>
          <p:cNvSpPr txBox="1"/>
          <p:nvPr/>
        </p:nvSpPr>
        <p:spPr>
          <a:xfrm>
            <a:off x="524107" y="178420"/>
            <a:ext cx="11173522" cy="553998"/>
          </a:xfrm>
          <a:prstGeom prst="rect">
            <a:avLst/>
          </a:prstGeom>
          <a:noFill/>
        </p:spPr>
        <p:txBody>
          <a:bodyPr wrap="square" rtlCol="0">
            <a:spAutoFit/>
          </a:bodyPr>
          <a:lstStyle/>
          <a:p>
            <a:pPr algn="ctr"/>
            <a:r>
              <a:rPr lang="en-US" sz="3000" b="1" dirty="0">
                <a:solidFill>
                  <a:schemeClr val="bg1"/>
                </a:solidFill>
              </a:rPr>
              <a:t>EVFTA context: Restrictions and Economics Needs Test</a:t>
            </a:r>
          </a:p>
        </p:txBody>
      </p:sp>
    </p:spTree>
    <p:extLst>
      <p:ext uri="{BB962C8B-B14F-4D97-AF65-F5344CB8AC3E}">
        <p14:creationId xmlns:p14="http://schemas.microsoft.com/office/powerpoint/2010/main" val="28641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802888" y="1989440"/>
            <a:ext cx="10905892" cy="2769989"/>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400" dirty="0"/>
              <a:t>Vietnamese law is in general compatible with Chapter 8 commitments related to trade in services mode 4</a:t>
            </a:r>
            <a:r>
              <a:rPr lang="en-VN" sz="2400" dirty="0"/>
              <a:t> </a:t>
            </a:r>
          </a:p>
          <a:p>
            <a:pPr>
              <a:spcBef>
                <a:spcPts val="600"/>
              </a:spcBef>
              <a:spcAft>
                <a:spcPts val="600"/>
              </a:spcAft>
            </a:pPr>
            <a:endParaRPr lang="en-VN" sz="2400" dirty="0"/>
          </a:p>
          <a:p>
            <a:pPr marL="342900" indent="-342900">
              <a:spcBef>
                <a:spcPts val="600"/>
              </a:spcBef>
              <a:spcAft>
                <a:spcPts val="600"/>
              </a:spcAft>
              <a:buFont typeface="Arial" panose="020B0604020202020204" pitchFamily="34" charset="0"/>
              <a:buChar char="•"/>
            </a:pPr>
            <a:r>
              <a:rPr lang="en-US" sz="2400" dirty="0"/>
              <a:t>In practice, many things need to be done to facilitate the EU’s natural persons’ presence to supply services in Vietnam</a:t>
            </a:r>
            <a:r>
              <a:rPr lang="en-VN" sz="2400" dirty="0"/>
              <a:t> </a:t>
            </a:r>
            <a:endParaRPr lang="en-US" sz="2400" dirty="0"/>
          </a:p>
          <a:p>
            <a:pPr marL="342900" indent="-342900">
              <a:spcBef>
                <a:spcPts val="600"/>
              </a:spcBef>
              <a:spcAft>
                <a:spcPts val="600"/>
              </a:spcAft>
              <a:buAutoNum type="arabicPeriod"/>
            </a:pPr>
            <a:endParaRPr lang="en-US" sz="2400" b="1" i="1"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12801C70-6206-8639-6536-E8FCE4BDF800}"/>
              </a:ext>
            </a:extLst>
          </p:cNvPr>
          <p:cNvSpPr txBox="1"/>
          <p:nvPr/>
        </p:nvSpPr>
        <p:spPr>
          <a:xfrm>
            <a:off x="910628" y="201936"/>
            <a:ext cx="10690412" cy="553998"/>
          </a:xfrm>
          <a:prstGeom prst="rect">
            <a:avLst/>
          </a:prstGeom>
          <a:noFill/>
        </p:spPr>
        <p:txBody>
          <a:bodyPr wrap="square" rtlCol="0">
            <a:spAutoFit/>
          </a:bodyPr>
          <a:lstStyle/>
          <a:p>
            <a:pPr algn="ctr"/>
            <a:r>
              <a:rPr lang="en-US" sz="3000" b="1" dirty="0">
                <a:solidFill>
                  <a:schemeClr val="bg1"/>
                </a:solidFill>
              </a:rPr>
              <a:t>EVFTA context: Evaluating compatibility of Vietnamese Law</a:t>
            </a:r>
          </a:p>
        </p:txBody>
      </p:sp>
    </p:spTree>
    <p:extLst>
      <p:ext uri="{BB962C8B-B14F-4D97-AF65-F5344CB8AC3E}">
        <p14:creationId xmlns:p14="http://schemas.microsoft.com/office/powerpoint/2010/main" val="300982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983149"/>
            <a:ext cx="10993177" cy="1985159"/>
          </a:xfrm>
          <a:prstGeom prst="rect">
            <a:avLst/>
          </a:prstGeom>
          <a:noFill/>
        </p:spPr>
        <p:txBody>
          <a:bodyPr wrap="square" rtlCol="0">
            <a:spAutoFit/>
          </a:bodyPr>
          <a:lstStyle/>
          <a:p>
            <a:r>
              <a:rPr lang="it-IT" sz="2800" b="1" dirty="0">
                <a:solidFill>
                  <a:schemeClr val="accent1">
                    <a:lumMod val="50000"/>
                  </a:schemeClr>
                </a:solidFill>
              </a:rPr>
              <a:t>VISA REQUIREMENTS</a:t>
            </a:r>
            <a:endParaRPr lang="it-IT" sz="2200" b="1" dirty="0">
              <a:solidFill>
                <a:schemeClr val="accent1">
                  <a:lumMod val="50000"/>
                </a:schemeClr>
              </a:solidFill>
            </a:endParaRPr>
          </a:p>
          <a:p>
            <a:endParaRPr lang="it-IT" sz="500" dirty="0">
              <a:solidFill>
                <a:schemeClr val="tx1">
                  <a:lumMod val="50000"/>
                  <a:lumOff val="50000"/>
                </a:schemeClr>
              </a:solidFill>
            </a:endParaRPr>
          </a:p>
          <a:p>
            <a:r>
              <a:rPr lang="en-US" sz="2000" i="1" dirty="0"/>
              <a:t>The 2014 Law on Entry, exit, transit and residence of foreigners in Vietnam (amended in 2019) provides for more than 20 types of visas bearing different symbols and durations. </a:t>
            </a:r>
            <a:endParaRPr lang="en-US" sz="1400" i="1" dirty="0"/>
          </a:p>
          <a:p>
            <a:endParaRPr lang="en-VN" sz="1400" dirty="0">
              <a:solidFill>
                <a:schemeClr val="tx1">
                  <a:lumMod val="50000"/>
                  <a:lumOff val="50000"/>
                </a:schemeClr>
              </a:solidFill>
            </a:endParaRPr>
          </a:p>
          <a:p>
            <a:endParaRPr lang="it-IT" dirty="0">
              <a:solidFill>
                <a:schemeClr val="tx1">
                  <a:lumMod val="50000"/>
                  <a:lumOff val="50000"/>
                </a:schemeClr>
              </a:solidFill>
            </a:endParaRPr>
          </a:p>
          <a:p>
            <a:endParaRPr lang="it-IT"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VISA</a:t>
            </a:r>
          </a:p>
        </p:txBody>
      </p:sp>
      <p:graphicFrame>
        <p:nvGraphicFramePr>
          <p:cNvPr id="3" name="Table 3">
            <a:extLst>
              <a:ext uri="{FF2B5EF4-FFF2-40B4-BE49-F238E27FC236}">
                <a16:creationId xmlns:a16="http://schemas.microsoft.com/office/drawing/2014/main" id="{4AC75DC0-4F39-5179-DAB1-35ADF307DF58}"/>
              </a:ext>
            </a:extLst>
          </p:cNvPr>
          <p:cNvGraphicFramePr>
            <a:graphicFrameLocks noGrp="1"/>
          </p:cNvGraphicFramePr>
          <p:nvPr/>
        </p:nvGraphicFramePr>
        <p:xfrm>
          <a:off x="583419" y="2300903"/>
          <a:ext cx="11278198" cy="3677920"/>
        </p:xfrm>
        <a:graphic>
          <a:graphicData uri="http://schemas.openxmlformats.org/drawingml/2006/table">
            <a:tbl>
              <a:tblPr firstRow="1" bandRow="1">
                <a:tableStyleId>{5C22544A-7EE6-4342-B048-85BDC9FD1C3A}</a:tableStyleId>
              </a:tblPr>
              <a:tblGrid>
                <a:gridCol w="1043675">
                  <a:extLst>
                    <a:ext uri="{9D8B030D-6E8A-4147-A177-3AD203B41FA5}">
                      <a16:colId xmlns:a16="http://schemas.microsoft.com/office/drawing/2014/main" val="1536872513"/>
                    </a:ext>
                  </a:extLst>
                </a:gridCol>
                <a:gridCol w="10234523">
                  <a:extLst>
                    <a:ext uri="{9D8B030D-6E8A-4147-A177-3AD203B41FA5}">
                      <a16:colId xmlns:a16="http://schemas.microsoft.com/office/drawing/2014/main" val="2049271652"/>
                    </a:ext>
                  </a:extLst>
                </a:gridCol>
              </a:tblGrid>
              <a:tr h="370840">
                <a:tc>
                  <a:txBody>
                    <a:bodyPr/>
                    <a:lstStyle/>
                    <a:p>
                      <a:pPr algn="ctr"/>
                      <a:r>
                        <a:rPr lang="en-VN" dirty="0"/>
                        <a:t>Symbol</a:t>
                      </a:r>
                    </a:p>
                  </a:txBody>
                  <a:tcPr/>
                </a:tc>
                <a:tc>
                  <a:txBody>
                    <a:bodyPr/>
                    <a:lstStyle/>
                    <a:p>
                      <a:pPr algn="ctr"/>
                      <a:r>
                        <a:rPr lang="en-VN" dirty="0"/>
                        <a:t>Description</a:t>
                      </a:r>
                    </a:p>
                  </a:txBody>
                  <a:tcPr/>
                </a:tc>
                <a:extLst>
                  <a:ext uri="{0D108BD9-81ED-4DB2-BD59-A6C34878D82A}">
                    <a16:rowId xmlns:a16="http://schemas.microsoft.com/office/drawing/2014/main" val="4283406550"/>
                  </a:ext>
                </a:extLst>
              </a:tr>
              <a:tr h="370840">
                <a:tc>
                  <a:txBody>
                    <a:bodyPr/>
                    <a:lstStyle/>
                    <a:p>
                      <a:pPr algn="ctr"/>
                      <a:r>
                        <a:rPr lang="en-VN" b="1" dirty="0"/>
                        <a:t>LS</a:t>
                      </a:r>
                    </a:p>
                  </a:txBody>
                  <a:tcPr/>
                </a:tc>
                <a:tc>
                  <a:txBody>
                    <a:bodyPr/>
                    <a:lstStyle/>
                    <a:p>
                      <a:r>
                        <a:rPr lang="en-US" sz="1800" kern="1200" dirty="0">
                          <a:solidFill>
                            <a:schemeClr val="dk1"/>
                          </a:solidFill>
                          <a:effectLst/>
                          <a:latin typeface="+mn-lt"/>
                          <a:ea typeface="+mn-ea"/>
                          <a:cs typeface="+mn-cs"/>
                        </a:rPr>
                        <a:t>issued to </a:t>
                      </a:r>
                      <a:r>
                        <a:rPr lang="en-US" sz="1800" b="1" kern="1200" dirty="0">
                          <a:solidFill>
                            <a:schemeClr val="dk1"/>
                          </a:solidFill>
                          <a:effectLst/>
                          <a:latin typeface="+mn-lt"/>
                          <a:ea typeface="+mn-ea"/>
                          <a:cs typeface="+mn-cs"/>
                        </a:rPr>
                        <a:t>foreign lawyers</a:t>
                      </a:r>
                      <a:r>
                        <a:rPr lang="en-US" sz="1800" kern="1200" dirty="0">
                          <a:solidFill>
                            <a:schemeClr val="dk1"/>
                          </a:solidFill>
                          <a:effectLst/>
                          <a:latin typeface="+mn-lt"/>
                          <a:ea typeface="+mn-ea"/>
                          <a:cs typeface="+mn-cs"/>
                        </a:rPr>
                        <a:t> practicing in Vietnam, of which duration is no longer than 05 years</a:t>
                      </a:r>
                      <a:r>
                        <a:rPr lang="en-VN" dirty="0">
                          <a:effectLst/>
                        </a:rPr>
                        <a:t> </a:t>
                      </a:r>
                      <a:endParaRPr lang="en-VN" dirty="0"/>
                    </a:p>
                  </a:txBody>
                  <a:tcPr/>
                </a:tc>
                <a:extLst>
                  <a:ext uri="{0D108BD9-81ED-4DB2-BD59-A6C34878D82A}">
                    <a16:rowId xmlns:a16="http://schemas.microsoft.com/office/drawing/2014/main" val="2086774494"/>
                  </a:ext>
                </a:extLst>
              </a:tr>
              <a:tr h="370840">
                <a:tc>
                  <a:txBody>
                    <a:bodyPr/>
                    <a:lstStyle/>
                    <a:p>
                      <a:pPr algn="ctr"/>
                      <a:r>
                        <a:rPr lang="en-VN" b="1" dirty="0"/>
                        <a:t>DN1</a:t>
                      </a:r>
                    </a:p>
                  </a:txBody>
                  <a:tcPr/>
                </a:tc>
                <a:tc>
                  <a:txBody>
                    <a:bodyPr/>
                    <a:lstStyle/>
                    <a:p>
                      <a:r>
                        <a:rPr lang="en-US" sz="1800" kern="1200" dirty="0">
                          <a:solidFill>
                            <a:schemeClr val="dk1"/>
                          </a:solidFill>
                          <a:effectLst/>
                          <a:latin typeface="+mn-lt"/>
                          <a:ea typeface="+mn-ea"/>
                          <a:cs typeface="+mn-cs"/>
                        </a:rPr>
                        <a:t>issued to the </a:t>
                      </a:r>
                      <a:r>
                        <a:rPr lang="en-US" sz="1800" b="1" kern="1200" dirty="0">
                          <a:solidFill>
                            <a:schemeClr val="dk1"/>
                          </a:solidFill>
                          <a:effectLst/>
                          <a:latin typeface="+mn-lt"/>
                          <a:ea typeface="+mn-ea"/>
                          <a:cs typeface="+mn-cs"/>
                        </a:rPr>
                        <a:t>foreigner working with the enterprise</a:t>
                      </a:r>
                      <a:r>
                        <a:rPr lang="en-US" sz="1800" kern="1200" dirty="0">
                          <a:solidFill>
                            <a:schemeClr val="dk1"/>
                          </a:solidFill>
                          <a:effectLst/>
                          <a:latin typeface="+mn-lt"/>
                          <a:ea typeface="+mn-ea"/>
                          <a:cs typeface="+mn-cs"/>
                        </a:rPr>
                        <a:t> and the organization that is juridical persons as per the law of Vietnam and does not exceed 12 months</a:t>
                      </a:r>
                      <a:r>
                        <a:rPr lang="en-VN" dirty="0">
                          <a:effectLst/>
                        </a:rPr>
                        <a:t> </a:t>
                      </a:r>
                      <a:endParaRPr lang="en-VN" dirty="0"/>
                    </a:p>
                  </a:txBody>
                  <a:tcPr/>
                </a:tc>
                <a:extLst>
                  <a:ext uri="{0D108BD9-81ED-4DB2-BD59-A6C34878D82A}">
                    <a16:rowId xmlns:a16="http://schemas.microsoft.com/office/drawing/2014/main" val="4247837253"/>
                  </a:ext>
                </a:extLst>
              </a:tr>
              <a:tr h="370840">
                <a:tc>
                  <a:txBody>
                    <a:bodyPr/>
                    <a:lstStyle/>
                    <a:p>
                      <a:pPr algn="ctr"/>
                      <a:r>
                        <a:rPr lang="en-VN" b="1" dirty="0"/>
                        <a:t>DN2</a:t>
                      </a:r>
                    </a:p>
                  </a:txBody>
                  <a:tcPr/>
                </a:tc>
                <a:tc>
                  <a:txBody>
                    <a:bodyPr/>
                    <a:lstStyle/>
                    <a:p>
                      <a:r>
                        <a:rPr lang="en-US" sz="1800" kern="1200" dirty="0">
                          <a:solidFill>
                            <a:schemeClr val="dk1"/>
                          </a:solidFill>
                          <a:effectLst/>
                          <a:latin typeface="+mn-lt"/>
                          <a:ea typeface="+mn-ea"/>
                          <a:cs typeface="+mn-cs"/>
                        </a:rPr>
                        <a:t>issued to people who come to </a:t>
                      </a:r>
                      <a:r>
                        <a:rPr lang="en-US" sz="1800" b="1" kern="1200" dirty="0">
                          <a:solidFill>
                            <a:schemeClr val="dk1"/>
                          </a:solidFill>
                          <a:effectLst/>
                          <a:latin typeface="+mn-lt"/>
                          <a:ea typeface="+mn-ea"/>
                          <a:cs typeface="+mn-cs"/>
                        </a:rPr>
                        <a:t>sell services</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establish commercial presence</a:t>
                      </a:r>
                      <a:r>
                        <a:rPr lang="en-US" sz="1800" kern="1200" dirty="0">
                          <a:solidFill>
                            <a:schemeClr val="dk1"/>
                          </a:solidFill>
                          <a:effectLst/>
                          <a:latin typeface="+mn-lt"/>
                          <a:ea typeface="+mn-ea"/>
                          <a:cs typeface="+mn-cs"/>
                        </a:rPr>
                        <a:t> and do other activities in conformity with international treaties of which Vietnam is a member, of which duration is no longer than 01 year</a:t>
                      </a:r>
                      <a:r>
                        <a:rPr lang="en-VN" dirty="0">
                          <a:effectLst/>
                        </a:rPr>
                        <a:t> </a:t>
                      </a:r>
                      <a:endParaRPr lang="en-VN" dirty="0"/>
                    </a:p>
                  </a:txBody>
                  <a:tcPr/>
                </a:tc>
                <a:extLst>
                  <a:ext uri="{0D108BD9-81ED-4DB2-BD59-A6C34878D82A}">
                    <a16:rowId xmlns:a16="http://schemas.microsoft.com/office/drawing/2014/main" val="735061876"/>
                  </a:ext>
                </a:extLst>
              </a:tr>
              <a:tr h="370840">
                <a:tc>
                  <a:txBody>
                    <a:bodyPr/>
                    <a:lstStyle/>
                    <a:p>
                      <a:pPr algn="ctr"/>
                      <a:r>
                        <a:rPr lang="en-VN" b="1" dirty="0"/>
                        <a:t>DH</a:t>
                      </a:r>
                    </a:p>
                  </a:txBody>
                  <a:tcPr/>
                </a:tc>
                <a:tc>
                  <a:txBody>
                    <a:bodyPr/>
                    <a:lstStyle/>
                    <a:p>
                      <a:r>
                        <a:rPr lang="en-US" sz="1800" kern="1200" dirty="0">
                          <a:solidFill>
                            <a:schemeClr val="dk1"/>
                          </a:solidFill>
                          <a:effectLst/>
                          <a:latin typeface="+mn-lt"/>
                          <a:ea typeface="+mn-ea"/>
                          <a:cs typeface="+mn-cs"/>
                        </a:rPr>
                        <a:t>issued to people who come to </a:t>
                      </a:r>
                      <a:r>
                        <a:rPr lang="en-US" sz="1800" b="1" kern="1200" dirty="0">
                          <a:solidFill>
                            <a:schemeClr val="dk1"/>
                          </a:solidFill>
                          <a:effectLst/>
                          <a:latin typeface="+mn-lt"/>
                          <a:ea typeface="+mn-ea"/>
                          <a:cs typeface="+mn-cs"/>
                        </a:rPr>
                        <a:t>study or serve internship</a:t>
                      </a:r>
                      <a:r>
                        <a:rPr lang="en-US" sz="1800" kern="1200" dirty="0">
                          <a:solidFill>
                            <a:schemeClr val="dk1"/>
                          </a:solidFill>
                          <a:effectLst/>
                          <a:latin typeface="+mn-lt"/>
                          <a:ea typeface="+mn-ea"/>
                          <a:cs typeface="+mn-cs"/>
                        </a:rPr>
                        <a:t>, of which duration is no longer than 01 year</a:t>
                      </a:r>
                      <a:r>
                        <a:rPr lang="en-VN" dirty="0">
                          <a:effectLst/>
                        </a:rPr>
                        <a:t> </a:t>
                      </a:r>
                      <a:endParaRPr lang="en-VN" dirty="0"/>
                    </a:p>
                  </a:txBody>
                  <a:tcPr/>
                </a:tc>
                <a:extLst>
                  <a:ext uri="{0D108BD9-81ED-4DB2-BD59-A6C34878D82A}">
                    <a16:rowId xmlns:a16="http://schemas.microsoft.com/office/drawing/2014/main" val="3978097497"/>
                  </a:ext>
                </a:extLst>
              </a:tr>
              <a:tr h="370840">
                <a:tc>
                  <a:txBody>
                    <a:bodyPr/>
                    <a:lstStyle/>
                    <a:p>
                      <a:pPr algn="ctr"/>
                      <a:r>
                        <a:rPr lang="en-VN" b="1" dirty="0"/>
                        <a:t>LĐ1</a:t>
                      </a:r>
                    </a:p>
                  </a:txBody>
                  <a:tcPr/>
                </a:tc>
                <a:tc>
                  <a:txBody>
                    <a:bodyPr/>
                    <a:lstStyle/>
                    <a:p>
                      <a:r>
                        <a:rPr lang="en-US" sz="1800" kern="1200" dirty="0">
                          <a:solidFill>
                            <a:schemeClr val="dk1"/>
                          </a:solidFill>
                          <a:effectLst/>
                          <a:latin typeface="+mn-lt"/>
                          <a:ea typeface="+mn-ea"/>
                          <a:cs typeface="+mn-cs"/>
                        </a:rPr>
                        <a:t>issued to people who come to </a:t>
                      </a:r>
                      <a:r>
                        <a:rPr lang="en-US" sz="1800" b="1" kern="1200" dirty="0">
                          <a:solidFill>
                            <a:schemeClr val="dk1"/>
                          </a:solidFill>
                          <a:effectLst/>
                          <a:latin typeface="+mn-lt"/>
                          <a:ea typeface="+mn-ea"/>
                          <a:cs typeface="+mn-cs"/>
                        </a:rPr>
                        <a:t>work without having to ask for work permit</a:t>
                      </a:r>
                      <a:r>
                        <a:rPr lang="en-US" sz="1800" kern="1200" dirty="0">
                          <a:solidFill>
                            <a:schemeClr val="dk1"/>
                          </a:solidFill>
                          <a:effectLst/>
                          <a:latin typeface="+mn-lt"/>
                          <a:ea typeface="+mn-ea"/>
                          <a:cs typeface="+mn-cs"/>
                        </a:rPr>
                        <a:t>, of which duration is no longer than 02 years</a:t>
                      </a:r>
                      <a:r>
                        <a:rPr lang="en-VN" dirty="0">
                          <a:effectLst/>
                        </a:rPr>
                        <a:t> </a:t>
                      </a:r>
                      <a:endParaRPr lang="en-VN" dirty="0"/>
                    </a:p>
                  </a:txBody>
                  <a:tcPr/>
                </a:tc>
                <a:extLst>
                  <a:ext uri="{0D108BD9-81ED-4DB2-BD59-A6C34878D82A}">
                    <a16:rowId xmlns:a16="http://schemas.microsoft.com/office/drawing/2014/main" val="2118959023"/>
                  </a:ext>
                </a:extLst>
              </a:tr>
              <a:tr h="370840">
                <a:tc>
                  <a:txBody>
                    <a:bodyPr/>
                    <a:lstStyle/>
                    <a:p>
                      <a:pPr algn="ctr"/>
                      <a:r>
                        <a:rPr lang="en-VN" b="1" dirty="0"/>
                        <a:t>LĐ2</a:t>
                      </a:r>
                    </a:p>
                  </a:txBody>
                  <a:tcPr/>
                </a:tc>
                <a:tc>
                  <a:txBody>
                    <a:bodyPr/>
                    <a:lstStyle/>
                    <a:p>
                      <a:r>
                        <a:rPr lang="en-US" sz="1800" kern="1200" dirty="0">
                          <a:solidFill>
                            <a:schemeClr val="dk1"/>
                          </a:solidFill>
                          <a:effectLst/>
                          <a:latin typeface="+mn-lt"/>
                          <a:ea typeface="+mn-ea"/>
                          <a:cs typeface="+mn-cs"/>
                        </a:rPr>
                        <a:t>issued to people who come to </a:t>
                      </a:r>
                      <a:r>
                        <a:rPr lang="en-US" sz="1800" b="1" kern="1200" dirty="0">
                          <a:solidFill>
                            <a:schemeClr val="dk1"/>
                          </a:solidFill>
                          <a:effectLst/>
                          <a:latin typeface="+mn-lt"/>
                          <a:ea typeface="+mn-ea"/>
                          <a:cs typeface="+mn-cs"/>
                        </a:rPr>
                        <a:t>work after having work permit</a:t>
                      </a:r>
                      <a:r>
                        <a:rPr lang="en-US" sz="1800" kern="1200" dirty="0">
                          <a:solidFill>
                            <a:schemeClr val="dk1"/>
                          </a:solidFill>
                          <a:effectLst/>
                          <a:latin typeface="+mn-lt"/>
                          <a:ea typeface="+mn-ea"/>
                          <a:cs typeface="+mn-cs"/>
                        </a:rPr>
                        <a:t>, of which duration is no longer than 02 years</a:t>
                      </a:r>
                      <a:r>
                        <a:rPr lang="en-VN" dirty="0">
                          <a:effectLst/>
                        </a:rPr>
                        <a:t> </a:t>
                      </a:r>
                      <a:endParaRPr lang="en-VN" dirty="0"/>
                    </a:p>
                  </a:txBody>
                  <a:tcPr/>
                </a:tc>
                <a:extLst>
                  <a:ext uri="{0D108BD9-81ED-4DB2-BD59-A6C34878D82A}">
                    <a16:rowId xmlns:a16="http://schemas.microsoft.com/office/drawing/2014/main" val="895281772"/>
                  </a:ext>
                </a:extLst>
              </a:tr>
            </a:tbl>
          </a:graphicData>
        </a:graphic>
      </p:graphicFrame>
    </p:spTree>
    <p:extLst>
      <p:ext uri="{BB962C8B-B14F-4D97-AF65-F5344CB8AC3E}">
        <p14:creationId xmlns:p14="http://schemas.microsoft.com/office/powerpoint/2010/main" val="3208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199077"/>
            <a:ext cx="4091067" cy="4678204"/>
          </a:xfrm>
          <a:prstGeom prst="rect">
            <a:avLst/>
          </a:prstGeom>
          <a:noFill/>
        </p:spPr>
        <p:txBody>
          <a:bodyPr wrap="square" rtlCol="0">
            <a:spAutoFit/>
          </a:bodyPr>
          <a:lstStyle/>
          <a:p>
            <a:r>
              <a:rPr lang="en-US" sz="2800" b="1" dirty="0">
                <a:solidFill>
                  <a:schemeClr val="accent1">
                    <a:lumMod val="50000"/>
                  </a:schemeClr>
                </a:solidFill>
              </a:rPr>
              <a:t>VISA PROCEDURES:</a:t>
            </a:r>
          </a:p>
          <a:p>
            <a:endParaRPr lang="en-US" sz="2800" b="1" dirty="0">
              <a:solidFill>
                <a:schemeClr val="accent1">
                  <a:lumMod val="50000"/>
                </a:schemeClr>
              </a:solidFill>
            </a:endParaRPr>
          </a:p>
          <a:p>
            <a:r>
              <a:rPr lang="en-US" sz="2200" b="1" dirty="0">
                <a:solidFill>
                  <a:schemeClr val="accent1">
                    <a:lumMod val="50000"/>
                  </a:schemeClr>
                </a:solidFill>
              </a:rPr>
              <a:t>Step 1: </a:t>
            </a:r>
            <a:r>
              <a:rPr lang="en-US" sz="2200" dirty="0"/>
              <a:t>submission of written </a:t>
            </a:r>
            <a:r>
              <a:rPr lang="en-US" sz="2200" b="1" u="sng" dirty="0"/>
              <a:t>application</a:t>
            </a:r>
            <a:r>
              <a:rPr lang="en-US" sz="2200" dirty="0"/>
              <a:t> by inviting/sponsoring entity to the Immigration Department under Vietnam’s Ministry of Public Security (IM)</a:t>
            </a:r>
          </a:p>
          <a:p>
            <a:endParaRPr lang="en-US" sz="2200" dirty="0"/>
          </a:p>
          <a:p>
            <a:r>
              <a:rPr lang="en-US" sz="2200" b="1" dirty="0">
                <a:solidFill>
                  <a:schemeClr val="accent1">
                    <a:lumMod val="50000"/>
                  </a:schemeClr>
                </a:solidFill>
              </a:rPr>
              <a:t>Step 2: </a:t>
            </a:r>
            <a:r>
              <a:rPr lang="en-US" sz="2200" dirty="0"/>
              <a:t>the IM provides a </a:t>
            </a:r>
            <a:r>
              <a:rPr lang="en-GB" sz="2200" b="1" u="sng" dirty="0"/>
              <a:t>response</a:t>
            </a:r>
            <a:r>
              <a:rPr lang="en-GB" sz="2200" u="sng" dirty="0"/>
              <a:t> </a:t>
            </a:r>
            <a:r>
              <a:rPr lang="en-GB" sz="2200" dirty="0"/>
              <a:t>to the inviting entity, notifies the overseas visa-issuing authority of Vietnam</a:t>
            </a:r>
          </a:p>
          <a:p>
            <a:r>
              <a:rPr lang="en-GB" sz="2200" i="1" dirty="0"/>
              <a:t>Processing time</a:t>
            </a:r>
            <a:r>
              <a:rPr lang="en-GB" sz="2200" dirty="0"/>
              <a:t>: 05 working days</a:t>
            </a:r>
            <a:endParaRPr lang="en-US" sz="2200"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VISA</a:t>
            </a:r>
          </a:p>
        </p:txBody>
      </p:sp>
      <p:sp>
        <p:nvSpPr>
          <p:cNvPr id="9" name="CasellaDiTesto 7">
            <a:extLst>
              <a:ext uri="{FF2B5EF4-FFF2-40B4-BE49-F238E27FC236}">
                <a16:creationId xmlns:a16="http://schemas.microsoft.com/office/drawing/2014/main" id="{A39F6FB3-E5DD-F445-7D2C-8AAC76DA56B2}"/>
              </a:ext>
            </a:extLst>
          </p:cNvPr>
          <p:cNvSpPr txBox="1"/>
          <p:nvPr/>
        </p:nvSpPr>
        <p:spPr>
          <a:xfrm>
            <a:off x="5201825" y="1507164"/>
            <a:ext cx="6550905" cy="3862596"/>
          </a:xfrm>
          <a:prstGeom prst="rect">
            <a:avLst/>
          </a:prstGeom>
          <a:noFill/>
        </p:spPr>
        <p:txBody>
          <a:bodyPr wrap="square" rtlCol="0">
            <a:spAutoFit/>
          </a:bodyPr>
          <a:lstStyle/>
          <a:p>
            <a:pPr lvl="0">
              <a:spcBef>
                <a:spcPts val="300"/>
              </a:spcBef>
              <a:spcAft>
                <a:spcPts val="300"/>
              </a:spcAft>
            </a:pPr>
            <a:r>
              <a:rPr lang="en-US" sz="2200" b="1" dirty="0"/>
              <a:t>Inviting entity in Vietnam:</a:t>
            </a:r>
          </a:p>
          <a:p>
            <a:pPr lvl="0">
              <a:spcBef>
                <a:spcPts val="300"/>
              </a:spcBef>
              <a:spcAft>
                <a:spcPts val="300"/>
              </a:spcAft>
            </a:pPr>
            <a:r>
              <a:rPr lang="en-US" sz="2200" dirty="0"/>
              <a:t>- Operation license of the company of the company/office where the foreigner is working for;</a:t>
            </a:r>
            <a:endParaRPr lang="en-VN" sz="2200" dirty="0"/>
          </a:p>
          <a:p>
            <a:pPr lvl="0">
              <a:spcBef>
                <a:spcPts val="300"/>
              </a:spcBef>
              <a:spcAft>
                <a:spcPts val="300"/>
              </a:spcAft>
            </a:pPr>
            <a:r>
              <a:rPr lang="en-US" sz="2200" dirty="0"/>
              <a:t>- Certificate of seal specimen or Statement of Seal Use by the Company</a:t>
            </a:r>
            <a:endParaRPr lang="en-VN" sz="2200" dirty="0"/>
          </a:p>
          <a:p>
            <a:pPr lvl="0">
              <a:spcBef>
                <a:spcPts val="300"/>
              </a:spcBef>
              <a:spcAft>
                <a:spcPts val="300"/>
              </a:spcAft>
            </a:pPr>
            <a:r>
              <a:rPr lang="en-US" sz="2200" dirty="0"/>
              <a:t>Registration form for the seal and signature of the legal representative of the enterprise operating in Vietnam;</a:t>
            </a:r>
            <a:endParaRPr lang="en-VN" sz="2200" dirty="0"/>
          </a:p>
          <a:p>
            <a:pPr lvl="0">
              <a:spcBef>
                <a:spcPts val="300"/>
              </a:spcBef>
              <a:spcAft>
                <a:spcPts val="300"/>
              </a:spcAft>
            </a:pPr>
            <a:r>
              <a:rPr lang="en-VN" sz="2200" dirty="0"/>
              <a:t>- </a:t>
            </a:r>
            <a:r>
              <a:rPr lang="en-US" sz="2200" dirty="0"/>
              <a:t>Application for visa, visa extension, extension of stay for foreigners in Vietnam. </a:t>
            </a:r>
            <a:endParaRPr lang="en-VN" sz="2200" dirty="0"/>
          </a:p>
          <a:p>
            <a:pPr lvl="0">
              <a:spcBef>
                <a:spcPts val="300"/>
              </a:spcBef>
              <a:spcAft>
                <a:spcPts val="300"/>
              </a:spcAft>
            </a:pPr>
            <a:r>
              <a:rPr lang="en-US" sz="2200" dirty="0"/>
              <a:t>- </a:t>
            </a:r>
            <a:r>
              <a:rPr lang="en-US" sz="2200" b="1" i="1" dirty="0"/>
              <a:t>Work permit or work permit exemption certificate</a:t>
            </a:r>
            <a:r>
              <a:rPr lang="en-US" sz="2200" dirty="0"/>
              <a:t>.</a:t>
            </a:r>
            <a:endParaRPr lang="en-VN" sz="2200" dirty="0"/>
          </a:p>
        </p:txBody>
      </p:sp>
    </p:spTree>
    <p:extLst>
      <p:ext uri="{BB962C8B-B14F-4D97-AF65-F5344CB8AC3E}">
        <p14:creationId xmlns:p14="http://schemas.microsoft.com/office/powerpoint/2010/main" val="301203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886941" y="1512857"/>
            <a:ext cx="4091067" cy="4001095"/>
          </a:xfrm>
          <a:prstGeom prst="rect">
            <a:avLst/>
          </a:prstGeom>
          <a:noFill/>
        </p:spPr>
        <p:txBody>
          <a:bodyPr wrap="square" rtlCol="0">
            <a:spAutoFit/>
          </a:bodyPr>
          <a:lstStyle/>
          <a:p>
            <a:r>
              <a:rPr lang="en-US" sz="2800" b="1" dirty="0">
                <a:solidFill>
                  <a:schemeClr val="accent1">
                    <a:lumMod val="50000"/>
                  </a:schemeClr>
                </a:solidFill>
              </a:rPr>
              <a:t>VISA PROCEDURES:</a:t>
            </a:r>
          </a:p>
          <a:p>
            <a:endParaRPr lang="en-US" sz="2800" b="1" dirty="0">
              <a:solidFill>
                <a:schemeClr val="accent1">
                  <a:lumMod val="50000"/>
                </a:schemeClr>
              </a:solidFill>
            </a:endParaRPr>
          </a:p>
          <a:p>
            <a:r>
              <a:rPr lang="en-US" sz="2200" b="1" dirty="0">
                <a:solidFill>
                  <a:schemeClr val="accent1">
                    <a:lumMod val="50000"/>
                  </a:schemeClr>
                </a:solidFill>
              </a:rPr>
              <a:t>Step 3: </a:t>
            </a:r>
            <a:r>
              <a:rPr lang="en-US" sz="2200" dirty="0">
                <a:solidFill>
                  <a:schemeClr val="accent1">
                    <a:lumMod val="50000"/>
                  </a:schemeClr>
                </a:solidFill>
              </a:rPr>
              <a:t>s</a:t>
            </a:r>
            <a:r>
              <a:rPr lang="en-US" sz="2200" dirty="0"/>
              <a:t>ubmission to obtain </a:t>
            </a:r>
            <a:r>
              <a:rPr lang="en-US" sz="2200" b="1" u="sng" dirty="0"/>
              <a:t>visa</a:t>
            </a:r>
            <a:r>
              <a:rPr lang="en-US" sz="2200" dirty="0"/>
              <a:t> </a:t>
            </a:r>
            <a:r>
              <a:rPr lang="en-GB" sz="2200" dirty="0"/>
              <a:t>at an oversea visa-issuing authority of Vietnam.</a:t>
            </a:r>
            <a:endParaRPr lang="en-US" sz="2200" dirty="0"/>
          </a:p>
          <a:p>
            <a:r>
              <a:rPr lang="en-US" sz="2200" i="1" dirty="0"/>
              <a:t>Processing time:</a:t>
            </a:r>
            <a:r>
              <a:rPr lang="en-US" sz="2200" dirty="0"/>
              <a:t> 03 working days</a:t>
            </a:r>
          </a:p>
          <a:p>
            <a:endParaRPr lang="en-US" sz="2200" b="1" dirty="0">
              <a:solidFill>
                <a:schemeClr val="accent1">
                  <a:lumMod val="50000"/>
                </a:schemeClr>
              </a:solidFill>
            </a:endParaRPr>
          </a:p>
          <a:p>
            <a:r>
              <a:rPr lang="en-GB" sz="2200" dirty="0"/>
              <a:t>Foreigners having a temporary residence: same procedures at the immigration authority. </a:t>
            </a:r>
            <a:r>
              <a:rPr lang="en-GB" sz="2200" i="1" dirty="0"/>
              <a:t>Processing time:</a:t>
            </a:r>
            <a:r>
              <a:rPr lang="en-GB" sz="2200" dirty="0"/>
              <a:t> 05 working days.</a:t>
            </a:r>
            <a:endParaRPr lang="en-US" sz="2200" b="1" dirty="0">
              <a:solidFill>
                <a:schemeClr val="accent1">
                  <a:lumMod val="50000"/>
                </a:schemeClr>
              </a:solidFill>
            </a:endParaRP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VISA</a:t>
            </a:r>
          </a:p>
        </p:txBody>
      </p:sp>
      <p:sp>
        <p:nvSpPr>
          <p:cNvPr id="9" name="CasellaDiTesto 7">
            <a:extLst>
              <a:ext uri="{FF2B5EF4-FFF2-40B4-BE49-F238E27FC236}">
                <a16:creationId xmlns:a16="http://schemas.microsoft.com/office/drawing/2014/main" id="{A39F6FB3-E5DD-F445-7D2C-8AAC76DA56B2}"/>
              </a:ext>
            </a:extLst>
          </p:cNvPr>
          <p:cNvSpPr txBox="1"/>
          <p:nvPr/>
        </p:nvSpPr>
        <p:spPr>
          <a:xfrm>
            <a:off x="5688105" y="1413063"/>
            <a:ext cx="5943601" cy="4031873"/>
          </a:xfrm>
          <a:prstGeom prst="rect">
            <a:avLst/>
          </a:prstGeom>
          <a:noFill/>
        </p:spPr>
        <p:txBody>
          <a:bodyPr wrap="square" rtlCol="0">
            <a:spAutoFit/>
          </a:bodyPr>
          <a:lstStyle/>
          <a:p>
            <a:pPr lvl="0">
              <a:spcBef>
                <a:spcPts val="300"/>
              </a:spcBef>
              <a:spcAft>
                <a:spcPts val="300"/>
              </a:spcAft>
            </a:pPr>
            <a:endParaRPr lang="en-VN" sz="2200" dirty="0"/>
          </a:p>
          <a:p>
            <a:pPr lvl="0">
              <a:spcBef>
                <a:spcPts val="300"/>
              </a:spcBef>
              <a:spcAft>
                <a:spcPts val="300"/>
              </a:spcAft>
            </a:pPr>
            <a:r>
              <a:rPr lang="en-US" sz="2200" b="1" dirty="0"/>
              <a:t>Submitting to obtain the work visa: </a:t>
            </a:r>
            <a:endParaRPr lang="en-VN" sz="2200" b="1" dirty="0"/>
          </a:p>
          <a:p>
            <a:pPr lvl="0">
              <a:spcBef>
                <a:spcPts val="300"/>
              </a:spcBef>
              <a:spcAft>
                <a:spcPts val="300"/>
              </a:spcAft>
            </a:pPr>
            <a:r>
              <a:rPr lang="en-US" sz="2200" dirty="0"/>
              <a:t>Visa application form with the applicant’s photo </a:t>
            </a:r>
            <a:endParaRPr lang="en-VN" sz="2200" dirty="0"/>
          </a:p>
          <a:p>
            <a:pPr lvl="0">
              <a:spcBef>
                <a:spcPts val="300"/>
              </a:spcBef>
              <a:spcAft>
                <a:spcPts val="300"/>
              </a:spcAft>
            </a:pPr>
            <a:r>
              <a:rPr lang="en-US" sz="2200" dirty="0"/>
              <a:t>Original valid passport</a:t>
            </a:r>
            <a:endParaRPr lang="en-VN" sz="2200" dirty="0"/>
          </a:p>
          <a:p>
            <a:pPr>
              <a:spcBef>
                <a:spcPts val="300"/>
              </a:spcBef>
              <a:spcAft>
                <a:spcPts val="300"/>
              </a:spcAft>
            </a:pPr>
            <a:r>
              <a:rPr lang="en-US" sz="2200" dirty="0"/>
              <a:t>Copy of the visa letter issued by the Immigration Department/Office of Vietnam</a:t>
            </a:r>
            <a:r>
              <a:rPr lang="en-VN" sz="2200" dirty="0"/>
              <a:t> </a:t>
            </a:r>
          </a:p>
          <a:p>
            <a:pPr>
              <a:spcBef>
                <a:spcPts val="300"/>
              </a:spcBef>
              <a:spcAft>
                <a:spcPts val="300"/>
              </a:spcAft>
            </a:pPr>
            <a:endParaRPr lang="en-VN" sz="2200" b="1" dirty="0">
              <a:solidFill>
                <a:schemeClr val="accent1">
                  <a:lumMod val="50000"/>
                </a:schemeClr>
              </a:solidFill>
            </a:endParaRPr>
          </a:p>
          <a:p>
            <a:pPr>
              <a:spcBef>
                <a:spcPts val="300"/>
              </a:spcBef>
              <a:spcAft>
                <a:spcPts val="300"/>
              </a:spcAft>
            </a:pPr>
            <a:r>
              <a:rPr lang="en-GB" dirty="0"/>
              <a:t>Foreigners from 80 countries or their inviting/sponsoring entities can also apply for electronic visas through the National web portal on immigration (E-visa page: </a:t>
            </a:r>
            <a:r>
              <a:rPr lang="en-GB" u="sng" dirty="0">
                <a:hlinkClick r:id="rId4"/>
              </a:rPr>
              <a:t>https://evisa.xuatnhapcanh.gov.vn/web/guest/trang-chu-ttdt</a:t>
            </a:r>
            <a:endParaRPr lang="en-US" sz="2200" b="1" dirty="0">
              <a:solidFill>
                <a:schemeClr val="accent1">
                  <a:lumMod val="50000"/>
                </a:schemeClr>
              </a:solidFill>
            </a:endParaRPr>
          </a:p>
        </p:txBody>
      </p:sp>
    </p:spTree>
    <p:extLst>
      <p:ext uri="{BB962C8B-B14F-4D97-AF65-F5344CB8AC3E}">
        <p14:creationId xmlns:p14="http://schemas.microsoft.com/office/powerpoint/2010/main" val="4188264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101523"/>
            <a:ext cx="10993177" cy="4985980"/>
          </a:xfrm>
          <a:prstGeom prst="rect">
            <a:avLst/>
          </a:prstGeom>
          <a:noFill/>
        </p:spPr>
        <p:txBody>
          <a:bodyPr wrap="square" rtlCol="0">
            <a:spAutoFit/>
          </a:bodyPr>
          <a:lstStyle/>
          <a:p>
            <a:pPr>
              <a:spcBef>
                <a:spcPts val="600"/>
              </a:spcBef>
              <a:spcAft>
                <a:spcPts val="600"/>
              </a:spcAft>
            </a:pPr>
            <a:r>
              <a:rPr lang="it-IT" sz="2800" b="1" dirty="0">
                <a:solidFill>
                  <a:schemeClr val="accent1">
                    <a:lumMod val="50000"/>
                  </a:schemeClr>
                </a:solidFill>
              </a:rPr>
              <a:t>REMAINING ISSUES IN PRACTICE:</a:t>
            </a:r>
          </a:p>
          <a:p>
            <a:pPr marL="457200" indent="-457200">
              <a:spcBef>
                <a:spcPts val="600"/>
              </a:spcBef>
              <a:spcAft>
                <a:spcPts val="600"/>
              </a:spcAft>
              <a:buFont typeface="Arial" panose="020B0604020202020204" pitchFamily="34" charset="0"/>
              <a:buChar char="•"/>
            </a:pPr>
            <a:r>
              <a:rPr lang="it-IT" sz="2200" b="1" dirty="0" err="1"/>
              <a:t>Lengthy</a:t>
            </a:r>
            <a:r>
              <a:rPr lang="it-IT" sz="2200" b="1" dirty="0"/>
              <a:t> </a:t>
            </a:r>
            <a:r>
              <a:rPr lang="it-IT" sz="2200" b="1" dirty="0" err="1"/>
              <a:t>procedures</a:t>
            </a:r>
            <a:r>
              <a:rPr lang="it-IT" sz="2200" dirty="0"/>
              <a:t>: </a:t>
            </a:r>
            <a:r>
              <a:rPr lang="en-GB" sz="2200" dirty="0"/>
              <a:t>difficult and troublesome to even obtain an appointment at the Immigration Department to submit visa application. Step 3 could take 12 days instead of 3 days.</a:t>
            </a:r>
          </a:p>
          <a:p>
            <a:pPr marL="457200" indent="-457200">
              <a:spcBef>
                <a:spcPts val="600"/>
              </a:spcBef>
              <a:spcAft>
                <a:spcPts val="600"/>
              </a:spcAft>
              <a:buFont typeface="Arial" panose="020B0604020202020204" pitchFamily="34" charset="0"/>
              <a:buChar char="•"/>
            </a:pPr>
            <a:r>
              <a:rPr lang="en-GB" sz="2200" b="1" dirty="0"/>
              <a:t>Unclear explication for visa rejection</a:t>
            </a:r>
            <a:endParaRPr lang="en-VN" sz="2200" b="1" dirty="0"/>
          </a:p>
          <a:p>
            <a:pPr marL="457200" indent="-457200">
              <a:spcBef>
                <a:spcPts val="600"/>
              </a:spcBef>
              <a:spcAft>
                <a:spcPts val="600"/>
              </a:spcAft>
              <a:buFont typeface="Arial" panose="020B0604020202020204" pitchFamily="34" charset="0"/>
              <a:buChar char="•"/>
            </a:pPr>
            <a:r>
              <a:rPr lang="en-VN" sz="2200" b="1" dirty="0"/>
              <a:t>Reduced duration of visa without clear explication</a:t>
            </a:r>
          </a:p>
          <a:p>
            <a:pPr marL="457200" indent="-457200">
              <a:spcBef>
                <a:spcPts val="600"/>
              </a:spcBef>
              <a:spcAft>
                <a:spcPts val="600"/>
              </a:spcAft>
              <a:buFont typeface="Arial" panose="020B0604020202020204" pitchFamily="34" charset="0"/>
              <a:buChar char="•"/>
            </a:pPr>
            <a:r>
              <a:rPr lang="en-GB" sz="2200" b="1" dirty="0"/>
              <a:t>More difficult for those outside Hanoi or HCMC:</a:t>
            </a:r>
            <a:r>
              <a:rPr lang="en-GB" sz="2200" dirty="0"/>
              <a:t> natural person demanding for visa or inviting/sponsoring entity shall submit visa application, as agents are no more authorized to do so</a:t>
            </a:r>
          </a:p>
          <a:p>
            <a:pPr marL="457200" indent="-457200">
              <a:spcBef>
                <a:spcPts val="600"/>
              </a:spcBef>
              <a:spcAft>
                <a:spcPts val="600"/>
              </a:spcAft>
              <a:buFont typeface="Arial" panose="020B0604020202020204" pitchFamily="34" charset="0"/>
              <a:buChar char="•"/>
            </a:pPr>
            <a:r>
              <a:rPr lang="en-GB" sz="2200" b="1" dirty="0"/>
              <a:t>Some but not all EU citizens enjoy visa-free entry</a:t>
            </a:r>
            <a:r>
              <a:rPr lang="en-GB" sz="2200" dirty="0"/>
              <a:t>: citizens of Denmark, Norway, Finland, Sweden, France, Germany, Spain, Italia can stay in Vietnam visa-free for up to 15 days, for all types of passports and all types of entry purposes</a:t>
            </a:r>
            <a:r>
              <a:rPr lang="en-VN" sz="2200" dirty="0"/>
              <a:t> </a:t>
            </a:r>
            <a:endParaRPr lang="it-IT" sz="2200"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VISA</a:t>
            </a:r>
          </a:p>
        </p:txBody>
      </p:sp>
    </p:spTree>
    <p:extLst>
      <p:ext uri="{BB962C8B-B14F-4D97-AF65-F5344CB8AC3E}">
        <p14:creationId xmlns:p14="http://schemas.microsoft.com/office/powerpoint/2010/main" val="328977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802888" y="1712911"/>
            <a:ext cx="10905892" cy="3600986"/>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200" dirty="0"/>
              <a:t>According to </a:t>
            </a:r>
            <a:r>
              <a:rPr lang="en-US" sz="2200" i="1" dirty="0"/>
              <a:t>Expat Insider 2022 report</a:t>
            </a:r>
            <a:r>
              <a:rPr lang="en-US" sz="2200" dirty="0"/>
              <a:t>, ill-managed administrative procedures remain a big obstacle for foreigners entering and staying in Vietnam</a:t>
            </a:r>
            <a:r>
              <a:rPr lang="en-VN" sz="2200" dirty="0"/>
              <a:t>:</a:t>
            </a:r>
          </a:p>
          <a:p>
            <a:pPr marL="800100" lvl="1" indent="-342900">
              <a:spcBef>
                <a:spcPts val="600"/>
              </a:spcBef>
              <a:spcAft>
                <a:spcPts val="600"/>
              </a:spcAft>
              <a:buFont typeface="Arial" panose="020B0604020202020204" pitchFamily="34" charset="0"/>
              <a:buChar char="•"/>
            </a:pPr>
            <a:r>
              <a:rPr lang="en-US" sz="2200" dirty="0"/>
              <a:t>Administrative perspective:  Vietnam ranks 51</a:t>
            </a:r>
            <a:r>
              <a:rPr lang="en-US" sz="2200" baseline="30000" dirty="0"/>
              <a:t>st </a:t>
            </a:r>
            <a:r>
              <a:rPr lang="en-US" sz="2200" dirty="0"/>
              <a:t>among 52 countries studied;</a:t>
            </a:r>
          </a:p>
          <a:p>
            <a:pPr marL="800100" lvl="1" indent="-342900">
              <a:spcBef>
                <a:spcPts val="600"/>
              </a:spcBef>
              <a:spcAft>
                <a:spcPts val="600"/>
              </a:spcAft>
              <a:buFont typeface="Arial" panose="020B0604020202020204" pitchFamily="34" charset="0"/>
              <a:buChar char="•"/>
            </a:pPr>
            <a:r>
              <a:rPr lang="en-US" sz="2200" dirty="0"/>
              <a:t>Difficulty due to bureaucracy</a:t>
            </a:r>
            <a:r>
              <a:rPr lang="en-VN" sz="2200" dirty="0"/>
              <a:t>: </a:t>
            </a:r>
            <a:r>
              <a:rPr lang="en-US" sz="2200" dirty="0"/>
              <a:t>66% locally vs. 39% globally</a:t>
            </a:r>
            <a:r>
              <a:rPr lang="en-VN" sz="2200" dirty="0"/>
              <a:t>;</a:t>
            </a:r>
          </a:p>
          <a:p>
            <a:pPr marL="800100" lvl="1" indent="-342900">
              <a:spcBef>
                <a:spcPts val="600"/>
              </a:spcBef>
              <a:spcAft>
                <a:spcPts val="600"/>
              </a:spcAft>
              <a:buFont typeface="Arial" panose="020B0604020202020204" pitchFamily="34" charset="0"/>
              <a:buChar char="•"/>
            </a:pPr>
            <a:r>
              <a:rPr lang="en-VN" sz="2200" dirty="0"/>
              <a:t>Difficulty in obtaining visa: </a:t>
            </a:r>
            <a:r>
              <a:rPr lang="en-US" sz="2200" dirty="0"/>
              <a:t>48% locally vs. 24% globally</a:t>
            </a:r>
            <a:r>
              <a:rPr lang="en-VN" sz="2200" dirty="0"/>
              <a:t>;</a:t>
            </a:r>
          </a:p>
          <a:p>
            <a:pPr marL="800100" lvl="1" indent="-342900">
              <a:spcBef>
                <a:spcPts val="600"/>
              </a:spcBef>
              <a:spcAft>
                <a:spcPts val="600"/>
              </a:spcAft>
              <a:buFont typeface="Arial" panose="020B0604020202020204" pitchFamily="34" charset="0"/>
              <a:buChar char="•"/>
            </a:pPr>
            <a:r>
              <a:rPr lang="en-US" sz="2200" dirty="0"/>
              <a:t>Validity of administrative/government services online</a:t>
            </a:r>
            <a:r>
              <a:rPr lang="en-VN" sz="2200" dirty="0"/>
              <a:t>: </a:t>
            </a:r>
            <a:r>
              <a:rPr lang="en-US" sz="2200" dirty="0"/>
              <a:t>Vietnam ranks last</a:t>
            </a:r>
            <a:r>
              <a:rPr lang="en-US" sz="2200" baseline="30000" dirty="0"/>
              <a:t> </a:t>
            </a:r>
            <a:r>
              <a:rPr lang="en-US" sz="2200" dirty="0"/>
              <a:t>among 52 countries studied (44% of expats unhappy vs. 21% globally)</a:t>
            </a:r>
          </a:p>
          <a:p>
            <a:pPr marL="342900" indent="-342900">
              <a:spcBef>
                <a:spcPts val="600"/>
              </a:spcBef>
              <a:spcAft>
                <a:spcPts val="600"/>
              </a:spcAft>
              <a:buAutoNum type="arabicPeriod"/>
            </a:pPr>
            <a:endParaRPr lang="en-US" sz="2200" b="1" i="1"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12801C70-6206-8639-6536-E8FCE4BDF800}"/>
              </a:ext>
            </a:extLst>
          </p:cNvPr>
          <p:cNvSpPr txBox="1"/>
          <p:nvPr/>
        </p:nvSpPr>
        <p:spPr>
          <a:xfrm>
            <a:off x="910628" y="201936"/>
            <a:ext cx="10690412" cy="553998"/>
          </a:xfrm>
          <a:prstGeom prst="rect">
            <a:avLst/>
          </a:prstGeom>
          <a:noFill/>
        </p:spPr>
        <p:txBody>
          <a:bodyPr wrap="square" rtlCol="0">
            <a:spAutoFit/>
          </a:bodyPr>
          <a:lstStyle/>
          <a:p>
            <a:pPr algn="ctr"/>
            <a:r>
              <a:rPr lang="en-US" sz="3000" b="1" dirty="0">
                <a:solidFill>
                  <a:schemeClr val="bg1"/>
                </a:solidFill>
              </a:rPr>
              <a:t>GENERAL EVALUATION</a:t>
            </a:r>
          </a:p>
        </p:txBody>
      </p:sp>
    </p:spTree>
    <p:extLst>
      <p:ext uri="{BB962C8B-B14F-4D97-AF65-F5344CB8AC3E}">
        <p14:creationId xmlns:p14="http://schemas.microsoft.com/office/powerpoint/2010/main" val="222863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939CA5-4CA7-2F01-D81D-12B7B67244EA}"/>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b="1" kern="1200" dirty="0">
                <a:solidFill>
                  <a:srgbClr val="080808"/>
                </a:solidFill>
                <a:latin typeface="+mj-lt"/>
                <a:ea typeface="+mj-ea"/>
                <a:cs typeface="+mj-cs"/>
              </a:rPr>
              <a:t>THANK YOU FOR YOUR ATTENTION!</a:t>
            </a:r>
          </a:p>
        </p:txBody>
      </p:sp>
      <p:sp>
        <p:nvSpPr>
          <p:cNvPr id="51" name="Freeform: Shape 5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54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(Dr Oliver)</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312420" y="2094574"/>
            <a:ext cx="11371580" cy="4524315"/>
          </a:xfrm>
          <a:prstGeom prst="rect">
            <a:avLst/>
          </a:prstGeom>
        </p:spPr>
        <p:txBody>
          <a:bodyPr wrap="square">
            <a:spAutoFit/>
          </a:bodyPr>
          <a:lstStyle/>
          <a:p>
            <a:r>
              <a:rPr lang="en-US" b="1" dirty="0">
                <a:solidFill>
                  <a:schemeClr val="bg1"/>
                </a:solidFill>
                <a:latin typeface="Proxima Nova"/>
              </a:rPr>
              <a:t>Temporary Resident Cards in Vietnam:</a:t>
            </a:r>
          </a:p>
          <a:p>
            <a:endParaRPr lang="en-US" b="1" i="0" dirty="0">
              <a:solidFill>
                <a:schemeClr val="bg1"/>
              </a:solidFill>
              <a:effectLst/>
              <a:latin typeface="Proxima Nova"/>
            </a:endParaRPr>
          </a:p>
          <a:p>
            <a:pPr marL="285750" indent="-285750">
              <a:buFont typeface="Arial" panose="020B0604020202020204" pitchFamily="34" charset="0"/>
              <a:buChar char="•"/>
            </a:pPr>
            <a:r>
              <a:rPr lang="en-US" dirty="0">
                <a:solidFill>
                  <a:schemeClr val="bg1"/>
                </a:solidFill>
                <a:latin typeface="Proxima Nova"/>
              </a:rPr>
              <a:t>Temporary Resident Card (TRC) is a document issued by an immigration authority under Ministry of Public Security to a foreign individual who is permitted to reside in Vietnam for a certain period of time. </a:t>
            </a:r>
          </a:p>
          <a:p>
            <a:pPr marL="285750" indent="-285750">
              <a:buFont typeface="Arial" panose="020B0604020202020204" pitchFamily="34" charset="0"/>
              <a:buChar char="•"/>
            </a:pPr>
            <a:endParaRPr lang="en-US" dirty="0">
              <a:solidFill>
                <a:schemeClr val="bg1"/>
              </a:solidFill>
              <a:latin typeface="Proxima Nova"/>
            </a:endParaRPr>
          </a:p>
          <a:p>
            <a:pPr marL="285750" indent="-285750">
              <a:buFont typeface="Arial" panose="020B0604020202020204" pitchFamily="34" charset="0"/>
              <a:buChar char="•"/>
            </a:pPr>
            <a:r>
              <a:rPr lang="en-US" dirty="0">
                <a:solidFill>
                  <a:schemeClr val="bg1"/>
                </a:solidFill>
                <a:latin typeface="Proxima Nova"/>
              </a:rPr>
              <a:t>TRC has the same validity as a visa.</a:t>
            </a:r>
            <a:endParaRPr lang="en-US" i="0" dirty="0">
              <a:solidFill>
                <a:schemeClr val="bg1"/>
              </a:solidFill>
              <a:effectLst/>
              <a:latin typeface="Proxima Nova"/>
            </a:endParaRPr>
          </a:p>
          <a:p>
            <a:pPr marL="285750" indent="-285750">
              <a:buFont typeface="Arial" panose="020B0604020202020204" pitchFamily="34" charset="0"/>
              <a:buChar char="•"/>
            </a:pPr>
            <a:endParaRPr lang="en-US" b="1" dirty="0">
              <a:solidFill>
                <a:schemeClr val="bg1"/>
              </a:solidFill>
              <a:latin typeface="Proxima Nova"/>
            </a:endParaRPr>
          </a:p>
          <a:p>
            <a:pPr marL="285750" indent="-285750">
              <a:buFont typeface="Arial" panose="020B0604020202020204" pitchFamily="34" charset="0"/>
              <a:buChar char="•"/>
            </a:pPr>
            <a:r>
              <a:rPr lang="en-US" dirty="0">
                <a:solidFill>
                  <a:schemeClr val="bg1"/>
                </a:solidFill>
                <a:latin typeface="Proxima Nova"/>
              </a:rPr>
              <a:t>The law does not require expats to obtain a TRC. However, expats often choose to do so, considering the substantial benefits and convenience from a TRC. Not all expats who intend to stay in Vietnam can apply for a TRC, as it depends on their visa type. Only foreign individuals who are issued LV1, LV2, ĐT, NN1, NN2, DH, PV1, LĐ, TT visas can be issued the TRC with the same symbols.</a:t>
            </a:r>
          </a:p>
          <a:p>
            <a:pPr marL="285750" indent="-285750">
              <a:buFont typeface="Arial" panose="020B0604020202020204" pitchFamily="34" charset="0"/>
              <a:buChar char="•"/>
            </a:pPr>
            <a:endParaRPr lang="en-US" b="1" i="0" dirty="0">
              <a:solidFill>
                <a:schemeClr val="bg1"/>
              </a:solidFill>
              <a:effectLst/>
              <a:latin typeface="Proxima Nova"/>
            </a:endParaRPr>
          </a:p>
          <a:p>
            <a:pPr marL="285750" indent="-285750">
              <a:buFont typeface="Arial" panose="020B0604020202020204" pitchFamily="34" charset="0"/>
              <a:buChar char="•"/>
            </a:pPr>
            <a:r>
              <a:rPr lang="en-US" dirty="0">
                <a:solidFill>
                  <a:schemeClr val="bg1"/>
                </a:solidFill>
                <a:latin typeface="Proxima Nova"/>
              </a:rPr>
              <a:t>The duration of TRC depends on the entry purpose, visa type, the application and validity period of the passport, e.g. 10 years for big investor’s via (with symbol ĐT1) or 5 years for investor’s visa (with symbol ĐT) or 2 years for working visa (with symbol LĐ).</a:t>
            </a:r>
            <a:endParaRPr lang="en-US" b="1" dirty="0">
              <a:solidFill>
                <a:schemeClr val="bg1"/>
              </a:solidFill>
              <a:latin typeface="Proxima Nova"/>
            </a:endParaRPr>
          </a:p>
          <a:p>
            <a:endParaRPr lang="en-US" b="1" i="0" dirty="0">
              <a:solidFill>
                <a:schemeClr val="bg1"/>
              </a:solidFill>
              <a:effectLst/>
              <a:latin typeface="Proxima Nova"/>
            </a:endParaRPr>
          </a:p>
        </p:txBody>
      </p:sp>
    </p:spTree>
    <p:extLst>
      <p:ext uri="{BB962C8B-B14F-4D97-AF65-F5344CB8AC3E}">
        <p14:creationId xmlns:p14="http://schemas.microsoft.com/office/powerpoint/2010/main" val="394032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p:txBody>
          <a:bodyPr/>
          <a:lstStyle/>
          <a:p>
            <a:r>
              <a:rPr lang="en-US" sz="3600" b="1" dirty="0">
                <a:solidFill>
                  <a:srgbClr val="FFFFFF"/>
                </a:solidFill>
                <a:latin typeface="Calibri" panose="020F0502020204030204" pitchFamily="34" charset="0"/>
                <a:cs typeface="Times New Roman" panose="02020603050405020304" pitchFamily="18" charset="0"/>
              </a:rPr>
              <a:t>Agenda</a:t>
            </a:r>
            <a:endParaRPr lang="en-NZ" sz="3600" b="1" dirty="0">
              <a:solidFill>
                <a:srgbClr val="FFFFFF"/>
              </a:solidFill>
              <a:latin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276FD1-7C04-1CB9-6FDA-4AD6BAFA8B03}"/>
              </a:ext>
            </a:extLst>
          </p:cNvPr>
          <p:cNvSpPr>
            <a:spLocks noGrp="1"/>
          </p:cNvSpPr>
          <p:nvPr>
            <p:ph idx="1"/>
          </p:nvPr>
        </p:nvSpPr>
        <p:spPr>
          <a:xfrm>
            <a:off x="838200" y="1298448"/>
            <a:ext cx="10515600" cy="5330952"/>
          </a:xfrm>
        </p:spPr>
        <p:txBody>
          <a:bodyPr>
            <a:normAutofit lnSpcReduction="10000"/>
          </a:bodyPr>
          <a:lstStyle/>
          <a:p>
            <a:pPr marL="0" indent="0">
              <a:buNone/>
            </a:pPr>
            <a:r>
              <a:rPr lang="en-PH" sz="2000" b="1" dirty="0">
                <a:solidFill>
                  <a:schemeClr val="bg1"/>
                </a:solidFill>
                <a:effectLst/>
                <a:latin typeface="Calibri" panose="020F0502020204030204" pitchFamily="34" charset="0"/>
                <a:ea typeface="Times New Roman" panose="02020603050405020304" pitchFamily="18" charset="0"/>
              </a:rPr>
              <a:t>Session I: The Current Law on the Presence of Foreign Natural Persons for Business Purposes in Vietnam (10:25am – 11:10am)</a:t>
            </a:r>
            <a:endParaRPr lang="en-NZ" sz="2000" dirty="0">
              <a:solidFill>
                <a:schemeClr val="bg1"/>
              </a:solidFill>
              <a:effectLst/>
              <a:latin typeface="Arial" panose="020B0604020202020204" pitchFamily="34" charset="0"/>
              <a:ea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effectLst/>
                <a:latin typeface="Calibri" panose="020F0502020204030204" pitchFamily="34" charset="0"/>
                <a:ea typeface="Calibri" panose="020F0502020204030204" pitchFamily="34" charset="0"/>
              </a:rPr>
              <a:t>Introduction and the EVFTA context – </a:t>
            </a:r>
            <a:r>
              <a:rPr lang="en-GB" sz="1050" b="1" dirty="0">
                <a:solidFill>
                  <a:schemeClr val="bg1"/>
                </a:solidFill>
                <a:effectLst/>
                <a:latin typeface="Calibri" panose="020F0502020204030204" pitchFamily="34" charset="0"/>
                <a:ea typeface="Calibri" panose="020F0502020204030204" pitchFamily="34" charset="0"/>
              </a:rPr>
              <a:t>Dr. Oliver Massmann</a:t>
            </a:r>
            <a:endParaRPr lang="en-NZ" sz="12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effectLst/>
                <a:latin typeface="Calibri" panose="020F0502020204030204" pitchFamily="34" charset="0"/>
                <a:ea typeface="Calibri" panose="020F0502020204030204" pitchFamily="34" charset="0"/>
              </a:rPr>
              <a:t>Presentation on current law on entry and temporary stay of foreign labour in light of the EVFTA – </a:t>
            </a:r>
            <a:r>
              <a:rPr lang="en-GB" sz="1050" b="1" dirty="0">
                <a:solidFill>
                  <a:schemeClr val="bg1"/>
                </a:solidFill>
                <a:effectLst/>
                <a:latin typeface="Calibri" panose="020F0502020204030204" pitchFamily="34" charset="0"/>
                <a:ea typeface="Calibri" panose="020F0502020204030204" pitchFamily="34" charset="0"/>
              </a:rPr>
              <a:t>Prof. Ngan Kim Vu</a:t>
            </a:r>
            <a:endParaRPr lang="en-NZ" sz="1200" dirty="0">
              <a:solidFill>
                <a:schemeClr val="bg1"/>
              </a:solidFill>
              <a:effectLst/>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effectLst/>
                <a:latin typeface="Calibri" panose="020F0502020204030204" pitchFamily="34" charset="0"/>
                <a:ea typeface="Calibri" panose="020F0502020204030204" pitchFamily="34" charset="0"/>
              </a:rPr>
              <a:t>ENT</a:t>
            </a:r>
            <a:endParaRPr lang="en-NZ" sz="1200" dirty="0">
              <a:solidFill>
                <a:schemeClr val="bg1"/>
              </a:solidFill>
              <a:effectLst/>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effectLst/>
                <a:latin typeface="Calibri" panose="020F0502020204030204" pitchFamily="34" charset="0"/>
                <a:ea typeface="Calibri" panose="020F0502020204030204" pitchFamily="34" charset="0"/>
              </a:rPr>
              <a:t>Visa requirements</a:t>
            </a:r>
            <a:endParaRPr lang="en-NZ" sz="1200" dirty="0">
              <a:solidFill>
                <a:schemeClr val="bg1"/>
              </a:solidFill>
              <a:effectLst/>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effectLst/>
                <a:latin typeface="Calibri" panose="020F0502020204030204" pitchFamily="34" charset="0"/>
                <a:ea typeface="Calibri" panose="020F0502020204030204" pitchFamily="34" charset="0"/>
              </a:rPr>
              <a:t>Residency requirements</a:t>
            </a:r>
            <a:endParaRPr lang="en-NZ" sz="1200" dirty="0">
              <a:solidFill>
                <a:schemeClr val="bg1"/>
              </a:solidFill>
              <a:effectLst/>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effectLst/>
                <a:latin typeface="Calibri" panose="020F0502020204030204" pitchFamily="34" charset="0"/>
                <a:ea typeface="Calibri" panose="020F0502020204030204" pitchFamily="34" charset="0"/>
              </a:rPr>
              <a:t>Licensing procedures</a:t>
            </a:r>
            <a:endParaRPr lang="en-NZ" sz="1200" dirty="0">
              <a:solidFill>
                <a:schemeClr val="bg1"/>
              </a:solidFill>
              <a:effectLst/>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effectLst/>
                <a:latin typeface="Calibri" panose="020F0502020204030204" pitchFamily="34" charset="0"/>
                <a:ea typeface="Calibri" panose="020F0502020204030204" pitchFamily="34" charset="0"/>
              </a:rPr>
              <a:t>Extension of business stay</a:t>
            </a:r>
            <a:endParaRPr lang="en-NZ" sz="12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effectLst/>
                <a:latin typeface="Calibri" panose="020F0502020204030204" pitchFamily="34" charset="0"/>
                <a:ea typeface="Calibri" panose="020F0502020204030204" pitchFamily="34" charset="0"/>
              </a:rPr>
              <a:t>Presentation on practical implementation of the law, with real life experiences – </a:t>
            </a:r>
            <a:r>
              <a:rPr lang="en-GB" sz="1050" b="1" dirty="0">
                <a:solidFill>
                  <a:schemeClr val="bg1"/>
                </a:solidFill>
                <a:effectLst/>
                <a:latin typeface="Calibri" panose="020F0502020204030204" pitchFamily="34" charset="0"/>
                <a:ea typeface="Calibri" panose="020F0502020204030204" pitchFamily="34" charset="0"/>
              </a:rPr>
              <a:t>Dr. Oliver Massmann</a:t>
            </a:r>
            <a:endParaRPr lang="en-NZ" sz="1200" b="1" dirty="0">
              <a:solidFill>
                <a:schemeClr val="bg1"/>
              </a:solidFill>
              <a:latin typeface="Calibri" panose="020F0502020204030204" pitchFamily="34" charset="0"/>
              <a:ea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PH" sz="1050" dirty="0">
                <a:solidFill>
                  <a:schemeClr val="bg1"/>
                </a:solidFill>
                <a:latin typeface="Calibri" panose="020F0502020204030204" pitchFamily="34" charset="0"/>
              </a:rPr>
              <a:t>Discussion and Q&amp;A – </a:t>
            </a:r>
            <a:r>
              <a:rPr lang="en-PH" sz="1050" b="1" dirty="0">
                <a:solidFill>
                  <a:schemeClr val="bg1"/>
                </a:solidFill>
                <a:latin typeface="Calibri" panose="020F0502020204030204" pitchFamily="34" charset="0"/>
              </a:rPr>
              <a:t>Dr. Oliver Massmann </a:t>
            </a:r>
            <a:r>
              <a:rPr lang="en-PH" sz="1050" dirty="0">
                <a:solidFill>
                  <a:schemeClr val="bg1"/>
                </a:solidFill>
                <a:latin typeface="Calibri" panose="020F0502020204030204" pitchFamily="34" charset="0"/>
              </a:rPr>
              <a:t>and </a:t>
            </a:r>
            <a:r>
              <a:rPr lang="en-PH" sz="1050" b="1" dirty="0">
                <a:solidFill>
                  <a:schemeClr val="bg1"/>
                </a:solidFill>
                <a:latin typeface="Calibri" panose="020F0502020204030204" pitchFamily="34" charset="0"/>
              </a:rPr>
              <a:t>Prof Ngan Kim Vu</a:t>
            </a:r>
          </a:p>
          <a:p>
            <a:pPr marL="0" indent="0">
              <a:lnSpc>
                <a:spcPct val="105000"/>
              </a:lnSpc>
              <a:spcBef>
                <a:spcPts val="300"/>
              </a:spcBef>
              <a:spcAft>
                <a:spcPts val="300"/>
              </a:spcAft>
              <a:buNone/>
            </a:pPr>
            <a:r>
              <a:rPr lang="en-PH" sz="2000" b="1" dirty="0">
                <a:solidFill>
                  <a:schemeClr val="bg1"/>
                </a:solidFill>
                <a:latin typeface="Calibri" panose="020F0502020204030204" pitchFamily="34" charset="0"/>
              </a:rPr>
              <a:t>Session II: </a:t>
            </a:r>
            <a:r>
              <a:rPr lang="en-US" sz="2000" b="1" dirty="0">
                <a:solidFill>
                  <a:schemeClr val="bg1"/>
                </a:solidFill>
                <a:latin typeface="Calibri" panose="020F0502020204030204" pitchFamily="34" charset="0"/>
              </a:rPr>
              <a:t>Current law on relevant issues on the presence of foreign labor in Vietnam (11:25am – 12:15pm)</a:t>
            </a:r>
            <a:endParaRPr lang="en-NZ" sz="2000" b="1" dirty="0">
              <a:solidFill>
                <a:schemeClr val="bg1"/>
              </a:solidFill>
              <a:latin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latin typeface="Calibri" panose="020F0502020204030204" pitchFamily="34" charset="0"/>
              </a:rPr>
              <a:t>Brief introduction – </a:t>
            </a:r>
            <a:r>
              <a:rPr lang="en-GB" sz="1050" b="1" dirty="0">
                <a:solidFill>
                  <a:schemeClr val="bg1"/>
                </a:solidFill>
                <a:latin typeface="Calibri" panose="020F0502020204030204" pitchFamily="34" charset="0"/>
              </a:rPr>
              <a:t>Dr. Oliver Massmann</a:t>
            </a:r>
            <a:endParaRPr lang="en-NZ" sz="1050" b="1" dirty="0">
              <a:solidFill>
                <a:schemeClr val="bg1"/>
              </a:solidFill>
              <a:latin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latin typeface="Calibri" panose="020F0502020204030204" pitchFamily="34" charset="0"/>
              </a:rPr>
              <a:t>Presentation on other issues under consideration – </a:t>
            </a:r>
            <a:r>
              <a:rPr lang="en-GB" sz="1050" b="1" dirty="0">
                <a:solidFill>
                  <a:schemeClr val="bg1"/>
                </a:solidFill>
                <a:latin typeface="Calibri" panose="020F0502020204030204" pitchFamily="34" charset="0"/>
              </a:rPr>
              <a:t>Prof. Ngan Kim Vu</a:t>
            </a:r>
            <a:endParaRPr lang="en-NZ" sz="1050" b="1"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latin typeface="Calibri" panose="020F0502020204030204" pitchFamily="34" charset="0"/>
              </a:rPr>
              <a:t>Minimum wage, collective wage agreements</a:t>
            </a:r>
            <a:endParaRPr lang="en-NZ" sz="105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latin typeface="Calibri" panose="020F0502020204030204" pitchFamily="34" charset="0"/>
              </a:rPr>
              <a:t>Social security, retirement</a:t>
            </a:r>
            <a:endParaRPr lang="en-NZ" sz="105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latin typeface="Calibri" panose="020F0502020204030204" pitchFamily="34" charset="0"/>
              </a:rPr>
              <a:t>Taxation</a:t>
            </a:r>
            <a:endParaRPr lang="en-NZ" sz="105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1050" dirty="0">
                <a:solidFill>
                  <a:schemeClr val="bg1"/>
                </a:solidFill>
                <a:latin typeface="Calibri" panose="020F0502020204030204" pitchFamily="34" charset="0"/>
              </a:rPr>
              <a:t>Worker’s remuneration and remittance</a:t>
            </a:r>
            <a:endParaRPr lang="en-NZ" sz="1050" dirty="0">
              <a:solidFill>
                <a:schemeClr val="bg1"/>
              </a:solidFill>
              <a:latin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GB" sz="1050" dirty="0">
                <a:solidFill>
                  <a:schemeClr val="bg1"/>
                </a:solidFill>
                <a:latin typeface="Calibri" panose="020F0502020204030204" pitchFamily="34" charset="0"/>
              </a:rPr>
              <a:t>Presentation on practical implementation of the law, with real life experiences – </a:t>
            </a:r>
            <a:r>
              <a:rPr lang="en-GB" sz="1050" b="1" dirty="0">
                <a:solidFill>
                  <a:schemeClr val="bg1"/>
                </a:solidFill>
                <a:latin typeface="Calibri" panose="020F0502020204030204" pitchFamily="34" charset="0"/>
              </a:rPr>
              <a:t>Dr. Oliver Massmann</a:t>
            </a:r>
            <a:endParaRPr lang="en-NZ" sz="1050" b="1" dirty="0">
              <a:solidFill>
                <a:schemeClr val="bg1"/>
              </a:solidFill>
              <a:latin typeface="Calibri" panose="020F0502020204030204" pitchFamily="34" charset="0"/>
            </a:endParaRPr>
          </a:p>
          <a:p>
            <a:pPr marL="342900" lvl="0" indent="-342900">
              <a:lnSpc>
                <a:spcPct val="105000"/>
              </a:lnSpc>
              <a:spcBef>
                <a:spcPts val="300"/>
              </a:spcBef>
              <a:spcAft>
                <a:spcPts val="300"/>
              </a:spcAft>
              <a:buFont typeface="+mj-lt"/>
              <a:buAutoNum type="arabicParenBoth"/>
            </a:pPr>
            <a:r>
              <a:rPr lang="en-PH" sz="1050" dirty="0">
                <a:solidFill>
                  <a:schemeClr val="bg1"/>
                </a:solidFill>
                <a:latin typeface="Calibri" panose="020F0502020204030204" pitchFamily="34" charset="0"/>
              </a:rPr>
              <a:t>Discussion and Q&amp;A – </a:t>
            </a:r>
            <a:r>
              <a:rPr lang="en-PH" sz="1050" b="1" dirty="0">
                <a:solidFill>
                  <a:schemeClr val="bg1"/>
                </a:solidFill>
                <a:latin typeface="Calibri" panose="020F0502020204030204" pitchFamily="34" charset="0"/>
              </a:rPr>
              <a:t>Dr. Oliver Massmann </a:t>
            </a:r>
            <a:r>
              <a:rPr lang="en-PH" sz="1050" dirty="0">
                <a:solidFill>
                  <a:schemeClr val="bg1"/>
                </a:solidFill>
                <a:latin typeface="Calibri" panose="020F0502020204030204" pitchFamily="34" charset="0"/>
              </a:rPr>
              <a:t>and</a:t>
            </a:r>
            <a:r>
              <a:rPr lang="en-PH" sz="1050" b="1" dirty="0">
                <a:solidFill>
                  <a:schemeClr val="bg1"/>
                </a:solidFill>
                <a:latin typeface="Calibri" panose="020F0502020204030204" pitchFamily="34" charset="0"/>
              </a:rPr>
              <a:t> Prof Ngan Kim Vu</a:t>
            </a:r>
            <a:endParaRPr lang="en-NZ" sz="105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12491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(Dr Oliver) </a:t>
            </a:r>
            <a:endParaRPr lang="en-NZ" sz="3600" dirty="0">
              <a:solidFill>
                <a:schemeClr val="bg1"/>
              </a:solidFill>
              <a:latin typeface="Arial" panose="020B0604020202020204" pitchFamily="34" charset="0"/>
              <a:ea typeface="Calibri" panose="020F0502020204030204" pitchFamily="34" charset="0"/>
            </a:endParaRPr>
          </a:p>
        </p:txBody>
      </p:sp>
      <p:sp>
        <p:nvSpPr>
          <p:cNvPr id="4" name="Rectangle 3"/>
          <p:cNvSpPr/>
          <p:nvPr/>
        </p:nvSpPr>
        <p:spPr>
          <a:xfrm>
            <a:off x="312420" y="2094574"/>
            <a:ext cx="11371580" cy="3693319"/>
          </a:xfrm>
          <a:prstGeom prst="rect">
            <a:avLst/>
          </a:prstGeom>
        </p:spPr>
        <p:txBody>
          <a:bodyPr wrap="square">
            <a:spAutoFit/>
          </a:bodyPr>
          <a:lstStyle/>
          <a:p>
            <a:r>
              <a:rPr lang="en-US" b="1" dirty="0">
                <a:solidFill>
                  <a:schemeClr val="bg1"/>
                </a:solidFill>
                <a:latin typeface="Proxima Nova"/>
              </a:rPr>
              <a:t>Why obtain a TRC</a:t>
            </a:r>
          </a:p>
          <a:p>
            <a:endParaRPr lang="en-US" b="1" i="0" dirty="0">
              <a:solidFill>
                <a:schemeClr val="bg1"/>
              </a:solidFill>
              <a:effectLst/>
              <a:latin typeface="Proxima Nova"/>
            </a:endParaRPr>
          </a:p>
          <a:p>
            <a:pPr marL="342900" indent="-342900">
              <a:buFont typeface="+mj-lt"/>
              <a:buAutoNum type="arabicPeriod"/>
            </a:pPr>
            <a:r>
              <a:rPr lang="en-US" b="1" dirty="0">
                <a:solidFill>
                  <a:schemeClr val="bg1"/>
                </a:solidFill>
                <a:latin typeface="Proxima Nova"/>
              </a:rPr>
              <a:t>Remove the need of visa extension </a:t>
            </a:r>
            <a:r>
              <a:rPr lang="en-US" dirty="0">
                <a:solidFill>
                  <a:schemeClr val="bg1"/>
                </a:solidFill>
                <a:latin typeface="Proxima Nova"/>
              </a:rPr>
              <a:t>– Expats do NOT have to apply for any visa until the TRC expires, which helps with saving costs, time and valuable resources.</a:t>
            </a:r>
          </a:p>
          <a:p>
            <a:pPr marL="342900" indent="-342900">
              <a:buFont typeface="+mj-lt"/>
              <a:buAutoNum type="arabicPeriod"/>
            </a:pPr>
            <a:endParaRPr lang="en-US" dirty="0">
              <a:solidFill>
                <a:schemeClr val="bg1"/>
              </a:solidFill>
              <a:latin typeface="Proxima Nova"/>
            </a:endParaRPr>
          </a:p>
          <a:p>
            <a:pPr marL="342900" indent="-342900">
              <a:buFont typeface="+mj-lt"/>
              <a:buAutoNum type="arabicPeriod"/>
            </a:pPr>
            <a:r>
              <a:rPr lang="en-US" b="1" dirty="0">
                <a:solidFill>
                  <a:schemeClr val="bg1"/>
                </a:solidFill>
                <a:latin typeface="Proxima Nova"/>
              </a:rPr>
              <a:t>Removes the need to Exit and re-Enter Vietnam </a:t>
            </a:r>
            <a:r>
              <a:rPr lang="en-US" dirty="0">
                <a:solidFill>
                  <a:schemeClr val="bg1"/>
                </a:solidFill>
                <a:latin typeface="Proxima Nova"/>
              </a:rPr>
              <a:t>– Expats are able to stay in Vietnam for extended periods as long as the TRC is valid, without the need to exit and re-enter Vietnam to re-archive visas.</a:t>
            </a:r>
          </a:p>
          <a:p>
            <a:pPr marL="342900" indent="-342900">
              <a:buFont typeface="+mj-lt"/>
              <a:buAutoNum type="arabicPeriod"/>
            </a:pPr>
            <a:endParaRPr lang="en-US" dirty="0">
              <a:solidFill>
                <a:schemeClr val="bg1"/>
              </a:solidFill>
              <a:latin typeface="Proxima Nova"/>
            </a:endParaRPr>
          </a:p>
          <a:p>
            <a:pPr marL="342900" indent="-342900">
              <a:buFont typeface="+mj-lt"/>
              <a:buAutoNum type="arabicPeriod"/>
            </a:pPr>
            <a:r>
              <a:rPr lang="en-US" b="1" dirty="0">
                <a:solidFill>
                  <a:schemeClr val="bg1"/>
                </a:solidFill>
                <a:latin typeface="Proxima Nova"/>
              </a:rPr>
              <a:t>Simplified Entry and Exit procedures </a:t>
            </a:r>
            <a:r>
              <a:rPr lang="en-US" dirty="0">
                <a:solidFill>
                  <a:schemeClr val="bg1"/>
                </a:solidFill>
                <a:latin typeface="Proxima Nova"/>
              </a:rPr>
              <a:t>– Expats with TRCs are entitled to simplified procedures once entering and exiting Vietnam.</a:t>
            </a:r>
          </a:p>
          <a:p>
            <a:pPr marL="342900" indent="-342900">
              <a:buFont typeface="+mj-lt"/>
              <a:buAutoNum type="arabicPeriod"/>
            </a:pPr>
            <a:endParaRPr lang="en-US" dirty="0">
              <a:solidFill>
                <a:schemeClr val="bg1"/>
              </a:solidFill>
              <a:latin typeface="Proxima Nova"/>
            </a:endParaRPr>
          </a:p>
          <a:p>
            <a:pPr marL="342900" indent="-342900">
              <a:buFont typeface="+mj-lt"/>
              <a:buAutoNum type="arabicPeriod"/>
            </a:pPr>
            <a:r>
              <a:rPr lang="en-US" b="1" dirty="0">
                <a:solidFill>
                  <a:schemeClr val="bg1"/>
                </a:solidFill>
                <a:latin typeface="Proxima Nova"/>
              </a:rPr>
              <a:t>Other benefits</a:t>
            </a:r>
            <a:r>
              <a:rPr lang="en-US" dirty="0">
                <a:solidFill>
                  <a:schemeClr val="bg1"/>
                </a:solidFill>
                <a:latin typeface="Proxima Nova"/>
              </a:rPr>
              <a:t>: A number of commercial banks will accept TRCs for the purpose of individual banking services in Vietnam</a:t>
            </a:r>
          </a:p>
        </p:txBody>
      </p:sp>
    </p:spTree>
    <p:extLst>
      <p:ext uri="{BB962C8B-B14F-4D97-AF65-F5344CB8AC3E}">
        <p14:creationId xmlns:p14="http://schemas.microsoft.com/office/powerpoint/2010/main" val="3983378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(Dr Oliver) </a:t>
            </a:r>
            <a:endParaRPr lang="en-NZ" sz="3600" dirty="0">
              <a:solidFill>
                <a:schemeClr val="bg1"/>
              </a:solidFill>
              <a:latin typeface="Arial" panose="020B0604020202020204" pitchFamily="34" charset="0"/>
              <a:ea typeface="Calibri" panose="020F0502020204030204" pitchFamily="34" charset="0"/>
            </a:endParaRPr>
          </a:p>
        </p:txBody>
      </p:sp>
      <p:sp>
        <p:nvSpPr>
          <p:cNvPr id="4" name="Rectangle 3"/>
          <p:cNvSpPr/>
          <p:nvPr/>
        </p:nvSpPr>
        <p:spPr>
          <a:xfrm>
            <a:off x="312420" y="2094574"/>
            <a:ext cx="11536680" cy="3693319"/>
          </a:xfrm>
          <a:prstGeom prst="rect">
            <a:avLst/>
          </a:prstGeom>
        </p:spPr>
        <p:txBody>
          <a:bodyPr wrap="square">
            <a:spAutoFit/>
          </a:bodyPr>
          <a:lstStyle/>
          <a:p>
            <a:r>
              <a:rPr lang="en-US" b="1" dirty="0">
                <a:solidFill>
                  <a:schemeClr val="bg1"/>
                </a:solidFill>
                <a:latin typeface="Proxima Nova"/>
              </a:rPr>
              <a:t>TRC Application Procedure</a:t>
            </a:r>
          </a:p>
          <a:p>
            <a:endParaRPr lang="en-US" b="1" i="0" dirty="0">
              <a:solidFill>
                <a:schemeClr val="bg1"/>
              </a:solidFill>
              <a:effectLst/>
              <a:latin typeface="Proxima Nova"/>
            </a:endParaRPr>
          </a:p>
          <a:p>
            <a:pPr marL="285750" indent="-285750">
              <a:buFont typeface="Arial" panose="020B0604020202020204" pitchFamily="34" charset="0"/>
              <a:buChar char="•"/>
            </a:pPr>
            <a:r>
              <a:rPr lang="en-US" b="1" dirty="0">
                <a:solidFill>
                  <a:schemeClr val="bg1"/>
                </a:solidFill>
                <a:latin typeface="Proxima Nova"/>
              </a:rPr>
              <a:t>Authority: </a:t>
            </a:r>
            <a:r>
              <a:rPr lang="en-US" dirty="0">
                <a:solidFill>
                  <a:schemeClr val="bg1"/>
                </a:solidFill>
                <a:latin typeface="Proxima Nova"/>
              </a:rPr>
              <a:t>Filing application at the Immigration Department - Ministry of Public Security</a:t>
            </a:r>
          </a:p>
          <a:p>
            <a:pPr marL="285750" indent="-285750">
              <a:buFont typeface="Arial" panose="020B0604020202020204" pitchFamily="34" charset="0"/>
              <a:buChar char="•"/>
            </a:pPr>
            <a:endParaRPr lang="en-US" dirty="0">
              <a:solidFill>
                <a:schemeClr val="bg1"/>
              </a:solidFill>
              <a:latin typeface="Proxima Nova"/>
            </a:endParaRPr>
          </a:p>
          <a:p>
            <a:pPr marL="285750" indent="-285750">
              <a:buFont typeface="Arial" panose="020B0604020202020204" pitchFamily="34" charset="0"/>
              <a:buChar char="•"/>
            </a:pPr>
            <a:r>
              <a:rPr lang="en-US" b="1" dirty="0">
                <a:solidFill>
                  <a:schemeClr val="bg1"/>
                </a:solidFill>
                <a:latin typeface="Proxima Nova"/>
              </a:rPr>
              <a:t>Regulatory timeline: </a:t>
            </a:r>
            <a:r>
              <a:rPr lang="en-US" dirty="0">
                <a:solidFill>
                  <a:schemeClr val="bg1"/>
                </a:solidFill>
                <a:latin typeface="Proxima Nova"/>
              </a:rPr>
              <a:t>5 working days from the application filing date.</a:t>
            </a:r>
          </a:p>
          <a:p>
            <a:pPr marL="285750" indent="-285750">
              <a:buFont typeface="Arial" panose="020B0604020202020204" pitchFamily="34" charset="0"/>
              <a:buChar char="•"/>
            </a:pPr>
            <a:endParaRPr lang="en-US" dirty="0">
              <a:solidFill>
                <a:schemeClr val="bg1"/>
              </a:solidFill>
              <a:latin typeface="Proxima Nova"/>
            </a:endParaRPr>
          </a:p>
          <a:p>
            <a:pPr marL="285750" indent="-285750">
              <a:buFont typeface="Arial" panose="020B0604020202020204" pitchFamily="34" charset="0"/>
              <a:buChar char="•"/>
            </a:pPr>
            <a:r>
              <a:rPr lang="en-US" b="1" dirty="0">
                <a:solidFill>
                  <a:schemeClr val="bg1"/>
                </a:solidFill>
                <a:latin typeface="Proxima Nova"/>
              </a:rPr>
              <a:t>Key Required Documents:</a:t>
            </a:r>
          </a:p>
          <a:p>
            <a:endParaRPr lang="en-US" b="1" i="0" dirty="0">
              <a:solidFill>
                <a:schemeClr val="bg1"/>
              </a:solidFill>
              <a:effectLst/>
              <a:latin typeface="Proxima Nova"/>
            </a:endParaRPr>
          </a:p>
          <a:p>
            <a:pPr marL="800100" lvl="1" indent="-342900">
              <a:buFont typeface="+mj-lt"/>
              <a:buAutoNum type="arabicPeriod"/>
            </a:pPr>
            <a:r>
              <a:rPr lang="en-US" dirty="0">
                <a:solidFill>
                  <a:schemeClr val="bg1"/>
                </a:solidFill>
                <a:latin typeface="Proxima Nova"/>
              </a:rPr>
              <a:t>Notarized true copy of the Enterprise Registration Certificate</a:t>
            </a:r>
          </a:p>
          <a:p>
            <a:pPr marL="800100" lvl="1" indent="-342900">
              <a:buFont typeface="+mj-lt"/>
              <a:buAutoNum type="arabicPeriod"/>
            </a:pPr>
            <a:r>
              <a:rPr lang="en-US" dirty="0">
                <a:solidFill>
                  <a:schemeClr val="bg1"/>
                </a:solidFill>
                <a:latin typeface="Proxima Nova"/>
              </a:rPr>
              <a:t>Written confirmation of temporary residence by the local police</a:t>
            </a:r>
          </a:p>
          <a:p>
            <a:pPr marL="800100" lvl="1" indent="-342900">
              <a:buFont typeface="+mj-lt"/>
              <a:buAutoNum type="arabicPeriod"/>
            </a:pPr>
            <a:r>
              <a:rPr lang="en-US" dirty="0">
                <a:solidFill>
                  <a:schemeClr val="bg1"/>
                </a:solidFill>
                <a:latin typeface="Proxima Nova"/>
              </a:rPr>
              <a:t>2 recently-taken photos in 2x3 cm size, with white background, front view, bare head without sunglasses</a:t>
            </a:r>
          </a:p>
          <a:p>
            <a:pPr marL="800100" lvl="1" indent="-342900">
              <a:buFont typeface="+mj-lt"/>
              <a:buAutoNum type="arabicPeriod"/>
            </a:pPr>
            <a:r>
              <a:rPr lang="en-US" dirty="0">
                <a:solidFill>
                  <a:schemeClr val="bg1"/>
                </a:solidFill>
                <a:latin typeface="Proxima Nova"/>
              </a:rPr>
              <a:t>Original passport, with a valid Vietnam visa</a:t>
            </a:r>
          </a:p>
          <a:p>
            <a:pPr marL="800100" lvl="1" indent="-342900">
              <a:buFont typeface="+mj-lt"/>
              <a:buAutoNum type="arabicPeriod"/>
            </a:pPr>
            <a:r>
              <a:rPr lang="en-US" dirty="0">
                <a:solidFill>
                  <a:schemeClr val="bg1"/>
                </a:solidFill>
                <a:latin typeface="Proxima Nova"/>
              </a:rPr>
              <a:t>Documents proving the type of visa (e.g., Work Permit, Investment Registration Certificate, etc.)</a:t>
            </a:r>
            <a:endParaRPr lang="en-US" i="0" dirty="0">
              <a:solidFill>
                <a:schemeClr val="bg1"/>
              </a:solidFill>
              <a:effectLst/>
              <a:latin typeface="Proxima Nova"/>
            </a:endParaRPr>
          </a:p>
        </p:txBody>
      </p:sp>
    </p:spTree>
    <p:extLst>
      <p:ext uri="{BB962C8B-B14F-4D97-AF65-F5344CB8AC3E}">
        <p14:creationId xmlns:p14="http://schemas.microsoft.com/office/powerpoint/2010/main" val="3052027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(4) - </a:t>
            </a:r>
            <a:r>
              <a:rPr lang="en-PH" sz="3600" dirty="0">
                <a:solidFill>
                  <a:schemeClr val="bg1"/>
                </a:solidFill>
                <a:latin typeface="Calibri" panose="020F0502020204030204" pitchFamily="34" charset="0"/>
              </a:rPr>
              <a:t>Discussion and Q&amp;A </a:t>
            </a:r>
            <a:endParaRPr lang="en-NZ" sz="3600" dirty="0">
              <a:solidFill>
                <a:schemeClr val="bg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71099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838200" y="2643505"/>
            <a:ext cx="10515600" cy="1325563"/>
          </a:xfrm>
        </p:spPr>
        <p:txBody>
          <a:bodyPr>
            <a:normAutofit/>
          </a:bodyPr>
          <a:lstStyle/>
          <a:p>
            <a:r>
              <a:rPr lang="en-PH" sz="3600" b="1" dirty="0">
                <a:solidFill>
                  <a:schemeClr val="bg1"/>
                </a:solidFill>
                <a:latin typeface="Calibri" panose="020F0502020204030204" pitchFamily="34" charset="0"/>
              </a:rPr>
              <a:t>Session II: </a:t>
            </a:r>
            <a:r>
              <a:rPr lang="en-US" sz="3600" b="1" dirty="0">
                <a:solidFill>
                  <a:schemeClr val="bg1"/>
                </a:solidFill>
                <a:latin typeface="Calibri" panose="020F0502020204030204" pitchFamily="34" charset="0"/>
              </a:rPr>
              <a:t>Current law on relevant issues on the presence of foreign labor in Vietnam</a:t>
            </a:r>
            <a:endParaRPr lang="en-NZ" sz="3600" dirty="0">
              <a:solidFill>
                <a:schemeClr val="bg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245834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 (1) - </a:t>
            </a:r>
            <a:r>
              <a:rPr lang="en-GB" sz="3600" dirty="0">
                <a:solidFill>
                  <a:schemeClr val="bg1"/>
                </a:solidFill>
                <a:latin typeface="Calibri" panose="020F0502020204030204" pitchFamily="34" charset="0"/>
              </a:rPr>
              <a:t>Brief introduction (Dr Oliver) </a:t>
            </a:r>
            <a:endParaRPr lang="en-NZ" sz="3600" dirty="0">
              <a:solidFill>
                <a:schemeClr val="bg1"/>
              </a:solidFill>
              <a:latin typeface="Arial" panose="020B0604020202020204" pitchFamily="34" charset="0"/>
              <a:ea typeface="Calibri" panose="020F0502020204030204" pitchFamily="34" charset="0"/>
            </a:endParaRPr>
          </a:p>
        </p:txBody>
      </p:sp>
      <p:sp>
        <p:nvSpPr>
          <p:cNvPr id="3" name="TextBox 2"/>
          <p:cNvSpPr txBox="1"/>
          <p:nvPr/>
        </p:nvSpPr>
        <p:spPr>
          <a:xfrm>
            <a:off x="403860" y="1645920"/>
            <a:ext cx="11430000" cy="4401205"/>
          </a:xfrm>
          <a:prstGeom prst="rect">
            <a:avLst/>
          </a:prstGeom>
          <a:noFill/>
        </p:spPr>
        <p:txBody>
          <a:bodyPr wrap="square" rtlCol="0">
            <a:spAutoFit/>
          </a:bodyPr>
          <a:lstStyle/>
          <a:p>
            <a:r>
              <a:rPr lang="en-US" sz="2800" b="1" dirty="0">
                <a:solidFill>
                  <a:schemeClr val="bg1"/>
                </a:solidFill>
              </a:rPr>
              <a:t>Why Obtain Work Permits for Foreign Employees?</a:t>
            </a:r>
          </a:p>
          <a:p>
            <a:endParaRPr lang="en-US" sz="2800" dirty="0">
              <a:solidFill>
                <a:schemeClr val="bg1"/>
              </a:solidFill>
            </a:endParaRPr>
          </a:p>
          <a:p>
            <a:pPr marL="342900" indent="-342900">
              <a:buFont typeface="Arial" panose="020B0604020202020204" pitchFamily="34" charset="0"/>
              <a:buChar char="•"/>
            </a:pPr>
            <a:r>
              <a:rPr lang="en-US" sz="2800" dirty="0">
                <a:solidFill>
                  <a:schemeClr val="bg1"/>
                </a:solidFill>
              </a:rPr>
              <a:t>Work Permits are required for all foreign employees in Vietnam before entering into a Vietnam-law labor contract or conducting any work, unless subject to an exemption per Decree 152/2020/ND-CP.</a:t>
            </a:r>
          </a:p>
          <a:p>
            <a:pPr marL="342900" indent="-342900">
              <a:buFont typeface="Arial" panose="020B0604020202020204" pitchFamily="34" charset="0"/>
              <a:buChar char="•"/>
            </a:pPr>
            <a:endParaRPr lang="en-US" sz="2800" dirty="0">
              <a:solidFill>
                <a:schemeClr val="bg1"/>
              </a:solidFill>
            </a:endParaRPr>
          </a:p>
          <a:p>
            <a:pPr marL="342900" indent="-342900">
              <a:buFont typeface="Arial" panose="020B0604020202020204" pitchFamily="34" charset="0"/>
              <a:buChar char="•"/>
            </a:pPr>
            <a:r>
              <a:rPr lang="en-US" sz="2800" dirty="0">
                <a:solidFill>
                  <a:schemeClr val="bg1"/>
                </a:solidFill>
              </a:rPr>
              <a:t>With a Work Permit foreign employees can receive salaries into a Vietnamese bank account (in Vietnam Dong OR a nominated foreign currency), and can later transfer these funds abroad via their bank.</a:t>
            </a:r>
          </a:p>
          <a:p>
            <a:endParaRPr lang="en-US" sz="2800" dirty="0">
              <a:solidFill>
                <a:schemeClr val="bg1"/>
              </a:solidFill>
            </a:endParaRPr>
          </a:p>
        </p:txBody>
      </p:sp>
    </p:spTree>
    <p:extLst>
      <p:ext uri="{BB962C8B-B14F-4D97-AF65-F5344CB8AC3E}">
        <p14:creationId xmlns:p14="http://schemas.microsoft.com/office/powerpoint/2010/main" val="1264478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 (1) - </a:t>
            </a:r>
            <a:r>
              <a:rPr lang="en-GB" sz="3600" dirty="0">
                <a:solidFill>
                  <a:schemeClr val="bg1"/>
                </a:solidFill>
                <a:latin typeface="Calibri" panose="020F0502020204030204" pitchFamily="34" charset="0"/>
              </a:rPr>
              <a:t>Brief introduction (</a:t>
            </a:r>
            <a:r>
              <a:rPr lang="en-GB" sz="3600" dirty="0" err="1">
                <a:solidFill>
                  <a:schemeClr val="bg1"/>
                </a:solidFill>
                <a:latin typeface="Calibri" panose="020F0502020204030204" pitchFamily="34" charset="0"/>
              </a:rPr>
              <a:t>cont</a:t>
            </a:r>
            <a:r>
              <a:rPr lang="en-GB" sz="3600" dirty="0">
                <a:solidFill>
                  <a:schemeClr val="bg1"/>
                </a:solidFill>
                <a:latin typeface="Calibri" panose="020F0502020204030204" pitchFamily="34" charset="0"/>
              </a:rPr>
              <a:t>) (Dr Oliver) </a:t>
            </a:r>
            <a:endParaRPr lang="en-NZ" sz="3600" dirty="0">
              <a:solidFill>
                <a:schemeClr val="bg1"/>
              </a:solidFill>
              <a:latin typeface="Arial" panose="020B0604020202020204" pitchFamily="34" charset="0"/>
              <a:ea typeface="Calibri" panose="020F0502020204030204" pitchFamily="34" charset="0"/>
            </a:endParaRPr>
          </a:p>
        </p:txBody>
      </p:sp>
      <p:sp>
        <p:nvSpPr>
          <p:cNvPr id="3" name="TextBox 2"/>
          <p:cNvSpPr txBox="1"/>
          <p:nvPr/>
        </p:nvSpPr>
        <p:spPr>
          <a:xfrm>
            <a:off x="403860" y="1645920"/>
            <a:ext cx="11430000" cy="4678204"/>
          </a:xfrm>
          <a:prstGeom prst="rect">
            <a:avLst/>
          </a:prstGeom>
          <a:noFill/>
        </p:spPr>
        <p:txBody>
          <a:bodyPr wrap="square" rtlCol="0">
            <a:spAutoFit/>
          </a:bodyPr>
          <a:lstStyle/>
          <a:p>
            <a:r>
              <a:rPr lang="en-US" sz="2800" b="1" dirty="0">
                <a:solidFill>
                  <a:schemeClr val="bg1"/>
                </a:solidFill>
              </a:rPr>
              <a:t>Why Obtain Work Permits for Foreign Employees?</a:t>
            </a:r>
          </a:p>
          <a:p>
            <a:endParaRPr lang="en-US" sz="2800" dirty="0">
              <a:solidFill>
                <a:schemeClr val="bg1"/>
              </a:solidFill>
            </a:endParaRPr>
          </a:p>
          <a:p>
            <a:r>
              <a:rPr lang="en-US" sz="2800" dirty="0">
                <a:solidFill>
                  <a:schemeClr val="bg1"/>
                </a:solidFill>
              </a:rPr>
              <a:t>Payments to foreign employees with Work Permits are generally deductible for Corporate Income Tax (CIT), reducing company tax liabilities for the employer.</a:t>
            </a:r>
          </a:p>
          <a:p>
            <a:endParaRPr lang="en-US" sz="2800" dirty="0">
              <a:solidFill>
                <a:schemeClr val="bg1"/>
              </a:solidFill>
            </a:endParaRPr>
          </a:p>
          <a:p>
            <a:r>
              <a:rPr lang="en-US" sz="2800" dirty="0">
                <a:solidFill>
                  <a:schemeClr val="bg1"/>
                </a:solidFill>
              </a:rPr>
              <a:t>A Work Permit is valid for up to 2 years, and can be renewed once, and also allows an individual and their family to obtain Temporary Resident Cards (TRC), removing the need for obtaining and maintaining Visas whilst in Vietnam.</a:t>
            </a:r>
          </a:p>
          <a:p>
            <a:endParaRPr lang="en-US" dirty="0">
              <a:solidFill>
                <a:schemeClr val="bg1"/>
              </a:solidFill>
            </a:endParaRPr>
          </a:p>
        </p:txBody>
      </p:sp>
    </p:spTree>
    <p:extLst>
      <p:ext uri="{BB962C8B-B14F-4D97-AF65-F5344CB8AC3E}">
        <p14:creationId xmlns:p14="http://schemas.microsoft.com/office/powerpoint/2010/main" val="358220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20039" y="989965"/>
            <a:ext cx="11232309" cy="1325563"/>
          </a:xfrm>
        </p:spPr>
        <p:txBody>
          <a:bodyPr>
            <a:normAutofit fontScale="90000"/>
          </a:bodyPr>
          <a:lstStyle/>
          <a:p>
            <a:pPr lvl="0">
              <a:lnSpc>
                <a:spcPct val="105000"/>
              </a:lnSpc>
              <a:spcBef>
                <a:spcPts val="300"/>
              </a:spcBef>
              <a:spcAft>
                <a:spcPts val="300"/>
              </a:spcAft>
            </a:pPr>
            <a:r>
              <a:rPr lang="en-PH" sz="3600" dirty="0">
                <a:solidFill>
                  <a:schemeClr val="bg1"/>
                </a:solidFill>
                <a:latin typeface="Calibri" panose="020F0502020204030204" pitchFamily="34" charset="0"/>
                <a:ea typeface="Calibri" panose="020F0502020204030204" pitchFamily="34" charset="0"/>
              </a:rPr>
              <a:t>II (2) - </a:t>
            </a:r>
            <a:r>
              <a:rPr lang="en-GB" sz="3600" dirty="0">
                <a:solidFill>
                  <a:schemeClr val="bg1"/>
                </a:solidFill>
                <a:latin typeface="Calibri" panose="020F0502020204030204" pitchFamily="34" charset="0"/>
                <a:ea typeface="Calibri" panose="020F0502020204030204" pitchFamily="34" charset="0"/>
              </a:rPr>
              <a:t>Presentation on current law on entry and temporary stay of foreign labour in light of the EVFTA – </a:t>
            </a:r>
            <a:r>
              <a:rPr lang="en-GB" sz="3600" b="1" dirty="0" err="1">
                <a:solidFill>
                  <a:schemeClr val="bg1"/>
                </a:solidFill>
                <a:latin typeface="Calibri" panose="020F0502020204030204" pitchFamily="34" charset="0"/>
                <a:ea typeface="Calibri" panose="020F0502020204030204" pitchFamily="34" charset="0"/>
              </a:rPr>
              <a:t>Prof.</a:t>
            </a:r>
            <a:r>
              <a:rPr lang="en-GB" sz="3600" b="1" dirty="0">
                <a:solidFill>
                  <a:schemeClr val="bg1"/>
                </a:solidFill>
                <a:latin typeface="Calibri" panose="020F0502020204030204" pitchFamily="34" charset="0"/>
                <a:ea typeface="Calibri" panose="020F0502020204030204" pitchFamily="34" charset="0"/>
              </a:rPr>
              <a:t> </a:t>
            </a:r>
            <a:r>
              <a:rPr lang="en-GB" sz="3600" b="1" dirty="0" err="1">
                <a:solidFill>
                  <a:schemeClr val="bg1"/>
                </a:solidFill>
                <a:latin typeface="Calibri" panose="020F0502020204030204" pitchFamily="34" charset="0"/>
                <a:ea typeface="Calibri" panose="020F0502020204030204" pitchFamily="34" charset="0"/>
              </a:rPr>
              <a:t>Ngan</a:t>
            </a:r>
            <a:r>
              <a:rPr lang="en-GB" sz="3600" b="1" dirty="0">
                <a:solidFill>
                  <a:schemeClr val="bg1"/>
                </a:solidFill>
                <a:latin typeface="Calibri" panose="020F0502020204030204" pitchFamily="34" charset="0"/>
                <a:ea typeface="Calibri" panose="020F0502020204030204" pitchFamily="34" charset="0"/>
              </a:rPr>
              <a:t> Kim Vu</a:t>
            </a:r>
            <a:endParaRPr lang="en-NZ" dirty="0">
              <a:solidFill>
                <a:schemeClr val="bg1"/>
              </a:solidFill>
              <a:latin typeface="Calibri" panose="020F0502020204030204" pitchFamily="34" charset="0"/>
              <a:ea typeface="Calibri" panose="020F0502020204030204" pitchFamily="34" charset="0"/>
            </a:endParaRPr>
          </a:p>
        </p:txBody>
      </p:sp>
      <p:sp>
        <p:nvSpPr>
          <p:cNvPr id="3" name="Rectangle 2"/>
          <p:cNvSpPr/>
          <p:nvPr/>
        </p:nvSpPr>
        <p:spPr>
          <a:xfrm>
            <a:off x="695996" y="2827031"/>
            <a:ext cx="10274300" cy="2323393"/>
          </a:xfrm>
          <a:prstGeom prst="rect">
            <a:avLst/>
          </a:prstGeom>
        </p:spPr>
        <p:txBody>
          <a:bodyPr wrap="square">
            <a:spAutoFit/>
          </a:bodyPr>
          <a:lstStyle/>
          <a:p>
            <a:pPr lvl="1">
              <a:lnSpc>
                <a:spcPct val="105000"/>
              </a:lnSpc>
              <a:spcBef>
                <a:spcPts val="300"/>
              </a:spcBef>
              <a:spcAft>
                <a:spcPts val="300"/>
              </a:spcAft>
            </a:pPr>
            <a:r>
              <a:rPr lang="en-GB" sz="2400" dirty="0">
                <a:solidFill>
                  <a:schemeClr val="bg1"/>
                </a:solidFill>
                <a:latin typeface="Calibri" panose="020F0502020204030204" pitchFamily="34" charset="0"/>
              </a:rPr>
              <a:t>WORK PERMIT PROCEDURES + REMAINING PROBLEMS</a:t>
            </a: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rPr>
              <a:t>Minimum wage, collective wage agreements</a:t>
            </a:r>
            <a:endParaRPr lang="en-NZ" sz="240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rPr>
              <a:t>Social security, retirement</a:t>
            </a:r>
            <a:endParaRPr lang="en-NZ" sz="240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rPr>
              <a:t>Taxation</a:t>
            </a:r>
            <a:endParaRPr lang="en-NZ" sz="2400" dirty="0">
              <a:solidFill>
                <a:schemeClr val="bg1"/>
              </a:solidFill>
              <a:latin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rPr>
              <a:t>Worker’s remuneration and remittance</a:t>
            </a:r>
            <a:endParaRPr lang="en-NZ" sz="2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14266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297413"/>
            <a:ext cx="10993177" cy="923330"/>
          </a:xfrm>
          <a:prstGeom prst="rect">
            <a:avLst/>
          </a:prstGeom>
          <a:noFill/>
        </p:spPr>
        <p:txBody>
          <a:bodyPr wrap="square" rtlCol="0">
            <a:spAutoFit/>
          </a:bodyPr>
          <a:lstStyle/>
          <a:p>
            <a:pPr>
              <a:spcBef>
                <a:spcPts val="600"/>
              </a:spcBef>
              <a:spcAft>
                <a:spcPts val="600"/>
              </a:spcAft>
            </a:pPr>
            <a:r>
              <a:rPr lang="it-IT" sz="2200" dirty="0"/>
              <a:t>LABOR CODE 2019 and DECREE No. 152/2020/ND-CP:</a:t>
            </a:r>
          </a:p>
          <a:p>
            <a:pPr>
              <a:spcBef>
                <a:spcPts val="600"/>
              </a:spcBef>
              <a:spcAft>
                <a:spcPts val="600"/>
              </a:spcAft>
            </a:pPr>
            <a:r>
              <a:rPr lang="it-IT" sz="2200" b="1" dirty="0"/>
              <a:t>STEP 1: SUBMISSION OF REPORT ON DEMAND FOR FOREIGN WORKERS</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graphicFrame>
        <p:nvGraphicFramePr>
          <p:cNvPr id="3" name="Diagram 2">
            <a:extLst>
              <a:ext uri="{FF2B5EF4-FFF2-40B4-BE49-F238E27FC236}">
                <a16:creationId xmlns:a16="http://schemas.microsoft.com/office/drawing/2014/main" id="{A120A693-1991-38C5-059E-381A8F1B4911}"/>
              </a:ext>
            </a:extLst>
          </p:cNvPr>
          <p:cNvGraphicFramePr/>
          <p:nvPr/>
        </p:nvGraphicFramePr>
        <p:xfrm>
          <a:off x="615404" y="1999998"/>
          <a:ext cx="10303608" cy="41995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371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297413"/>
            <a:ext cx="10993177" cy="430887"/>
          </a:xfrm>
          <a:prstGeom prst="rect">
            <a:avLst/>
          </a:prstGeom>
          <a:noFill/>
        </p:spPr>
        <p:txBody>
          <a:bodyPr wrap="square" rtlCol="0">
            <a:spAutoFit/>
          </a:bodyPr>
          <a:lstStyle/>
          <a:p>
            <a:pPr>
              <a:spcBef>
                <a:spcPts val="600"/>
              </a:spcBef>
              <a:spcAft>
                <a:spcPts val="600"/>
              </a:spcAft>
            </a:pPr>
            <a:r>
              <a:rPr lang="it-IT" sz="2200" b="1" dirty="0"/>
              <a:t>STEP 2: SUBMISSION OF AN APPLICATION FOR WORK BY APPLICANT</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graphicFrame>
        <p:nvGraphicFramePr>
          <p:cNvPr id="3" name="Diagram 2">
            <a:extLst>
              <a:ext uri="{FF2B5EF4-FFF2-40B4-BE49-F238E27FC236}">
                <a16:creationId xmlns:a16="http://schemas.microsoft.com/office/drawing/2014/main" id="{A120A693-1991-38C5-059E-381A8F1B4911}"/>
              </a:ext>
            </a:extLst>
          </p:cNvPr>
          <p:cNvGraphicFramePr/>
          <p:nvPr/>
        </p:nvGraphicFramePr>
        <p:xfrm>
          <a:off x="615404" y="1999998"/>
          <a:ext cx="10303608" cy="41995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252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101523"/>
            <a:ext cx="10993177" cy="5447645"/>
          </a:xfrm>
          <a:prstGeom prst="rect">
            <a:avLst/>
          </a:prstGeom>
          <a:noFill/>
        </p:spPr>
        <p:txBody>
          <a:bodyPr wrap="square" rtlCol="0">
            <a:spAutoFit/>
          </a:bodyPr>
          <a:lstStyle/>
          <a:p>
            <a:pPr>
              <a:spcBef>
                <a:spcPts val="600"/>
              </a:spcBef>
              <a:spcAft>
                <a:spcPts val="600"/>
              </a:spcAft>
            </a:pPr>
            <a:r>
              <a:rPr lang="it-IT" sz="2800" b="1" dirty="0">
                <a:solidFill>
                  <a:schemeClr val="accent1">
                    <a:lumMod val="50000"/>
                  </a:schemeClr>
                </a:solidFill>
              </a:rPr>
              <a:t>WORK PERMIT EXEMPTIONS (14 </a:t>
            </a:r>
            <a:r>
              <a:rPr lang="it-IT" sz="2800" b="1" dirty="0" err="1">
                <a:solidFill>
                  <a:schemeClr val="accent1">
                    <a:lumMod val="50000"/>
                  </a:schemeClr>
                </a:solidFill>
              </a:rPr>
              <a:t>types</a:t>
            </a:r>
            <a:r>
              <a:rPr lang="it-IT" sz="2800" b="1" dirty="0">
                <a:solidFill>
                  <a:schemeClr val="accent1">
                    <a:lumMod val="50000"/>
                  </a:schemeClr>
                </a:solidFill>
              </a:rPr>
              <a:t>), </a:t>
            </a:r>
            <a:r>
              <a:rPr lang="it-IT" sz="2800" b="1" dirty="0" err="1">
                <a:solidFill>
                  <a:schemeClr val="accent1">
                    <a:lumMod val="50000"/>
                  </a:schemeClr>
                </a:solidFill>
              </a:rPr>
              <a:t>including</a:t>
            </a:r>
            <a:endParaRPr lang="it-IT" sz="2800" b="1" dirty="0">
              <a:solidFill>
                <a:schemeClr val="accent1">
                  <a:lumMod val="50000"/>
                </a:schemeClr>
              </a:solidFill>
            </a:endParaRPr>
          </a:p>
          <a:p>
            <a:pPr marL="457200" indent="-457200">
              <a:spcBef>
                <a:spcPts val="600"/>
              </a:spcBef>
              <a:spcAft>
                <a:spcPts val="600"/>
              </a:spcAft>
              <a:buFont typeface="Arial" panose="020B0604020202020204" pitchFamily="34" charset="0"/>
              <a:buChar char="•"/>
            </a:pPr>
            <a:r>
              <a:rPr lang="en-US" sz="2000" b="1" dirty="0"/>
              <a:t>Intra-company transferee within 11 sectors in the schedule of commitments in services between Vietnam and WTO</a:t>
            </a:r>
            <a:r>
              <a:rPr lang="en-US" sz="2000" dirty="0"/>
              <a:t>, including: business services, communication services, construction services, distribution services, educational services, environmental services, financial services, health services, tourism services, recreational and cultural services, and transport services;</a:t>
            </a:r>
            <a:endParaRPr lang="en-GB" sz="2000" dirty="0"/>
          </a:p>
          <a:p>
            <a:pPr marL="457200" indent="-457200">
              <a:spcBef>
                <a:spcPts val="600"/>
              </a:spcBef>
              <a:spcAft>
                <a:spcPts val="600"/>
              </a:spcAft>
              <a:buFont typeface="Arial" panose="020B0604020202020204" pitchFamily="34" charset="0"/>
              <a:buChar char="•"/>
            </a:pPr>
            <a:r>
              <a:rPr lang="en-US" sz="2000" dirty="0"/>
              <a:t>Being granted a </a:t>
            </a:r>
            <a:r>
              <a:rPr lang="en-US" sz="2000" b="1" dirty="0"/>
              <a:t>communication and journalism practicing certificate in Vietnam </a:t>
            </a:r>
            <a:r>
              <a:rPr lang="en-US" sz="2000" dirty="0"/>
              <a:t>by the Ministry of Foreign Affairs as per the law;</a:t>
            </a:r>
          </a:p>
          <a:p>
            <a:pPr marL="457200" indent="-457200">
              <a:spcBef>
                <a:spcPts val="600"/>
              </a:spcBef>
              <a:spcAft>
                <a:spcPts val="600"/>
              </a:spcAft>
              <a:buFont typeface="Arial" panose="020B0604020202020204" pitchFamily="34" charset="0"/>
              <a:buChar char="•"/>
            </a:pPr>
            <a:r>
              <a:rPr lang="en-US" sz="2000" dirty="0"/>
              <a:t>Entering Vietnam to hold the position of a </a:t>
            </a:r>
            <a:r>
              <a:rPr lang="en-US" sz="2000" b="1" dirty="0"/>
              <a:t>manager, executive, expert or technical worker</a:t>
            </a:r>
            <a:r>
              <a:rPr lang="en-US" sz="2000" dirty="0"/>
              <a:t> for a period of work of </a:t>
            </a:r>
            <a:r>
              <a:rPr lang="en-US" sz="2000" b="1" dirty="0"/>
              <a:t>less than 30 days and up to 3 times a year;</a:t>
            </a:r>
          </a:p>
          <a:p>
            <a:pPr marL="457200" indent="-457200">
              <a:spcBef>
                <a:spcPts val="600"/>
              </a:spcBef>
              <a:spcAft>
                <a:spcPts val="600"/>
              </a:spcAft>
              <a:buFont typeface="Arial" panose="020B0604020202020204" pitchFamily="34" charset="0"/>
              <a:buChar char="•"/>
            </a:pPr>
            <a:r>
              <a:rPr lang="en-US" sz="2000" b="1" dirty="0"/>
              <a:t>Student</a:t>
            </a:r>
            <a:r>
              <a:rPr lang="en-US" sz="2000" dirty="0"/>
              <a:t> studying at a foreign school or training institution which has a probation agreement with an agency, organization or enterprise in Vietnam;</a:t>
            </a:r>
          </a:p>
          <a:p>
            <a:pPr marL="457200" indent="-457200">
              <a:spcBef>
                <a:spcPts val="600"/>
              </a:spcBef>
              <a:spcAft>
                <a:spcPts val="600"/>
              </a:spcAft>
              <a:buFont typeface="Arial" panose="020B0604020202020204" pitchFamily="34" charset="0"/>
              <a:buChar char="•"/>
            </a:pPr>
            <a:r>
              <a:rPr lang="en-US" sz="2000" dirty="0"/>
              <a:t>Being in charge of </a:t>
            </a:r>
            <a:r>
              <a:rPr lang="en-US" sz="2000" b="1" dirty="0"/>
              <a:t>establishing a commercial presence</a:t>
            </a:r>
            <a:r>
              <a:rPr lang="en-US" sz="2000" dirty="0"/>
              <a:t>;</a:t>
            </a:r>
          </a:p>
          <a:p>
            <a:pPr marL="457200" indent="-457200">
              <a:spcBef>
                <a:spcPts val="600"/>
              </a:spcBef>
              <a:spcAft>
                <a:spcPts val="600"/>
              </a:spcAft>
              <a:buFont typeface="Arial" panose="020B0604020202020204" pitchFamily="34" charset="0"/>
              <a:buChar char="•"/>
            </a:pPr>
            <a:r>
              <a:rPr lang="en-US" sz="2000" dirty="0"/>
              <a:t>Being </a:t>
            </a:r>
            <a:r>
              <a:rPr lang="en-US" sz="2000" b="1" dirty="0"/>
              <a:t>certified</a:t>
            </a:r>
            <a:r>
              <a:rPr lang="en-US" sz="2000" dirty="0"/>
              <a:t> by the Ministry of Education and Training as a foreign worker entering Vietnam for </a:t>
            </a:r>
            <a:r>
              <a:rPr lang="en-US" sz="2000" b="1" dirty="0"/>
              <a:t>teaching and research</a:t>
            </a:r>
            <a:r>
              <a:rPr lang="en-US" sz="2000" dirty="0"/>
              <a:t> purpose.</a:t>
            </a:r>
            <a:endParaRPr lang="en-VN" sz="2000" b="1"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spTree>
    <p:extLst>
      <p:ext uri="{BB962C8B-B14F-4D97-AF65-F5344CB8AC3E}">
        <p14:creationId xmlns:p14="http://schemas.microsoft.com/office/powerpoint/2010/main" val="358053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838200" y="2643505"/>
            <a:ext cx="10515600" cy="1325563"/>
          </a:xfrm>
        </p:spPr>
        <p:txBody>
          <a:bodyPr>
            <a:normAutofit/>
          </a:bodyPr>
          <a:lstStyle/>
          <a:p>
            <a:r>
              <a:rPr lang="en-PH" sz="3600" b="1" dirty="0">
                <a:solidFill>
                  <a:schemeClr val="bg1"/>
                </a:solidFill>
                <a:latin typeface="Calibri" panose="020F0502020204030204" pitchFamily="34" charset="0"/>
                <a:ea typeface="Times New Roman" panose="02020603050405020304" pitchFamily="18" charset="0"/>
              </a:rPr>
              <a:t>Session I: The Current Law on the Presence of Foreign Natural Persons for Business Purposes in Vietnam</a:t>
            </a:r>
            <a:endParaRPr lang="en-NZ" sz="3600" dirty="0">
              <a:solidFill>
                <a:schemeClr val="bg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9724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599410" y="1316676"/>
            <a:ext cx="10993177" cy="4031873"/>
          </a:xfrm>
          <a:prstGeom prst="rect">
            <a:avLst/>
          </a:prstGeom>
          <a:noFill/>
        </p:spPr>
        <p:txBody>
          <a:bodyPr wrap="square" rtlCol="0">
            <a:spAutoFit/>
          </a:bodyPr>
          <a:lstStyle/>
          <a:p>
            <a:pPr>
              <a:spcBef>
                <a:spcPts val="600"/>
              </a:spcBef>
              <a:spcAft>
                <a:spcPts val="600"/>
              </a:spcAft>
            </a:pPr>
            <a:r>
              <a:rPr lang="it-IT" sz="2800" b="1" dirty="0">
                <a:solidFill>
                  <a:schemeClr val="accent1">
                    <a:lumMod val="50000"/>
                  </a:schemeClr>
                </a:solidFill>
              </a:rPr>
              <a:t>REMAINING ISSUES IN PRACTICE:</a:t>
            </a:r>
          </a:p>
          <a:p>
            <a:pPr>
              <a:spcBef>
                <a:spcPts val="600"/>
              </a:spcBef>
              <a:spcAft>
                <a:spcPts val="600"/>
              </a:spcAft>
            </a:pPr>
            <a:r>
              <a:rPr lang="it-IT" sz="2200" b="1" dirty="0" err="1"/>
              <a:t>Lengthy</a:t>
            </a:r>
            <a:r>
              <a:rPr lang="it-IT" sz="2200" b="1" dirty="0"/>
              <a:t> </a:t>
            </a:r>
            <a:r>
              <a:rPr lang="it-IT" sz="2200" b="1" dirty="0" err="1"/>
              <a:t>procedures</a:t>
            </a:r>
            <a:r>
              <a:rPr lang="it-IT" sz="2200" b="1" dirty="0"/>
              <a:t>:</a:t>
            </a:r>
          </a:p>
          <a:p>
            <a:pPr marL="457200" indent="-457200">
              <a:spcBef>
                <a:spcPts val="600"/>
              </a:spcBef>
              <a:spcAft>
                <a:spcPts val="600"/>
              </a:spcAft>
              <a:buFont typeface="Arial" panose="020B0604020202020204" pitchFamily="34" charset="0"/>
              <a:buChar char="•"/>
            </a:pPr>
            <a:r>
              <a:rPr lang="it-IT" sz="2200" b="1" dirty="0" err="1"/>
              <a:t>Lengthy</a:t>
            </a:r>
            <a:r>
              <a:rPr lang="it-IT" sz="2200" b="1" dirty="0"/>
              <a:t> and </a:t>
            </a:r>
            <a:r>
              <a:rPr lang="it-IT" sz="2200" b="1" dirty="0" err="1"/>
              <a:t>complicated</a:t>
            </a:r>
            <a:r>
              <a:rPr lang="it-IT" sz="2200" b="1" dirty="0"/>
              <a:t> online </a:t>
            </a:r>
            <a:r>
              <a:rPr lang="it-IT" sz="2200" b="1" dirty="0" err="1"/>
              <a:t>submission</a:t>
            </a:r>
            <a:r>
              <a:rPr lang="it-IT" sz="2200" b="1" dirty="0"/>
              <a:t> </a:t>
            </a:r>
            <a:r>
              <a:rPr lang="it-IT" sz="2200" b="1" dirty="0" err="1"/>
              <a:t>procedures</a:t>
            </a:r>
            <a:r>
              <a:rPr lang="it-IT" sz="2200" b="1" dirty="0"/>
              <a:t>: </a:t>
            </a:r>
            <a:r>
              <a:rPr lang="it-IT" sz="2200" dirty="0" err="1"/>
              <a:t>may</a:t>
            </a:r>
            <a:r>
              <a:rPr lang="it-IT" sz="2200" dirty="0"/>
              <a:t> take an extra of 7-10 days</a:t>
            </a:r>
            <a:endParaRPr lang="en-GB" sz="2200" dirty="0"/>
          </a:p>
          <a:p>
            <a:pPr marL="457200" indent="-457200">
              <a:spcBef>
                <a:spcPts val="600"/>
              </a:spcBef>
              <a:spcAft>
                <a:spcPts val="600"/>
              </a:spcAft>
              <a:buFont typeface="Arial" panose="020B0604020202020204" pitchFamily="34" charset="0"/>
              <a:buChar char="•"/>
            </a:pPr>
            <a:r>
              <a:rPr lang="en-GB" sz="2200" b="1" dirty="0"/>
              <a:t>Longer processing time for Step 1: </a:t>
            </a:r>
            <a:r>
              <a:rPr lang="en-GB" sz="2200" dirty="0"/>
              <a:t>may take 15-17 days for a response from MOLISA/DOLISA (</a:t>
            </a:r>
            <a:r>
              <a:rPr lang="en-GB" dirty="0"/>
              <a:t>3-7 days to announce the reception of the complete application</a:t>
            </a:r>
            <a:r>
              <a:rPr lang="en-VN" sz="2400" dirty="0"/>
              <a:t>)</a:t>
            </a:r>
            <a:endParaRPr lang="en-VN" sz="2200" b="1" dirty="0"/>
          </a:p>
          <a:p>
            <a:pPr marL="457200" indent="-457200">
              <a:spcBef>
                <a:spcPts val="600"/>
              </a:spcBef>
              <a:spcAft>
                <a:spcPts val="600"/>
              </a:spcAft>
              <a:buFont typeface="Arial" panose="020B0604020202020204" pitchFamily="34" charset="0"/>
              <a:buChar char="•"/>
            </a:pPr>
            <a:r>
              <a:rPr lang="en-VN" sz="2200" b="1" dirty="0"/>
              <a:t>Longer processing time for issuance of work permit: </a:t>
            </a:r>
            <a:r>
              <a:rPr lang="en-VN" sz="2200" dirty="0"/>
              <a:t>online submission + 5-7 days (announcement of receving complete documents) + 7 days (submit printed copies + 1-2 days for issuance of WP </a:t>
            </a:r>
            <a:r>
              <a:rPr lang="en-VN" sz="2200" dirty="0">
                <a:sym typeface="Wingdings" pitchFamily="2" charset="2"/>
              </a:rPr>
              <a:t> 14-15 days in total</a:t>
            </a:r>
          </a:p>
          <a:p>
            <a:pPr>
              <a:spcBef>
                <a:spcPts val="600"/>
              </a:spcBef>
              <a:spcAft>
                <a:spcPts val="600"/>
              </a:spcAft>
            </a:pPr>
            <a:r>
              <a:rPr lang="en-VN" sz="2200" b="1" dirty="0"/>
              <a:t>Requirements of additional documents:</a:t>
            </a:r>
            <a:r>
              <a:rPr lang="en-VN" sz="2200" dirty="0"/>
              <a:t> </a:t>
            </a:r>
            <a:endParaRPr lang="it-IT" sz="2200"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spTree>
    <p:extLst>
      <p:ext uri="{BB962C8B-B14F-4D97-AF65-F5344CB8AC3E}">
        <p14:creationId xmlns:p14="http://schemas.microsoft.com/office/powerpoint/2010/main" val="77679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599410" y="1259175"/>
            <a:ext cx="10993177" cy="4001095"/>
          </a:xfrm>
          <a:prstGeom prst="rect">
            <a:avLst/>
          </a:prstGeom>
          <a:noFill/>
        </p:spPr>
        <p:txBody>
          <a:bodyPr wrap="square" rtlCol="0">
            <a:spAutoFit/>
          </a:bodyPr>
          <a:lstStyle/>
          <a:p>
            <a:pPr>
              <a:spcBef>
                <a:spcPts val="600"/>
              </a:spcBef>
              <a:spcAft>
                <a:spcPts val="600"/>
              </a:spcAft>
            </a:pPr>
            <a:r>
              <a:rPr lang="it-IT" sz="2800" b="1" dirty="0">
                <a:solidFill>
                  <a:schemeClr val="accent1">
                    <a:lumMod val="50000"/>
                  </a:schemeClr>
                </a:solidFill>
              </a:rPr>
              <a:t>REMAINING ISSUES IN PRACTICE:</a:t>
            </a:r>
          </a:p>
          <a:p>
            <a:pPr>
              <a:spcBef>
                <a:spcPts val="600"/>
              </a:spcBef>
              <a:spcAft>
                <a:spcPts val="600"/>
              </a:spcAft>
            </a:pPr>
            <a:r>
              <a:rPr lang="en-VN" sz="2200" b="1" dirty="0"/>
              <a:t>Requirements of additional documents, though may not be required by the law:</a:t>
            </a:r>
            <a:endParaRPr lang="en-VN" sz="2200" dirty="0"/>
          </a:p>
          <a:p>
            <a:pPr marL="342900" indent="-342900">
              <a:spcBef>
                <a:spcPts val="600"/>
              </a:spcBef>
              <a:spcAft>
                <a:spcPts val="600"/>
              </a:spcAft>
              <a:buFont typeface="Arial" panose="020B0604020202020204" pitchFamily="34" charset="0"/>
              <a:buChar char="•"/>
            </a:pPr>
            <a:r>
              <a:rPr lang="en-GB" sz="2200" dirty="0"/>
              <a:t>For applicant, to submit an introduction paper and the certificate of business registration of the company</a:t>
            </a:r>
            <a:r>
              <a:rPr lang="en-VN" sz="2200" dirty="0"/>
              <a:t>;</a:t>
            </a:r>
          </a:p>
          <a:p>
            <a:pPr marL="342900" indent="-342900">
              <a:spcBef>
                <a:spcPts val="600"/>
              </a:spcBef>
              <a:spcAft>
                <a:spcPts val="600"/>
              </a:spcAft>
              <a:buFont typeface="Arial" panose="020B0604020202020204" pitchFamily="34" charset="0"/>
              <a:buChar char="•"/>
            </a:pPr>
            <a:r>
              <a:rPr lang="en-GB" sz="2200" dirty="0"/>
              <a:t>For managers and executives, the applicant shall submit all degrees, diplomas, certificates proving their experience related to the potential position;</a:t>
            </a:r>
          </a:p>
          <a:p>
            <a:pPr marL="342900" indent="-342900">
              <a:spcBef>
                <a:spcPts val="600"/>
              </a:spcBef>
              <a:spcAft>
                <a:spcPts val="600"/>
              </a:spcAft>
              <a:buFont typeface="Arial" panose="020B0604020202020204" pitchFamily="34" charset="0"/>
              <a:buChar char="•"/>
            </a:pPr>
            <a:r>
              <a:rPr lang="en-GB" sz="2200" dirty="0"/>
              <a:t>For experts, in many cases, the DOLISA of province accept only certificates of experience issued abroad; all certificates issued by Vietnamese entities are not considered.</a:t>
            </a:r>
            <a:r>
              <a:rPr lang="en-VN" sz="2200" dirty="0"/>
              <a:t> </a:t>
            </a:r>
          </a:p>
          <a:p>
            <a:pPr>
              <a:spcBef>
                <a:spcPts val="600"/>
              </a:spcBef>
              <a:spcAft>
                <a:spcPts val="600"/>
              </a:spcAft>
            </a:pPr>
            <a:r>
              <a:rPr lang="en-VN" sz="2200" b="1" dirty="0"/>
              <a:t>More difficult to justify demand on foreign workers:</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spTree>
    <p:extLst>
      <p:ext uri="{BB962C8B-B14F-4D97-AF65-F5344CB8AC3E}">
        <p14:creationId xmlns:p14="http://schemas.microsoft.com/office/powerpoint/2010/main" val="398491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357017"/>
            <a:ext cx="10993177" cy="2985433"/>
          </a:xfrm>
          <a:prstGeom prst="rect">
            <a:avLst/>
          </a:prstGeom>
          <a:noFill/>
        </p:spPr>
        <p:txBody>
          <a:bodyPr wrap="square" rtlCol="0">
            <a:spAutoFit/>
          </a:bodyPr>
          <a:lstStyle/>
          <a:p>
            <a:pPr>
              <a:spcBef>
                <a:spcPts val="600"/>
              </a:spcBef>
              <a:spcAft>
                <a:spcPts val="600"/>
              </a:spcAft>
            </a:pPr>
            <a:r>
              <a:rPr lang="it-IT" sz="2800" b="1" dirty="0">
                <a:solidFill>
                  <a:schemeClr val="accent1">
                    <a:lumMod val="50000"/>
                  </a:schemeClr>
                </a:solidFill>
              </a:rPr>
              <a:t>REMAINING ISSUES IN PRACTICE:</a:t>
            </a:r>
            <a:endParaRPr lang="en-VN" sz="2200" dirty="0"/>
          </a:p>
          <a:p>
            <a:pPr>
              <a:spcBef>
                <a:spcPts val="600"/>
              </a:spcBef>
              <a:spcAft>
                <a:spcPts val="600"/>
              </a:spcAft>
            </a:pPr>
            <a:r>
              <a:rPr lang="en-VN" sz="2200" b="1" dirty="0"/>
              <a:t>More difficult to justify demand on foreign workers: </a:t>
            </a:r>
          </a:p>
          <a:p>
            <a:pPr marL="400050" indent="-400050">
              <a:spcBef>
                <a:spcPts val="600"/>
              </a:spcBef>
              <a:spcAft>
                <a:spcPts val="600"/>
              </a:spcAft>
              <a:buAutoNum type="romanLcParenBoth"/>
            </a:pPr>
            <a:r>
              <a:rPr lang="en-GB" sz="2200" dirty="0"/>
              <a:t>why the company needs foreign workers; </a:t>
            </a:r>
          </a:p>
          <a:p>
            <a:pPr marL="400050" indent="-400050">
              <a:spcBef>
                <a:spcPts val="600"/>
              </a:spcBef>
              <a:spcAft>
                <a:spcPts val="600"/>
              </a:spcAft>
              <a:buAutoNum type="romanLcParenBoth"/>
            </a:pPr>
            <a:r>
              <a:rPr lang="en-GB" sz="2200" dirty="0"/>
              <a:t>(detailed job description of the potential employee; </a:t>
            </a:r>
          </a:p>
          <a:p>
            <a:pPr marL="400050" indent="-400050">
              <a:spcBef>
                <a:spcPts val="600"/>
              </a:spcBef>
              <a:spcAft>
                <a:spcPts val="600"/>
              </a:spcAft>
              <a:buAutoNum type="romanLcParenBoth"/>
            </a:pPr>
            <a:r>
              <a:rPr lang="en-GB" sz="2200" dirty="0"/>
              <a:t>(requirements related to qualifications and experience of the foreign workers; </a:t>
            </a:r>
          </a:p>
          <a:p>
            <a:pPr marL="400050" indent="-400050">
              <a:spcBef>
                <a:spcPts val="600"/>
              </a:spcBef>
              <a:spcAft>
                <a:spcPts val="600"/>
              </a:spcAft>
              <a:buAutoNum type="romanLcParenBoth"/>
            </a:pPr>
            <a:r>
              <a:rPr lang="en-GB" sz="2200" dirty="0"/>
              <a:t>the reasons why the company is not able to employ Vietnamese workers.</a:t>
            </a:r>
            <a:r>
              <a:rPr lang="en-VN" sz="2200" dirty="0"/>
              <a:t> </a:t>
            </a:r>
            <a:endParaRPr lang="en-VN" sz="2200" b="1"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32323"/>
            <a:ext cx="8631044" cy="1015663"/>
          </a:xfrm>
          <a:prstGeom prst="rect">
            <a:avLst/>
          </a:prstGeom>
          <a:noFill/>
        </p:spPr>
        <p:txBody>
          <a:bodyPr wrap="square" rtlCol="0">
            <a:spAutoFit/>
          </a:bodyPr>
          <a:lstStyle/>
          <a:p>
            <a:pPr algn="ctr"/>
            <a:r>
              <a:rPr lang="en-US" sz="3000" b="1" dirty="0">
                <a:solidFill>
                  <a:schemeClr val="bg1"/>
                </a:solidFill>
              </a:rPr>
              <a:t>Entry and temporary stay for business purposes of EU natural persons in Vietnam: WORK PERMIT</a:t>
            </a:r>
          </a:p>
        </p:txBody>
      </p:sp>
    </p:spTree>
    <p:extLst>
      <p:ext uri="{BB962C8B-B14F-4D97-AF65-F5344CB8AC3E}">
        <p14:creationId xmlns:p14="http://schemas.microsoft.com/office/powerpoint/2010/main" val="24400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3870275" y="5796853"/>
            <a:ext cx="2873667" cy="1127914"/>
          </a:xfrm>
          <a:prstGeom prst="rect">
            <a:avLst/>
          </a:prstGeom>
        </p:spPr>
      </p:pic>
      <p:sp>
        <p:nvSpPr>
          <p:cNvPr id="2" name="TextBox 1">
            <a:extLst>
              <a:ext uri="{FF2B5EF4-FFF2-40B4-BE49-F238E27FC236}">
                <a16:creationId xmlns:a16="http://schemas.microsoft.com/office/drawing/2014/main" id="{12801C70-6206-8639-6536-E8FCE4BDF800}"/>
              </a:ext>
            </a:extLst>
          </p:cNvPr>
          <p:cNvSpPr txBox="1"/>
          <p:nvPr/>
        </p:nvSpPr>
        <p:spPr>
          <a:xfrm>
            <a:off x="6884892" y="2017760"/>
            <a:ext cx="4688300" cy="3669808"/>
          </a:xfrm>
          <a:prstGeom prst="rect">
            <a:avLst/>
          </a:prstGeom>
        </p:spPr>
        <p:txBody>
          <a:bodyPr vert="horz" lIns="91440" tIns="45720" rIns="91440" bIns="45720" rtlCol="0" anchor="ctr">
            <a:normAutofit lnSpcReduction="10000"/>
          </a:bodyPr>
          <a:lstStyle/>
          <a:p>
            <a:pPr marL="457200" indent="-457200">
              <a:lnSpc>
                <a:spcPct val="90000"/>
              </a:lnSpc>
              <a:spcBef>
                <a:spcPct val="0"/>
              </a:spcBef>
              <a:spcAft>
                <a:spcPts val="600"/>
              </a:spcAft>
              <a:buFontTx/>
              <a:buChar char="-"/>
            </a:pPr>
            <a:r>
              <a:rPr lang="en-US" sz="2200" dirty="0">
                <a:latin typeface="Calibri" panose="020F0502020204030204" pitchFamily="34" charset="0"/>
                <a:ea typeface="+mj-ea"/>
                <a:cs typeface="Calibri" panose="020F0502020204030204" pitchFamily="34" charset="0"/>
              </a:rPr>
              <a:t>applicable </a:t>
            </a:r>
            <a:r>
              <a:rPr lang="en-GB" sz="2200" dirty="0">
                <a:latin typeface="Calibri" panose="020F0502020204030204" pitchFamily="34" charset="0"/>
                <a:ea typeface="+mj-ea"/>
                <a:cs typeface="Calibri" panose="020F0502020204030204" pitchFamily="34" charset="0"/>
              </a:rPr>
              <a:t>o</a:t>
            </a:r>
            <a:r>
              <a:rPr lang="en-GB" sz="2200" dirty="0">
                <a:latin typeface="Calibri" panose="020F0502020204030204" pitchFamily="34" charset="0"/>
                <a:cs typeface="Calibri" panose="020F0502020204030204" pitchFamily="34" charset="0"/>
              </a:rPr>
              <a:t>n a non-discriminatory basis for domestic and foreign workers in Vietnam in each region</a:t>
            </a:r>
            <a:r>
              <a:rPr lang="en-VN" sz="2200" dirty="0">
                <a:latin typeface="Calibri" panose="020F0502020204030204" pitchFamily="34" charset="0"/>
                <a:cs typeface="Calibri" panose="020F0502020204030204" pitchFamily="34" charset="0"/>
              </a:rPr>
              <a:t> </a:t>
            </a:r>
          </a:p>
          <a:p>
            <a:pPr marL="457200" indent="-457200">
              <a:lnSpc>
                <a:spcPct val="90000"/>
              </a:lnSpc>
              <a:spcBef>
                <a:spcPct val="0"/>
              </a:spcBef>
              <a:spcAft>
                <a:spcPts val="600"/>
              </a:spcAft>
              <a:buFontTx/>
              <a:buChar char="-"/>
            </a:pPr>
            <a:endParaRPr lang="en-VN" sz="2200" dirty="0">
              <a:latin typeface="Calibri" panose="020F0502020204030204" pitchFamily="34" charset="0"/>
              <a:cs typeface="Calibri" panose="020F0502020204030204" pitchFamily="34" charset="0"/>
            </a:endParaRPr>
          </a:p>
          <a:p>
            <a:pPr marL="457200" indent="-457200">
              <a:lnSpc>
                <a:spcPct val="90000"/>
              </a:lnSpc>
              <a:spcBef>
                <a:spcPct val="0"/>
              </a:spcBef>
              <a:spcAft>
                <a:spcPts val="600"/>
              </a:spcAft>
              <a:buFontTx/>
              <a:buChar char="-"/>
            </a:pPr>
            <a:r>
              <a:rPr lang="en-GB" sz="2200" dirty="0">
                <a:latin typeface="Calibri" panose="020F0502020204030204" pitchFamily="34" charset="0"/>
                <a:cs typeface="Calibri" panose="020F0502020204030204" pitchFamily="34" charset="0"/>
              </a:rPr>
              <a:t>the wages paid for EU’s qualified workers are usually higher (even many times) than these statutory minimum wages</a:t>
            </a:r>
            <a:r>
              <a:rPr lang="en-VN" sz="2200" dirty="0">
                <a:latin typeface="Calibri" panose="020F0502020204030204" pitchFamily="34" charset="0"/>
                <a:cs typeface="Calibri" panose="020F0502020204030204" pitchFamily="34" charset="0"/>
              </a:rPr>
              <a:t> </a:t>
            </a:r>
          </a:p>
          <a:p>
            <a:pPr marL="457200" indent="-457200">
              <a:lnSpc>
                <a:spcPct val="90000"/>
              </a:lnSpc>
              <a:spcBef>
                <a:spcPct val="0"/>
              </a:spcBef>
              <a:spcAft>
                <a:spcPts val="600"/>
              </a:spcAft>
              <a:buFontTx/>
              <a:buChar char="-"/>
            </a:pPr>
            <a:endParaRPr lang="en-VN" sz="2200" dirty="0">
              <a:latin typeface="Calibri" panose="020F0502020204030204" pitchFamily="34" charset="0"/>
              <a:ea typeface="+mj-ea"/>
              <a:cs typeface="Calibri" panose="020F0502020204030204" pitchFamily="34" charset="0"/>
            </a:endParaRPr>
          </a:p>
          <a:p>
            <a:pPr marL="457200" indent="-457200">
              <a:lnSpc>
                <a:spcPct val="90000"/>
              </a:lnSpc>
              <a:spcBef>
                <a:spcPct val="0"/>
              </a:spcBef>
              <a:spcAft>
                <a:spcPts val="600"/>
              </a:spcAft>
              <a:buFontTx/>
              <a:buChar char="-"/>
            </a:pPr>
            <a:r>
              <a:rPr lang="en-GB" sz="2200" dirty="0"/>
              <a:t>foreign workers can receive their salary in foreign currency</a:t>
            </a:r>
            <a:r>
              <a:rPr lang="en-VN" sz="2200" dirty="0"/>
              <a:t> </a:t>
            </a:r>
            <a:endParaRPr lang="en-US" sz="2200" dirty="0">
              <a:latin typeface="Calibri" panose="020F0502020204030204" pitchFamily="34" charset="0"/>
              <a:ea typeface="+mj-ea"/>
              <a:cs typeface="Calibri" panose="020F0502020204030204" pitchFamily="34" charset="0"/>
            </a:endParaRPr>
          </a:p>
        </p:txBody>
      </p:sp>
      <p:sp>
        <p:nvSpPr>
          <p:cNvPr id="8" name="CasellaDiTesto 7">
            <a:extLst>
              <a:ext uri="{FF2B5EF4-FFF2-40B4-BE49-F238E27FC236}">
                <a16:creationId xmlns:a16="http://schemas.microsoft.com/office/drawing/2014/main" id="{58D67E75-0D1F-8E42-9B50-F30E7A48ECE6}"/>
              </a:ext>
            </a:extLst>
          </p:cNvPr>
          <p:cNvSpPr txBox="1"/>
          <p:nvPr/>
        </p:nvSpPr>
        <p:spPr>
          <a:xfrm>
            <a:off x="7313516" y="2359152"/>
            <a:ext cx="4056530" cy="3429000"/>
          </a:xfrm>
          <a:prstGeom prst="rect">
            <a:avLst/>
          </a:prstGeom>
        </p:spPr>
        <p:txBody>
          <a:bodyPr vert="horz" lIns="91440" tIns="45720" rIns="91440" bIns="45720" rtlCol="0">
            <a:normAutofit/>
          </a:bodyPr>
          <a:lstStyle/>
          <a:p>
            <a:pPr marL="342900" indent="-228600">
              <a:lnSpc>
                <a:spcPct val="90000"/>
              </a:lnSpc>
              <a:spcBef>
                <a:spcPts val="600"/>
              </a:spcBef>
              <a:spcAft>
                <a:spcPts val="600"/>
              </a:spcAft>
              <a:buFont typeface="Arial" panose="020B0604020202020204" pitchFamily="34" charset="0"/>
              <a:buChar char="•"/>
            </a:pPr>
            <a:endParaRPr lang="en-US" sz="1300" b="1" i="1" dirty="0"/>
          </a:p>
        </p:txBody>
      </p:sp>
      <p:graphicFrame>
        <p:nvGraphicFramePr>
          <p:cNvPr id="3" name="Table 2">
            <a:extLst>
              <a:ext uri="{FF2B5EF4-FFF2-40B4-BE49-F238E27FC236}">
                <a16:creationId xmlns:a16="http://schemas.microsoft.com/office/drawing/2014/main" id="{73C08623-674F-C36E-868B-14B42D7ED0DD}"/>
              </a:ext>
            </a:extLst>
          </p:cNvPr>
          <p:cNvGraphicFramePr>
            <a:graphicFrameLocks noGrp="1"/>
          </p:cNvGraphicFramePr>
          <p:nvPr/>
        </p:nvGraphicFramePr>
        <p:xfrm>
          <a:off x="394684" y="2044491"/>
          <a:ext cx="5989329" cy="2823345"/>
        </p:xfrm>
        <a:graphic>
          <a:graphicData uri="http://schemas.openxmlformats.org/drawingml/2006/table">
            <a:tbl>
              <a:tblPr firstRow="1" firstCol="1" bandRow="1">
                <a:tableStyleId>{5C22544A-7EE6-4342-B048-85BDC9FD1C3A}</a:tableStyleId>
              </a:tblPr>
              <a:tblGrid>
                <a:gridCol w="1510279">
                  <a:extLst>
                    <a:ext uri="{9D8B030D-6E8A-4147-A177-3AD203B41FA5}">
                      <a16:colId xmlns:a16="http://schemas.microsoft.com/office/drawing/2014/main" val="257087096"/>
                    </a:ext>
                  </a:extLst>
                </a:gridCol>
                <a:gridCol w="2239525">
                  <a:extLst>
                    <a:ext uri="{9D8B030D-6E8A-4147-A177-3AD203B41FA5}">
                      <a16:colId xmlns:a16="http://schemas.microsoft.com/office/drawing/2014/main" val="886178271"/>
                    </a:ext>
                  </a:extLst>
                </a:gridCol>
                <a:gridCol w="2239525">
                  <a:extLst>
                    <a:ext uri="{9D8B030D-6E8A-4147-A177-3AD203B41FA5}">
                      <a16:colId xmlns:a16="http://schemas.microsoft.com/office/drawing/2014/main" val="4265398746"/>
                    </a:ext>
                  </a:extLst>
                </a:gridCol>
              </a:tblGrid>
              <a:tr h="909609">
                <a:tc>
                  <a:txBody>
                    <a:bodyPr/>
                    <a:lstStyle/>
                    <a:p>
                      <a:pPr algn="ctr">
                        <a:lnSpc>
                          <a:spcPct val="115000"/>
                        </a:lnSpc>
                        <a:spcBef>
                          <a:spcPts val="200"/>
                        </a:spcBef>
                        <a:spcAft>
                          <a:spcPts val="200"/>
                        </a:spcAft>
                      </a:pPr>
                      <a:r>
                        <a:rPr lang="en-GB" sz="2000">
                          <a:effectLst/>
                        </a:rPr>
                        <a:t>Regions</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nchor="ctr"/>
                </a:tc>
                <a:tc>
                  <a:txBody>
                    <a:bodyPr/>
                    <a:lstStyle/>
                    <a:p>
                      <a:pPr algn="ctr">
                        <a:lnSpc>
                          <a:spcPct val="115000"/>
                        </a:lnSpc>
                        <a:spcBef>
                          <a:spcPts val="200"/>
                        </a:spcBef>
                        <a:spcAft>
                          <a:spcPts val="200"/>
                        </a:spcAft>
                      </a:pPr>
                      <a:r>
                        <a:rPr lang="en-GB" sz="2000">
                          <a:effectLst/>
                        </a:rPr>
                        <a:t>Minimum wages per month</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nchor="ctr"/>
                </a:tc>
                <a:tc>
                  <a:txBody>
                    <a:bodyPr/>
                    <a:lstStyle/>
                    <a:p>
                      <a:pPr algn="ctr">
                        <a:lnSpc>
                          <a:spcPct val="115000"/>
                        </a:lnSpc>
                        <a:spcBef>
                          <a:spcPts val="200"/>
                        </a:spcBef>
                        <a:spcAft>
                          <a:spcPts val="200"/>
                        </a:spcAft>
                      </a:pPr>
                      <a:r>
                        <a:rPr lang="en-GB" sz="2000">
                          <a:effectLst/>
                        </a:rPr>
                        <a:t>Minimum wages per hour</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nchor="ctr"/>
                </a:tc>
                <a:extLst>
                  <a:ext uri="{0D108BD9-81ED-4DB2-BD59-A6C34878D82A}">
                    <a16:rowId xmlns:a16="http://schemas.microsoft.com/office/drawing/2014/main" val="3693474652"/>
                  </a:ext>
                </a:extLst>
              </a:tr>
              <a:tr h="478434">
                <a:tc>
                  <a:txBody>
                    <a:bodyPr/>
                    <a:lstStyle/>
                    <a:p>
                      <a:pPr algn="just">
                        <a:lnSpc>
                          <a:spcPct val="115000"/>
                        </a:lnSpc>
                        <a:spcBef>
                          <a:spcPts val="200"/>
                        </a:spcBef>
                        <a:spcAft>
                          <a:spcPts val="200"/>
                        </a:spcAft>
                      </a:pPr>
                      <a:r>
                        <a:rPr lang="en-GB" sz="2000">
                          <a:effectLst/>
                        </a:rPr>
                        <a:t>Region I</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dirty="0">
                          <a:effectLst/>
                        </a:rPr>
                        <a:t>4.680.000 VND</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a:effectLst/>
                        </a:rPr>
                        <a:t>22.500 VND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extLst>
                  <a:ext uri="{0D108BD9-81ED-4DB2-BD59-A6C34878D82A}">
                    <a16:rowId xmlns:a16="http://schemas.microsoft.com/office/drawing/2014/main" val="3396415038"/>
                  </a:ext>
                </a:extLst>
              </a:tr>
              <a:tr h="478434">
                <a:tc>
                  <a:txBody>
                    <a:bodyPr/>
                    <a:lstStyle/>
                    <a:p>
                      <a:pPr algn="just">
                        <a:lnSpc>
                          <a:spcPct val="115000"/>
                        </a:lnSpc>
                        <a:spcBef>
                          <a:spcPts val="200"/>
                        </a:spcBef>
                        <a:spcAft>
                          <a:spcPts val="200"/>
                        </a:spcAft>
                      </a:pPr>
                      <a:r>
                        <a:rPr lang="en-GB" sz="2000">
                          <a:effectLst/>
                        </a:rPr>
                        <a:t>Region II</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a:effectLst/>
                        </a:rPr>
                        <a:t>4.160.000 VND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a:effectLst/>
                        </a:rPr>
                        <a:t>20.000 VND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extLst>
                  <a:ext uri="{0D108BD9-81ED-4DB2-BD59-A6C34878D82A}">
                    <a16:rowId xmlns:a16="http://schemas.microsoft.com/office/drawing/2014/main" val="85835123"/>
                  </a:ext>
                </a:extLst>
              </a:tr>
              <a:tr h="478434">
                <a:tc>
                  <a:txBody>
                    <a:bodyPr/>
                    <a:lstStyle/>
                    <a:p>
                      <a:pPr algn="just">
                        <a:lnSpc>
                          <a:spcPct val="115000"/>
                        </a:lnSpc>
                        <a:spcBef>
                          <a:spcPts val="200"/>
                        </a:spcBef>
                        <a:spcAft>
                          <a:spcPts val="200"/>
                        </a:spcAft>
                      </a:pPr>
                      <a:r>
                        <a:rPr lang="en-GB" sz="2000">
                          <a:effectLst/>
                        </a:rPr>
                        <a:t>Region III</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dirty="0">
                          <a:effectLst/>
                        </a:rPr>
                        <a:t>3.640.000 VND</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a:effectLst/>
                        </a:rPr>
                        <a:t>17.500 VND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extLst>
                  <a:ext uri="{0D108BD9-81ED-4DB2-BD59-A6C34878D82A}">
                    <a16:rowId xmlns:a16="http://schemas.microsoft.com/office/drawing/2014/main" val="2799359885"/>
                  </a:ext>
                </a:extLst>
              </a:tr>
              <a:tr h="478434">
                <a:tc>
                  <a:txBody>
                    <a:bodyPr/>
                    <a:lstStyle/>
                    <a:p>
                      <a:pPr algn="just">
                        <a:lnSpc>
                          <a:spcPct val="115000"/>
                        </a:lnSpc>
                        <a:spcBef>
                          <a:spcPts val="200"/>
                        </a:spcBef>
                        <a:spcAft>
                          <a:spcPts val="200"/>
                        </a:spcAft>
                      </a:pPr>
                      <a:r>
                        <a:rPr lang="en-GB" sz="2000">
                          <a:effectLst/>
                        </a:rPr>
                        <a:t>Region IV</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a:effectLst/>
                        </a:rPr>
                        <a:t>3.250.000 VND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tc>
                  <a:txBody>
                    <a:bodyPr/>
                    <a:lstStyle/>
                    <a:p>
                      <a:pPr algn="ctr">
                        <a:lnSpc>
                          <a:spcPct val="115000"/>
                        </a:lnSpc>
                        <a:spcBef>
                          <a:spcPts val="200"/>
                        </a:spcBef>
                        <a:spcAft>
                          <a:spcPts val="200"/>
                        </a:spcAft>
                      </a:pPr>
                      <a:r>
                        <a:rPr lang="en-GB" sz="2000" dirty="0">
                          <a:effectLst/>
                        </a:rPr>
                        <a:t>15.600 VND</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4143" marR="114143" marT="0" marB="0"/>
                </a:tc>
                <a:extLst>
                  <a:ext uri="{0D108BD9-81ED-4DB2-BD59-A6C34878D82A}">
                    <a16:rowId xmlns:a16="http://schemas.microsoft.com/office/drawing/2014/main" val="4250511913"/>
                  </a:ext>
                </a:extLst>
              </a:tr>
            </a:tbl>
          </a:graphicData>
        </a:graphic>
      </p:graphicFrame>
      <p:pic>
        <p:nvPicPr>
          <p:cNvPr id="4" name="Immagine 5" descr="Immagine che contiene mappa&#10;&#10;Descrizione generata automaticamente">
            <a:extLst>
              <a:ext uri="{FF2B5EF4-FFF2-40B4-BE49-F238E27FC236}">
                <a16:creationId xmlns:a16="http://schemas.microsoft.com/office/drawing/2014/main" id="{D416CF5D-46F6-163F-BB1C-73F17BBD33AC}"/>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7" name="TextBox 6">
            <a:extLst>
              <a:ext uri="{FF2B5EF4-FFF2-40B4-BE49-F238E27FC236}">
                <a16:creationId xmlns:a16="http://schemas.microsoft.com/office/drawing/2014/main" id="{12B7D34F-D09C-3C9F-BDF8-A03DCFC9DF63}"/>
              </a:ext>
            </a:extLst>
          </p:cNvPr>
          <p:cNvSpPr txBox="1"/>
          <p:nvPr/>
        </p:nvSpPr>
        <p:spPr>
          <a:xfrm>
            <a:off x="910628" y="201936"/>
            <a:ext cx="10690412" cy="553998"/>
          </a:xfrm>
          <a:prstGeom prst="rect">
            <a:avLst/>
          </a:prstGeom>
          <a:noFill/>
        </p:spPr>
        <p:txBody>
          <a:bodyPr wrap="square" rtlCol="0">
            <a:spAutoFit/>
          </a:bodyPr>
          <a:lstStyle/>
          <a:p>
            <a:pPr algn="ctr"/>
            <a:r>
              <a:rPr lang="en-US" sz="3000" b="1" dirty="0">
                <a:solidFill>
                  <a:schemeClr val="bg1"/>
                </a:solidFill>
              </a:rPr>
              <a:t>MINIMUM WAGES</a:t>
            </a:r>
          </a:p>
        </p:txBody>
      </p:sp>
      <p:sp>
        <p:nvSpPr>
          <p:cNvPr id="11" name="TextBox 10">
            <a:extLst>
              <a:ext uri="{FF2B5EF4-FFF2-40B4-BE49-F238E27FC236}">
                <a16:creationId xmlns:a16="http://schemas.microsoft.com/office/drawing/2014/main" id="{FE6DAAE3-3F64-DC19-D169-8699055DD72D}"/>
              </a:ext>
            </a:extLst>
          </p:cNvPr>
          <p:cNvSpPr txBox="1"/>
          <p:nvPr/>
        </p:nvSpPr>
        <p:spPr>
          <a:xfrm>
            <a:off x="618808" y="5054601"/>
            <a:ext cx="6125134" cy="392159"/>
          </a:xfrm>
          <a:prstGeom prst="rect">
            <a:avLst/>
          </a:prstGeom>
          <a:noFill/>
        </p:spPr>
        <p:txBody>
          <a:bodyPr wrap="square">
            <a:spAutoFit/>
          </a:bodyPr>
          <a:lstStyle/>
          <a:p>
            <a:pPr algn="just">
              <a:lnSpc>
                <a:spcPct val="115000"/>
              </a:lnSpc>
              <a:spcBef>
                <a:spcPts val="200"/>
              </a:spcBef>
              <a:spcAft>
                <a:spcPts val="200"/>
              </a:spcAft>
            </a:pPr>
            <a:r>
              <a:rPr lang="en-GB"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Source</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Decree no 38/2022/ND-CP, July 2022 onwards</a:t>
            </a:r>
            <a:endParaRPr lang="en-VN"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3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3870275" y="5796853"/>
            <a:ext cx="2873667" cy="1127914"/>
          </a:xfrm>
          <a:prstGeom prst="rect">
            <a:avLst/>
          </a:prstGeom>
        </p:spPr>
      </p:pic>
      <p:sp>
        <p:nvSpPr>
          <p:cNvPr id="2" name="TextBox 1">
            <a:extLst>
              <a:ext uri="{FF2B5EF4-FFF2-40B4-BE49-F238E27FC236}">
                <a16:creationId xmlns:a16="http://schemas.microsoft.com/office/drawing/2014/main" id="{12801C70-6206-8639-6536-E8FCE4BDF800}"/>
              </a:ext>
            </a:extLst>
          </p:cNvPr>
          <p:cNvSpPr txBox="1"/>
          <p:nvPr/>
        </p:nvSpPr>
        <p:spPr>
          <a:xfrm>
            <a:off x="6884892" y="1465915"/>
            <a:ext cx="4688300" cy="422165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GB" sz="2300" b="1" dirty="0">
                <a:latin typeface="Calibri" panose="020F0502020204030204" pitchFamily="34" charset="0"/>
                <a:cs typeface="Calibri" panose="020F0502020204030204" pitchFamily="34" charset="0"/>
              </a:rPr>
              <a:t>CONDITIONS</a:t>
            </a:r>
          </a:p>
          <a:p>
            <a:pPr marL="400050" indent="-400050">
              <a:lnSpc>
                <a:spcPct val="90000"/>
              </a:lnSpc>
              <a:spcBef>
                <a:spcPct val="0"/>
              </a:spcBef>
              <a:spcAft>
                <a:spcPts val="600"/>
              </a:spcAft>
              <a:buAutoNum type="romanLcParenR"/>
            </a:pPr>
            <a:r>
              <a:rPr lang="en-GB" sz="2300" dirty="0">
                <a:latin typeface="Calibri" panose="020F0502020204030204" pitchFamily="34" charset="0"/>
                <a:cs typeface="Calibri" panose="020F0502020204030204" pitchFamily="34" charset="0"/>
              </a:rPr>
              <a:t>to obtain work permits, practicing certificates, practicing licenses issued in Vietnam</a:t>
            </a:r>
            <a:r>
              <a:rPr lang="en-VN" sz="2300" dirty="0">
                <a:latin typeface="Calibri" panose="020F0502020204030204" pitchFamily="34" charset="0"/>
                <a:cs typeface="Calibri" panose="020F0502020204030204" pitchFamily="34" charset="0"/>
              </a:rPr>
              <a:t>;</a:t>
            </a:r>
          </a:p>
          <a:p>
            <a:pPr marL="400050" indent="-400050">
              <a:lnSpc>
                <a:spcPct val="90000"/>
              </a:lnSpc>
              <a:spcBef>
                <a:spcPct val="0"/>
              </a:spcBef>
              <a:spcAft>
                <a:spcPts val="600"/>
              </a:spcAft>
              <a:buAutoNum type="romanLcParenR"/>
            </a:pPr>
            <a:r>
              <a:rPr lang="en-GB" sz="2300" dirty="0">
                <a:latin typeface="Calibri" panose="020F0502020204030204" pitchFamily="34" charset="0"/>
                <a:cs typeface="Calibri" panose="020F0502020204030204" pitchFamily="34" charset="0"/>
              </a:rPr>
              <a:t>To have employment contract (indefinite-term or definite-term) valid for at least one year with employers in Vietnam</a:t>
            </a:r>
            <a:r>
              <a:rPr lang="en-VN" sz="2300" dirty="0">
                <a:latin typeface="Calibri" panose="020F0502020204030204" pitchFamily="34" charset="0"/>
                <a:cs typeface="Calibri" panose="020F0502020204030204" pitchFamily="34" charset="0"/>
              </a:rPr>
              <a:t> </a:t>
            </a:r>
          </a:p>
          <a:p>
            <a:pPr marL="400050" indent="-400050">
              <a:lnSpc>
                <a:spcPct val="90000"/>
              </a:lnSpc>
              <a:spcBef>
                <a:spcPct val="0"/>
              </a:spcBef>
              <a:spcAft>
                <a:spcPts val="600"/>
              </a:spcAft>
              <a:buAutoNum type="romanLcParenR"/>
            </a:pPr>
            <a:r>
              <a:rPr lang="en-VN" sz="2300" dirty="0">
                <a:latin typeface="Calibri" panose="020F0502020204030204" pitchFamily="34" charset="0"/>
                <a:cs typeface="Calibri" panose="020F0502020204030204" pitchFamily="34" charset="0"/>
              </a:rPr>
              <a:t>Not </a:t>
            </a:r>
            <a:r>
              <a:rPr lang="en-GB" sz="2300" dirty="0">
                <a:latin typeface="Calibri" panose="020F0502020204030204" pitchFamily="34" charset="0"/>
                <a:cs typeface="Calibri" panose="020F0502020204030204" pitchFamily="34" charset="0"/>
              </a:rPr>
              <a:t>intra-corporate transferees or reach retirement age determined by the 2019 Labour Code</a:t>
            </a:r>
            <a:r>
              <a:rPr lang="en-VN" sz="2300" dirty="0">
                <a:latin typeface="Calibri" panose="020F0502020204030204" pitchFamily="34" charset="0"/>
                <a:cs typeface="Calibri" panose="020F0502020204030204" pitchFamily="34" charset="0"/>
              </a:rPr>
              <a:t> </a:t>
            </a:r>
          </a:p>
        </p:txBody>
      </p:sp>
      <p:sp>
        <p:nvSpPr>
          <p:cNvPr id="8" name="CasellaDiTesto 7">
            <a:extLst>
              <a:ext uri="{FF2B5EF4-FFF2-40B4-BE49-F238E27FC236}">
                <a16:creationId xmlns:a16="http://schemas.microsoft.com/office/drawing/2014/main" id="{58D67E75-0D1F-8E42-9B50-F30E7A48ECE6}"/>
              </a:ext>
            </a:extLst>
          </p:cNvPr>
          <p:cNvSpPr txBox="1"/>
          <p:nvPr/>
        </p:nvSpPr>
        <p:spPr>
          <a:xfrm>
            <a:off x="7313516" y="2359152"/>
            <a:ext cx="4056530" cy="3429000"/>
          </a:xfrm>
          <a:prstGeom prst="rect">
            <a:avLst/>
          </a:prstGeom>
        </p:spPr>
        <p:txBody>
          <a:bodyPr vert="horz" lIns="91440" tIns="45720" rIns="91440" bIns="45720" rtlCol="0">
            <a:normAutofit/>
          </a:bodyPr>
          <a:lstStyle/>
          <a:p>
            <a:pPr marL="342900" indent="-228600">
              <a:lnSpc>
                <a:spcPct val="90000"/>
              </a:lnSpc>
              <a:spcBef>
                <a:spcPts val="600"/>
              </a:spcBef>
              <a:spcAft>
                <a:spcPts val="600"/>
              </a:spcAft>
              <a:buFont typeface="Arial" panose="020B0604020202020204" pitchFamily="34" charset="0"/>
              <a:buChar char="•"/>
            </a:pPr>
            <a:endParaRPr lang="en-US" sz="1300" b="1" i="1" dirty="0"/>
          </a:p>
        </p:txBody>
      </p:sp>
      <p:pic>
        <p:nvPicPr>
          <p:cNvPr id="4" name="Immagine 5" descr="Immagine che contiene mappa&#10;&#10;Descrizione generata automaticamente">
            <a:extLst>
              <a:ext uri="{FF2B5EF4-FFF2-40B4-BE49-F238E27FC236}">
                <a16:creationId xmlns:a16="http://schemas.microsoft.com/office/drawing/2014/main" id="{D416CF5D-46F6-163F-BB1C-73F17BBD33AC}"/>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7" name="TextBox 6">
            <a:extLst>
              <a:ext uri="{FF2B5EF4-FFF2-40B4-BE49-F238E27FC236}">
                <a16:creationId xmlns:a16="http://schemas.microsoft.com/office/drawing/2014/main" id="{12B7D34F-D09C-3C9F-BDF8-A03DCFC9DF63}"/>
              </a:ext>
            </a:extLst>
          </p:cNvPr>
          <p:cNvSpPr txBox="1"/>
          <p:nvPr/>
        </p:nvSpPr>
        <p:spPr>
          <a:xfrm>
            <a:off x="910628" y="201936"/>
            <a:ext cx="10690412" cy="553998"/>
          </a:xfrm>
          <a:prstGeom prst="rect">
            <a:avLst/>
          </a:prstGeom>
          <a:noFill/>
        </p:spPr>
        <p:txBody>
          <a:bodyPr wrap="square" rtlCol="0">
            <a:spAutoFit/>
          </a:bodyPr>
          <a:lstStyle/>
          <a:p>
            <a:pPr algn="ctr"/>
            <a:r>
              <a:rPr lang="en-US" sz="3000" b="1" dirty="0">
                <a:solidFill>
                  <a:schemeClr val="bg1"/>
                </a:solidFill>
              </a:rPr>
              <a:t>SOCIAL SECURITY</a:t>
            </a:r>
          </a:p>
        </p:txBody>
      </p:sp>
      <p:sp>
        <p:nvSpPr>
          <p:cNvPr id="11" name="TextBox 10">
            <a:extLst>
              <a:ext uri="{FF2B5EF4-FFF2-40B4-BE49-F238E27FC236}">
                <a16:creationId xmlns:a16="http://schemas.microsoft.com/office/drawing/2014/main" id="{FE6DAAE3-3F64-DC19-D169-8699055DD72D}"/>
              </a:ext>
            </a:extLst>
          </p:cNvPr>
          <p:cNvSpPr txBox="1"/>
          <p:nvPr/>
        </p:nvSpPr>
        <p:spPr>
          <a:xfrm>
            <a:off x="618808" y="5054601"/>
            <a:ext cx="6125134" cy="392159"/>
          </a:xfrm>
          <a:prstGeom prst="rect">
            <a:avLst/>
          </a:prstGeom>
          <a:noFill/>
        </p:spPr>
        <p:txBody>
          <a:bodyPr wrap="square">
            <a:spAutoFit/>
          </a:bodyPr>
          <a:lstStyle/>
          <a:p>
            <a:pPr algn="just">
              <a:lnSpc>
                <a:spcPct val="115000"/>
              </a:lnSpc>
              <a:spcBef>
                <a:spcPts val="200"/>
              </a:spcBef>
              <a:spcAft>
                <a:spcPts val="200"/>
              </a:spcAft>
            </a:pPr>
            <a:r>
              <a:rPr lang="en-GB"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Source</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Decree </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 143/2018/ND-CP, Jan 1st 2022 onwards</a:t>
            </a:r>
            <a:endParaRPr lang="en-VN"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424273C7-B5E1-637C-B12F-FEB648A88BE4}"/>
              </a:ext>
            </a:extLst>
          </p:cNvPr>
          <p:cNvGraphicFramePr>
            <a:graphicFrameLocks noGrp="1"/>
          </p:cNvGraphicFramePr>
          <p:nvPr/>
        </p:nvGraphicFramePr>
        <p:xfrm>
          <a:off x="247218" y="1978210"/>
          <a:ext cx="6403732" cy="2928675"/>
        </p:xfrm>
        <a:graphic>
          <a:graphicData uri="http://schemas.openxmlformats.org/drawingml/2006/table">
            <a:tbl>
              <a:tblPr firstRow="1" firstCol="1" bandRow="1">
                <a:tableStyleId>{5C22544A-7EE6-4342-B048-85BDC9FD1C3A}</a:tableStyleId>
              </a:tblPr>
              <a:tblGrid>
                <a:gridCol w="1099583">
                  <a:extLst>
                    <a:ext uri="{9D8B030D-6E8A-4147-A177-3AD203B41FA5}">
                      <a16:colId xmlns:a16="http://schemas.microsoft.com/office/drawing/2014/main" val="2740381841"/>
                    </a:ext>
                  </a:extLst>
                </a:gridCol>
                <a:gridCol w="1134920">
                  <a:extLst>
                    <a:ext uri="{9D8B030D-6E8A-4147-A177-3AD203B41FA5}">
                      <a16:colId xmlns:a16="http://schemas.microsoft.com/office/drawing/2014/main" val="4044678396"/>
                    </a:ext>
                  </a:extLst>
                </a:gridCol>
                <a:gridCol w="1606887">
                  <a:extLst>
                    <a:ext uri="{9D8B030D-6E8A-4147-A177-3AD203B41FA5}">
                      <a16:colId xmlns:a16="http://schemas.microsoft.com/office/drawing/2014/main" val="2612531465"/>
                    </a:ext>
                  </a:extLst>
                </a:gridCol>
                <a:gridCol w="1361367">
                  <a:extLst>
                    <a:ext uri="{9D8B030D-6E8A-4147-A177-3AD203B41FA5}">
                      <a16:colId xmlns:a16="http://schemas.microsoft.com/office/drawing/2014/main" val="2781296749"/>
                    </a:ext>
                  </a:extLst>
                </a:gridCol>
                <a:gridCol w="1200975">
                  <a:extLst>
                    <a:ext uri="{9D8B030D-6E8A-4147-A177-3AD203B41FA5}">
                      <a16:colId xmlns:a16="http://schemas.microsoft.com/office/drawing/2014/main" val="4201176006"/>
                    </a:ext>
                  </a:extLst>
                </a:gridCol>
              </a:tblGrid>
              <a:tr h="1441776">
                <a:tc>
                  <a:txBody>
                    <a:bodyPr/>
                    <a:lstStyle/>
                    <a:p>
                      <a:pPr algn="ctr">
                        <a:lnSpc>
                          <a:spcPct val="115000"/>
                        </a:lnSpc>
                        <a:spcBef>
                          <a:spcPts val="200"/>
                        </a:spcBef>
                        <a:spcAft>
                          <a:spcPts val="200"/>
                        </a:spcAft>
                      </a:pPr>
                      <a:r>
                        <a:rPr lang="en-GB" sz="1800">
                          <a:effectLst/>
                        </a:rPr>
                        <a:t> </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dirty="0">
                          <a:effectLst/>
                        </a:rPr>
                        <a:t>Sickness and parental insurance benefit fund</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Occupational accident and disease benefit fund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Retirement and death insurance benefit fund</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endParaRPr lang="en-GB" sz="1800" dirty="0">
                        <a:effectLst/>
                      </a:endParaRPr>
                    </a:p>
                    <a:p>
                      <a:pPr algn="ctr">
                        <a:lnSpc>
                          <a:spcPct val="115000"/>
                        </a:lnSpc>
                        <a:spcBef>
                          <a:spcPts val="200"/>
                        </a:spcBef>
                        <a:spcAft>
                          <a:spcPts val="200"/>
                        </a:spcAft>
                      </a:pPr>
                      <a:endParaRPr lang="en-GB" sz="1800" dirty="0">
                        <a:effectLst/>
                      </a:endParaRPr>
                    </a:p>
                    <a:p>
                      <a:pPr algn="ctr">
                        <a:lnSpc>
                          <a:spcPct val="115000"/>
                        </a:lnSpc>
                        <a:spcBef>
                          <a:spcPts val="200"/>
                        </a:spcBef>
                        <a:spcAft>
                          <a:spcPts val="200"/>
                        </a:spcAft>
                      </a:pPr>
                      <a:r>
                        <a:rPr lang="en-GB" sz="1800" dirty="0">
                          <a:effectLst/>
                        </a:rPr>
                        <a:t>Total</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2021227"/>
                  </a:ext>
                </a:extLst>
              </a:tr>
              <a:tr h="710119">
                <a:tc>
                  <a:txBody>
                    <a:bodyPr/>
                    <a:lstStyle/>
                    <a:p>
                      <a:pPr algn="just">
                        <a:lnSpc>
                          <a:spcPct val="115000"/>
                        </a:lnSpc>
                        <a:spcBef>
                          <a:spcPts val="200"/>
                        </a:spcBef>
                        <a:spcAft>
                          <a:spcPts val="200"/>
                        </a:spcAft>
                      </a:pPr>
                      <a:r>
                        <a:rPr lang="en-GB" sz="1800">
                          <a:effectLst/>
                        </a:rPr>
                        <a:t>Foreign employee</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8%</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8%</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6837246"/>
                  </a:ext>
                </a:extLst>
              </a:tr>
              <a:tr h="344290">
                <a:tc>
                  <a:txBody>
                    <a:bodyPr/>
                    <a:lstStyle/>
                    <a:p>
                      <a:pPr algn="just">
                        <a:lnSpc>
                          <a:spcPct val="115000"/>
                        </a:lnSpc>
                        <a:spcBef>
                          <a:spcPts val="200"/>
                        </a:spcBef>
                        <a:spcAft>
                          <a:spcPts val="200"/>
                        </a:spcAft>
                      </a:pPr>
                      <a:r>
                        <a:rPr lang="en-GB" sz="1800">
                          <a:effectLst/>
                        </a:rPr>
                        <a:t>Employer </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3%</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0.5%</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a:effectLst/>
                        </a:rPr>
                        <a:t>14%</a:t>
                      </a:r>
                      <a:endParaRPr lang="en-VN"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r>
                        <a:rPr lang="en-GB" sz="1800" dirty="0">
                          <a:effectLst/>
                        </a:rPr>
                        <a:t>17.5%</a:t>
                      </a:r>
                      <a:endParaRPr lang="en-VN"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5242081"/>
                  </a:ext>
                </a:extLst>
              </a:tr>
            </a:tbl>
          </a:graphicData>
        </a:graphic>
      </p:graphicFrame>
      <p:sp>
        <p:nvSpPr>
          <p:cNvPr id="9" name="CasellaDiTesto 7">
            <a:extLst>
              <a:ext uri="{FF2B5EF4-FFF2-40B4-BE49-F238E27FC236}">
                <a16:creationId xmlns:a16="http://schemas.microsoft.com/office/drawing/2014/main" id="{A17F7ACB-A7C9-9A1B-4C03-DDBE829F1E2C}"/>
              </a:ext>
            </a:extLst>
          </p:cNvPr>
          <p:cNvSpPr txBox="1"/>
          <p:nvPr/>
        </p:nvSpPr>
        <p:spPr>
          <a:xfrm>
            <a:off x="7352337" y="1076745"/>
            <a:ext cx="4056530" cy="922727"/>
          </a:xfrm>
          <a:prstGeom prst="rect">
            <a:avLst/>
          </a:prstGeom>
        </p:spPr>
        <p:txBody>
          <a:bodyPr vert="horz" lIns="91440" tIns="45720" rIns="91440" bIns="45720" rtlCol="0">
            <a:normAutofit/>
          </a:bodyPr>
          <a:lstStyle/>
          <a:p>
            <a:pPr marL="342900" indent="-228600">
              <a:lnSpc>
                <a:spcPct val="90000"/>
              </a:lnSpc>
              <a:spcBef>
                <a:spcPts val="600"/>
              </a:spcBef>
              <a:spcAft>
                <a:spcPts val="600"/>
              </a:spcAft>
              <a:buFont typeface="Arial" panose="020B0604020202020204" pitchFamily="34" charset="0"/>
              <a:buChar char="•"/>
            </a:pPr>
            <a:endParaRPr lang="en-US" sz="1300" b="1" i="1" dirty="0"/>
          </a:p>
        </p:txBody>
      </p:sp>
    </p:spTree>
    <p:extLst>
      <p:ext uri="{BB962C8B-B14F-4D97-AF65-F5344CB8AC3E}">
        <p14:creationId xmlns:p14="http://schemas.microsoft.com/office/powerpoint/2010/main" val="7352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101523"/>
            <a:ext cx="10993177" cy="4770537"/>
          </a:xfrm>
          <a:prstGeom prst="rect">
            <a:avLst/>
          </a:prstGeom>
          <a:noFill/>
        </p:spPr>
        <p:txBody>
          <a:bodyPr wrap="square" rtlCol="0">
            <a:spAutoFit/>
          </a:bodyPr>
          <a:lstStyle/>
          <a:p>
            <a:pPr>
              <a:spcBef>
                <a:spcPts val="600"/>
              </a:spcBef>
              <a:spcAft>
                <a:spcPts val="600"/>
              </a:spcAft>
            </a:pPr>
            <a:r>
              <a:rPr lang="en-GB" sz="2400" b="1" dirty="0">
                <a:solidFill>
                  <a:srgbClr val="000000"/>
                </a:solidFill>
                <a:latin typeface="Calibri" panose="020F0502020204030204" pitchFamily="34" charset="0"/>
                <a:ea typeface="Times New Roman" panose="02020603050405020304" pitchFamily="18" charset="0"/>
              </a:rPr>
              <a:t>For foreigners being resident individuals</a:t>
            </a:r>
            <a:r>
              <a:rPr lang="it-IT" sz="2400" b="1" dirty="0">
                <a:solidFill>
                  <a:schemeClr val="accent1">
                    <a:lumMod val="50000"/>
                  </a:schemeClr>
                </a:solidFill>
              </a:rPr>
              <a:t>:</a:t>
            </a:r>
          </a:p>
          <a:p>
            <a:pPr marL="400050" indent="-400050">
              <a:spcBef>
                <a:spcPts val="600"/>
              </a:spcBef>
              <a:spcAft>
                <a:spcPts val="600"/>
              </a:spcAft>
              <a:buAutoNum type="romanLcParenR"/>
            </a:pPr>
            <a:r>
              <a:rPr lang="en-GB" sz="2200" dirty="0"/>
              <a:t>being present in Vietnam for 183 days or more in one calendar year or in 12 consecutive months from the first day of entry within Vietnam; or </a:t>
            </a:r>
          </a:p>
          <a:p>
            <a:pPr marL="400050" indent="-400050">
              <a:spcBef>
                <a:spcPts val="600"/>
              </a:spcBef>
              <a:spcAft>
                <a:spcPts val="600"/>
              </a:spcAft>
              <a:buAutoNum type="romanLcParenR"/>
            </a:pPr>
            <a:r>
              <a:rPr lang="en-GB" sz="2200" dirty="0"/>
              <a:t>having a permanent residence in Vietnam, including a place to live under permanent residence registration or a rented house in Vietnam under a term lease</a:t>
            </a:r>
            <a:r>
              <a:rPr lang="en-VN" sz="2200" dirty="0"/>
              <a:t> </a:t>
            </a:r>
          </a:p>
          <a:p>
            <a:pPr marL="342900" indent="-342900">
              <a:spcBef>
                <a:spcPts val="600"/>
              </a:spcBef>
              <a:spcAft>
                <a:spcPts val="600"/>
              </a:spcAft>
              <a:buFont typeface="Wingdings" pitchFamily="2" charset="2"/>
              <a:buChar char="à"/>
            </a:pPr>
            <a:r>
              <a:rPr lang="en-GB" sz="2200" dirty="0"/>
              <a:t>income tax regime is applied for income from business, salaries and wages with rates specified by Partial Progressive Tariff in article 7.2 of the Circular 111/2013/TT-BTC</a:t>
            </a:r>
            <a:r>
              <a:rPr lang="en-VN" sz="2200" dirty="0"/>
              <a:t> </a:t>
            </a:r>
          </a:p>
          <a:p>
            <a:pPr>
              <a:spcBef>
                <a:spcPts val="600"/>
              </a:spcBef>
              <a:spcAft>
                <a:spcPts val="600"/>
              </a:spcAft>
            </a:pPr>
            <a:r>
              <a:rPr lang="en-GB"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foreigners being </a:t>
            </a:r>
            <a:r>
              <a:rPr lang="en-GB"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NON-resident</a:t>
            </a:r>
            <a:r>
              <a:rPr lang="en-GB"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individuals</a:t>
            </a:r>
            <a:r>
              <a:rPr lang="it-IT" sz="2200" b="1" dirty="0">
                <a:solidFill>
                  <a:schemeClr val="accent1">
                    <a:lumMod val="50000"/>
                  </a:schemeClr>
                </a:solidFill>
                <a:latin typeface="Calibri" panose="020F0502020204030204" pitchFamily="34" charset="0"/>
                <a:cs typeface="Calibri" panose="020F0502020204030204" pitchFamily="34" charset="0"/>
              </a:rPr>
              <a:t>:</a:t>
            </a:r>
          </a:p>
          <a:p>
            <a:pPr marL="285750" indent="-285750">
              <a:spcBef>
                <a:spcPts val="600"/>
              </a:spcBef>
              <a:spcAft>
                <a:spcPts val="600"/>
              </a:spcAft>
              <a:buFontTx/>
              <a:buChar char="-"/>
            </a:pPr>
            <a:r>
              <a:rPr lang="en-GB" sz="2200" dirty="0">
                <a:latin typeface="Calibri" panose="020F0502020204030204" pitchFamily="34" charset="0"/>
                <a:cs typeface="Calibri" panose="020F0502020204030204" pitchFamily="34" charset="0"/>
              </a:rPr>
              <a:t>Income from business activities: 1% for goods trading; 5% for the service business; and 2% for production, construction, transportation and other business activities</a:t>
            </a:r>
          </a:p>
          <a:p>
            <a:pPr marL="285750" indent="-285750">
              <a:spcBef>
                <a:spcPts val="600"/>
              </a:spcBef>
              <a:spcAft>
                <a:spcPts val="600"/>
              </a:spcAft>
              <a:buFontTx/>
              <a:buChar char="-"/>
            </a:pPr>
            <a:r>
              <a:rPr lang="en-GB" sz="2200" dirty="0">
                <a:latin typeface="Calibri" panose="020F0502020204030204" pitchFamily="34" charset="0"/>
                <a:cs typeface="Calibri" panose="020F0502020204030204" pitchFamily="34" charset="0"/>
              </a:rPr>
              <a:t>Income from salaries and wages: tax rate is 20% of taxable incomes from salaries and wages</a:t>
            </a:r>
            <a:r>
              <a:rPr lang="en-VN" sz="2200" dirty="0">
                <a:latin typeface="Calibri" panose="020F0502020204030204" pitchFamily="34" charset="0"/>
                <a:cs typeface="Calibri" panose="020F0502020204030204" pitchFamily="34" charset="0"/>
              </a:rPr>
              <a:t> </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270371"/>
            <a:ext cx="8631044" cy="553998"/>
          </a:xfrm>
          <a:prstGeom prst="rect">
            <a:avLst/>
          </a:prstGeom>
          <a:noFill/>
        </p:spPr>
        <p:txBody>
          <a:bodyPr wrap="square" rtlCol="0">
            <a:spAutoFit/>
          </a:bodyPr>
          <a:lstStyle/>
          <a:p>
            <a:pPr algn="ctr"/>
            <a:r>
              <a:rPr lang="en-US" sz="3000" b="1" dirty="0">
                <a:solidFill>
                  <a:schemeClr val="bg1"/>
                </a:solidFill>
              </a:rPr>
              <a:t>TAXATION</a:t>
            </a:r>
          </a:p>
        </p:txBody>
      </p:sp>
    </p:spTree>
    <p:extLst>
      <p:ext uri="{BB962C8B-B14F-4D97-AF65-F5344CB8AC3E}">
        <p14:creationId xmlns:p14="http://schemas.microsoft.com/office/powerpoint/2010/main" val="174616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615404" y="1101523"/>
            <a:ext cx="10993177" cy="5324535"/>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REMITTANCE</a:t>
            </a:r>
          </a:p>
          <a:p>
            <a:r>
              <a:rPr lang="en-GB" sz="2000" dirty="0">
                <a:latin typeface="Calibri" panose="020F0502020204030204" pitchFamily="34" charset="0"/>
                <a:cs typeface="Calibri" panose="020F0502020204030204" pitchFamily="34" charset="0"/>
              </a:rPr>
              <a:t>According to the Decree no. 70/2014/NĐ-CP, non-resident and resident foreign workers in Vietnam can easily remit or carry overseas:</a:t>
            </a:r>
          </a:p>
          <a:p>
            <a:pPr marL="400050" indent="-400050">
              <a:buAutoNum type="romanLcParenR"/>
            </a:pPr>
            <a:r>
              <a:rPr lang="en-GB" sz="2000" dirty="0">
                <a:latin typeface="Calibri" panose="020F0502020204030204" pitchFamily="34" charset="0"/>
                <a:cs typeface="Calibri" panose="020F0502020204030204" pitchFamily="34" charset="0"/>
              </a:rPr>
              <a:t>the foreign currency kept in their accounts or legally earned in Vietnam; and </a:t>
            </a:r>
          </a:p>
          <a:p>
            <a:pPr marL="400050" indent="-400050">
              <a:buAutoNum type="romanLcParenR"/>
            </a:pPr>
            <a:r>
              <a:rPr lang="en-GB" sz="2000" dirty="0">
                <a:latin typeface="Calibri" panose="020F0502020204030204" pitchFamily="34" charset="0"/>
                <a:cs typeface="Calibri" panose="020F0502020204030204" pitchFamily="34" charset="0"/>
              </a:rPr>
              <a:t>the foreign currency purchased from Vietnamese dong legally earned in Vietnam</a:t>
            </a:r>
            <a:r>
              <a:rPr lang="en-VN" sz="2000" dirty="0">
                <a:latin typeface="Calibri" panose="020F0502020204030204" pitchFamily="34" charset="0"/>
                <a:cs typeface="Calibri" panose="020F0502020204030204" pitchFamily="34" charset="0"/>
              </a:rPr>
              <a:t> </a:t>
            </a:r>
          </a:p>
          <a:p>
            <a:r>
              <a:rPr lang="en-GB" sz="2000" b="1" dirty="0">
                <a:latin typeface="Calibri" panose="020F0502020204030204" pitchFamily="34" charset="0"/>
                <a:cs typeface="Calibri" panose="020F0502020204030204" pitchFamily="34" charset="0"/>
              </a:rPr>
              <a:t>PENSION</a:t>
            </a:r>
          </a:p>
          <a:p>
            <a:pPr marL="285750" indent="-285750">
              <a:buFontTx/>
              <a:buChar char="-"/>
            </a:pPr>
            <a:r>
              <a:rPr lang="en-GB" sz="2000" dirty="0">
                <a:latin typeface="Calibri" panose="020F0502020204030204" pitchFamily="34" charset="0"/>
                <a:cs typeface="Calibri" panose="020F0502020204030204" pitchFamily="34" charset="0"/>
              </a:rPr>
              <a:t>Under the mandatory social security applicable for foreign workers in Vietnam, foreign workers shall be entitled to the nearly full social security benefits like Vietnamese workers (excluding the unemployment insurance benefits</a:t>
            </a:r>
            <a:r>
              <a:rPr lang="en-VN" sz="200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sickness, maternity, occupational accident, disease, retirement and death insurance benefits</a:t>
            </a:r>
            <a:r>
              <a:rPr lang="en-VN" sz="2000" dirty="0">
                <a:latin typeface="Calibri" panose="020F0502020204030204" pitchFamily="34" charset="0"/>
                <a:cs typeface="Calibri" panose="020F0502020204030204" pitchFamily="34" charset="0"/>
              </a:rPr>
              <a:t> </a:t>
            </a:r>
          </a:p>
          <a:p>
            <a:pPr marL="285750" indent="-285750">
              <a:buFontTx/>
              <a:buChar char="-"/>
            </a:pPr>
            <a:r>
              <a:rPr lang="en-VN" sz="2000" dirty="0">
                <a:latin typeface="Calibri" panose="020F0502020204030204" pitchFamily="34" charset="0"/>
                <a:cs typeface="Calibri" panose="020F0502020204030204" pitchFamily="34" charset="0"/>
              </a:rPr>
              <a:t>P</a:t>
            </a:r>
            <a:r>
              <a:rPr lang="en-GB" sz="2000" dirty="0" err="1">
                <a:latin typeface="Calibri" panose="020F0502020204030204" pitchFamily="34" charset="0"/>
                <a:cs typeface="Calibri" panose="020F0502020204030204" pitchFamily="34" charset="0"/>
              </a:rPr>
              <a:t>ension</a:t>
            </a:r>
            <a:r>
              <a:rPr lang="en-GB" sz="2000" dirty="0">
                <a:latin typeface="Calibri" panose="020F0502020204030204" pitchFamily="34" charset="0"/>
                <a:cs typeface="Calibri" panose="020F0502020204030204" pitchFamily="34" charset="0"/>
              </a:rPr>
              <a:t> for foreign workers</a:t>
            </a:r>
            <a:r>
              <a:rPr lang="en-VN" sz="2000" dirty="0">
                <a:latin typeface="Calibri" panose="020F0502020204030204" pitchFamily="34" charset="0"/>
                <a:cs typeface="Calibri" panose="020F0502020204030204" pitchFamily="34" charset="0"/>
              </a:rPr>
              <a:t> is similar to the regime </a:t>
            </a:r>
            <a:r>
              <a:rPr lang="en-GB" sz="2000" dirty="0">
                <a:latin typeface="Calibri" panose="020F0502020204030204" pitchFamily="34" charset="0"/>
                <a:cs typeface="Calibri" panose="020F0502020204030204" pitchFamily="34" charset="0"/>
              </a:rPr>
              <a:t>applicable for Vietnamese workers</a:t>
            </a:r>
            <a:r>
              <a:rPr lang="en-VN" sz="2000" dirty="0">
                <a:latin typeface="Calibri" panose="020F0502020204030204" pitchFamily="34" charset="0"/>
                <a:cs typeface="Calibri" panose="020F0502020204030204" pitchFamily="34" charset="0"/>
              </a:rPr>
              <a:t>:</a:t>
            </a:r>
          </a:p>
          <a:p>
            <a:pPr marL="742950" lvl="1" indent="-285750">
              <a:buFontTx/>
              <a:buChar char="-"/>
            </a:pPr>
            <a:r>
              <a:rPr lang="en-GB" sz="2000" dirty="0">
                <a:latin typeface="Calibri" panose="020F0502020204030204" pitchFamily="34" charset="0"/>
                <a:cs typeface="Calibri" panose="020F0502020204030204" pitchFamily="34" charset="0"/>
              </a:rPr>
              <a:t>the pension entitlement rates</a:t>
            </a:r>
            <a:r>
              <a:rPr lang="en-VN" sz="2000" dirty="0">
                <a:latin typeface="Calibri" panose="020F0502020204030204" pitchFamily="34" charset="0"/>
                <a:cs typeface="Calibri" panose="020F0502020204030204" pitchFamily="34" charset="0"/>
              </a:rPr>
              <a:t> </a:t>
            </a:r>
          </a:p>
          <a:p>
            <a:pPr marL="742950" lvl="1" indent="-285750">
              <a:buFontTx/>
              <a:buChar char="-"/>
            </a:pPr>
            <a:r>
              <a:rPr lang="en-GB" sz="2000" dirty="0">
                <a:latin typeface="Calibri" panose="020F0502020204030204" pitchFamily="34" charset="0"/>
                <a:cs typeface="Calibri" panose="020F0502020204030204" pitchFamily="34" charset="0"/>
              </a:rPr>
              <a:t>the adjustment of pension benefits</a:t>
            </a:r>
            <a:r>
              <a:rPr lang="en-VN" sz="2000" dirty="0">
                <a:latin typeface="Calibri" panose="020F0502020204030204" pitchFamily="34" charset="0"/>
                <a:cs typeface="Calibri" panose="020F0502020204030204" pitchFamily="34" charset="0"/>
              </a:rPr>
              <a:t> </a:t>
            </a:r>
          </a:p>
          <a:p>
            <a:pPr marL="742950" lvl="1" indent="-285750">
              <a:buFontTx/>
              <a:buChar char="-"/>
            </a:pPr>
            <a:r>
              <a:rPr lang="en-GB" sz="2000" dirty="0">
                <a:latin typeface="Calibri" panose="020F0502020204030204" pitchFamily="34" charset="0"/>
                <a:cs typeface="Calibri" panose="020F0502020204030204" pitchFamily="34" charset="0"/>
              </a:rPr>
              <a:t>the starting date of entitlement to the pension</a:t>
            </a:r>
            <a:r>
              <a:rPr lang="en-VN" sz="2000" dirty="0">
                <a:latin typeface="Calibri" panose="020F0502020204030204" pitchFamily="34" charset="0"/>
                <a:cs typeface="Calibri" panose="020F0502020204030204" pitchFamily="34" charset="0"/>
              </a:rPr>
              <a:t> </a:t>
            </a:r>
          </a:p>
          <a:p>
            <a:pPr marL="742950" lvl="1" indent="-285750">
              <a:buFontTx/>
              <a:buChar char="-"/>
            </a:pPr>
            <a:r>
              <a:rPr lang="en-GB" sz="2000" dirty="0">
                <a:latin typeface="Calibri" panose="020F0502020204030204" pitchFamily="34" charset="0"/>
                <a:cs typeface="Calibri" panose="020F0502020204030204" pitchFamily="34" charset="0"/>
              </a:rPr>
              <a:t>the one-off social security benefit entitlement</a:t>
            </a:r>
            <a:r>
              <a:rPr lang="en-VN" sz="2000" dirty="0">
                <a:latin typeface="Calibri" panose="020F0502020204030204" pitchFamily="34" charset="0"/>
                <a:cs typeface="Calibri" panose="020F0502020204030204" pitchFamily="34" charset="0"/>
              </a:rPr>
              <a:t> </a:t>
            </a:r>
          </a:p>
          <a:p>
            <a:pPr marL="742950" lvl="1" indent="-285750">
              <a:buFontTx/>
              <a:buChar char="-"/>
            </a:pPr>
            <a:r>
              <a:rPr lang="en-GB" sz="2000" dirty="0">
                <a:latin typeface="Calibri" panose="020F0502020204030204" pitchFamily="34" charset="0"/>
                <a:cs typeface="Calibri" panose="020F0502020204030204" pitchFamily="34" charset="0"/>
              </a:rPr>
              <a:t>temporary suspension or continuation of entitlement to monthly pension</a:t>
            </a:r>
            <a:r>
              <a:rPr lang="en-VN" sz="2000" dirty="0">
                <a:latin typeface="Calibri" panose="020F0502020204030204" pitchFamily="34" charset="0"/>
                <a:cs typeface="Calibri" panose="020F0502020204030204" pitchFamily="34" charset="0"/>
              </a:rPr>
              <a:t> </a:t>
            </a:r>
          </a:p>
          <a:p>
            <a:r>
              <a:rPr lang="en-VN" sz="2000" dirty="0">
                <a:latin typeface="Calibri" panose="020F0502020204030204" pitchFamily="34" charset="0"/>
                <a:cs typeface="Calibri" panose="020F0502020204030204" pitchFamily="34" charset="0"/>
              </a:rPr>
              <a:t> </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A3378C84-677E-C164-BD15-CB1BC3E35290}"/>
              </a:ext>
            </a:extLst>
          </p:cNvPr>
          <p:cNvSpPr txBox="1"/>
          <p:nvPr/>
        </p:nvSpPr>
        <p:spPr>
          <a:xfrm>
            <a:off x="1605776" y="217145"/>
            <a:ext cx="8631044" cy="553998"/>
          </a:xfrm>
          <a:prstGeom prst="rect">
            <a:avLst/>
          </a:prstGeom>
          <a:noFill/>
        </p:spPr>
        <p:txBody>
          <a:bodyPr wrap="square" rtlCol="0">
            <a:spAutoFit/>
          </a:bodyPr>
          <a:lstStyle/>
          <a:p>
            <a:pPr algn="ctr"/>
            <a:r>
              <a:rPr lang="en-US" sz="3000" b="1" dirty="0">
                <a:solidFill>
                  <a:schemeClr val="bg1"/>
                </a:solidFill>
              </a:rPr>
              <a:t>REMITTANCE AND PENSION</a:t>
            </a:r>
          </a:p>
        </p:txBody>
      </p:sp>
    </p:spTree>
    <p:extLst>
      <p:ext uri="{BB962C8B-B14F-4D97-AF65-F5344CB8AC3E}">
        <p14:creationId xmlns:p14="http://schemas.microsoft.com/office/powerpoint/2010/main" val="318303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939CA5-4CA7-2F01-D81D-12B7B67244EA}"/>
              </a:ext>
            </a:extLst>
          </p:cNvPr>
          <p:cNvSpPr>
            <a:spLocks noGrp="1"/>
          </p:cNvSpPr>
          <p:nvPr>
            <p:ph type="title"/>
          </p:nvPr>
        </p:nvSpPr>
        <p:spPr>
          <a:xfrm>
            <a:off x="1991485" y="1600200"/>
            <a:ext cx="8201552" cy="2295748"/>
          </a:xfrm>
        </p:spPr>
        <p:txBody>
          <a:bodyPr vert="horz" lIns="91440" tIns="45720" rIns="91440" bIns="45720" rtlCol="0" anchor="b">
            <a:normAutofit/>
          </a:bodyPr>
          <a:lstStyle/>
          <a:p>
            <a:pPr algn="ctr"/>
            <a:r>
              <a:rPr lang="en-US" sz="4800" b="1" kern="1200" dirty="0">
                <a:solidFill>
                  <a:schemeClr val="tx1"/>
                </a:solidFill>
                <a:latin typeface="+mj-lt"/>
                <a:ea typeface="+mj-ea"/>
                <a:cs typeface="+mj-cs"/>
              </a:rPr>
              <a:t>THANK YOU FOR YOUR ATTENTION!</a:t>
            </a:r>
          </a:p>
        </p:txBody>
      </p:sp>
    </p:spTree>
    <p:extLst>
      <p:ext uri="{BB962C8B-B14F-4D97-AF65-F5344CB8AC3E}">
        <p14:creationId xmlns:p14="http://schemas.microsoft.com/office/powerpoint/2010/main" val="347302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(Dr Oliver)</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810131" y="2299722"/>
            <a:ext cx="11663680" cy="4154984"/>
          </a:xfrm>
          <a:prstGeom prst="rect">
            <a:avLst/>
          </a:prstGeom>
        </p:spPr>
        <p:txBody>
          <a:bodyPr wrap="square">
            <a:spAutoFit/>
          </a:bodyPr>
          <a:lstStyle/>
          <a:p>
            <a:r>
              <a:rPr lang="en-US" sz="2400" b="1" dirty="0">
                <a:solidFill>
                  <a:schemeClr val="bg1"/>
                </a:solidFill>
              </a:rPr>
              <a:t>Overview of Work Permit Application Process</a:t>
            </a:r>
          </a:p>
          <a:p>
            <a:endParaRPr lang="en-US" sz="2400" b="1" dirty="0">
              <a:solidFill>
                <a:schemeClr val="bg1"/>
              </a:solidFill>
            </a:endParaRPr>
          </a:p>
          <a:p>
            <a:pPr marL="342900" indent="-342900">
              <a:buFont typeface="Arial" panose="020B0604020202020204" pitchFamily="34" charset="0"/>
              <a:buChar char="•"/>
            </a:pPr>
            <a:r>
              <a:rPr lang="en-US" sz="2400" b="1" dirty="0">
                <a:solidFill>
                  <a:schemeClr val="bg1"/>
                </a:solidFill>
              </a:rPr>
              <a:t>Step 1: Preparing documents</a:t>
            </a:r>
          </a:p>
          <a:p>
            <a:pPr marL="342900" indent="-342900">
              <a:buFont typeface="Arial" panose="020B0604020202020204" pitchFamily="34" charset="0"/>
              <a:buChar char="•"/>
            </a:pPr>
            <a:endParaRPr lang="en-US" sz="2400" b="1" dirty="0">
              <a:solidFill>
                <a:schemeClr val="bg1"/>
              </a:solidFill>
            </a:endParaRPr>
          </a:p>
          <a:p>
            <a:pPr marL="342900" indent="-342900">
              <a:buFont typeface="Arial" panose="020B0604020202020204" pitchFamily="34" charset="0"/>
              <a:buChar char="•"/>
            </a:pPr>
            <a:r>
              <a:rPr lang="en-US" sz="2400" b="1" dirty="0">
                <a:solidFill>
                  <a:schemeClr val="bg1"/>
                </a:solidFill>
              </a:rPr>
              <a:t>Step 2: Obtaining Pre-Approval</a:t>
            </a:r>
          </a:p>
          <a:p>
            <a:pPr marL="342900" indent="-342900">
              <a:buFont typeface="Arial" panose="020B0604020202020204" pitchFamily="34" charset="0"/>
              <a:buChar char="•"/>
            </a:pPr>
            <a:endParaRPr lang="en-US" sz="2400" b="1" dirty="0">
              <a:solidFill>
                <a:schemeClr val="bg1"/>
              </a:solidFill>
            </a:endParaRPr>
          </a:p>
          <a:p>
            <a:pPr marL="342900" indent="-342900">
              <a:buFont typeface="Arial" panose="020B0604020202020204" pitchFamily="34" charset="0"/>
              <a:buChar char="•"/>
            </a:pPr>
            <a:r>
              <a:rPr lang="en-US" sz="2400" b="1" dirty="0">
                <a:solidFill>
                  <a:schemeClr val="bg1"/>
                </a:solidFill>
              </a:rPr>
              <a:t>Step 3: Filing application for work permit</a:t>
            </a:r>
          </a:p>
          <a:p>
            <a:pPr marL="342900" indent="-342900">
              <a:buFont typeface="Arial" panose="020B0604020202020204" pitchFamily="34" charset="0"/>
              <a:buChar char="•"/>
            </a:pPr>
            <a:endParaRPr lang="en-US" sz="2400" b="1" dirty="0">
              <a:solidFill>
                <a:schemeClr val="bg1"/>
              </a:solidFill>
            </a:endParaRPr>
          </a:p>
          <a:p>
            <a:pPr marL="342900" indent="-342900">
              <a:buFont typeface="Arial" panose="020B0604020202020204" pitchFamily="34" charset="0"/>
              <a:buChar char="•"/>
            </a:pPr>
            <a:r>
              <a:rPr lang="en-US" sz="2400" b="1" dirty="0">
                <a:solidFill>
                  <a:schemeClr val="bg1"/>
                </a:solidFill>
              </a:rPr>
              <a:t>Step 4: Collecting Work Permit</a:t>
            </a:r>
          </a:p>
          <a:p>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1168068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(Dr Oliver)</a:t>
            </a:r>
            <a:endParaRPr lang="en-NZ" sz="3600" dirty="0">
              <a:solidFill>
                <a:schemeClr val="bg1"/>
              </a:solidFill>
              <a:latin typeface="Arial" panose="020B0604020202020204" pitchFamily="34" charset="0"/>
              <a:ea typeface="Calibri" panose="020F0502020204030204" pitchFamily="34" charset="0"/>
            </a:endParaRPr>
          </a:p>
        </p:txBody>
      </p:sp>
      <p:graphicFrame>
        <p:nvGraphicFramePr>
          <p:cNvPr id="6" name="Diagram 5"/>
          <p:cNvGraphicFramePr/>
          <p:nvPr>
            <p:extLst>
              <p:ext uri="{D42A27DB-BD31-4B8C-83A1-F6EECF244321}">
                <p14:modId xmlns:p14="http://schemas.microsoft.com/office/powerpoint/2010/main" val="1251306146"/>
              </p:ext>
            </p:extLst>
          </p:nvPr>
        </p:nvGraphicFramePr>
        <p:xfrm>
          <a:off x="312420" y="1896428"/>
          <a:ext cx="11259470" cy="44728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988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50520" y="163599"/>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(1) - </a:t>
            </a:r>
            <a:r>
              <a:rPr lang="en-GB" sz="3600" dirty="0">
                <a:solidFill>
                  <a:schemeClr val="bg1"/>
                </a:solidFill>
                <a:latin typeface="Calibri" panose="020F0502020204030204" pitchFamily="34" charset="0"/>
                <a:ea typeface="Calibri" panose="020F0502020204030204" pitchFamily="34" charset="0"/>
              </a:rPr>
              <a:t>Introduction and the EVFTA context (Dr Oliver) </a:t>
            </a:r>
            <a:endParaRPr lang="en-NZ" sz="3600" dirty="0">
              <a:solidFill>
                <a:schemeClr val="bg1"/>
              </a:solidFill>
              <a:latin typeface="Arial" panose="020B0604020202020204" pitchFamily="34" charset="0"/>
              <a:ea typeface="Calibri" panose="020F0502020204030204" pitchFamily="34" charset="0"/>
            </a:endParaRPr>
          </a:p>
        </p:txBody>
      </p:sp>
      <p:sp>
        <p:nvSpPr>
          <p:cNvPr id="4" name="Rectangle 3"/>
          <p:cNvSpPr/>
          <p:nvPr/>
        </p:nvSpPr>
        <p:spPr>
          <a:xfrm>
            <a:off x="281789" y="1344573"/>
            <a:ext cx="11552221" cy="5078313"/>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400" dirty="0">
                <a:solidFill>
                  <a:schemeClr val="bg1"/>
                </a:solidFill>
              </a:rPr>
              <a:t>The EVFTA is a new generation free trade agreement between Vietnam and 27 EU member countries</a:t>
            </a:r>
          </a:p>
          <a:p>
            <a:pPr marL="285750" indent="-285750">
              <a:spcBef>
                <a:spcPts val="600"/>
              </a:spcBef>
              <a:spcAft>
                <a:spcPts val="600"/>
              </a:spcAft>
              <a:buFont typeface="Arial" panose="020B0604020202020204" pitchFamily="34" charset="0"/>
              <a:buChar char="•"/>
            </a:pPr>
            <a:r>
              <a:rPr lang="en-US" sz="2400" dirty="0">
                <a:solidFill>
                  <a:schemeClr val="bg1"/>
                </a:solidFill>
              </a:rPr>
              <a:t>On 2nd December 2015, both Vietnam and the EU concluded the negotiations.</a:t>
            </a:r>
          </a:p>
          <a:p>
            <a:pPr marL="285750" indent="-285750">
              <a:spcBef>
                <a:spcPts val="600"/>
              </a:spcBef>
              <a:spcAft>
                <a:spcPts val="600"/>
              </a:spcAft>
              <a:buFont typeface="Arial" panose="020B0604020202020204" pitchFamily="34" charset="0"/>
              <a:buChar char="•"/>
            </a:pPr>
            <a:r>
              <a:rPr lang="en-US" sz="2400" dirty="0">
                <a:solidFill>
                  <a:schemeClr val="bg1"/>
                </a:solidFill>
              </a:rPr>
              <a:t>On 26 June 2018, the EVFTA was divided into 2 agreements in terms of trade and investment following the European Court of Justice’s opinion on the EU – Singapore FTA</a:t>
            </a:r>
          </a:p>
          <a:p>
            <a:pPr marL="285750" indent="-285750">
              <a:spcBef>
                <a:spcPts val="600"/>
              </a:spcBef>
              <a:spcAft>
                <a:spcPts val="600"/>
              </a:spcAft>
              <a:buFont typeface="Arial" panose="020B0604020202020204" pitchFamily="34" charset="0"/>
              <a:buChar char="•"/>
            </a:pPr>
            <a:r>
              <a:rPr lang="en-US" sz="2400" dirty="0">
                <a:solidFill>
                  <a:schemeClr val="bg1"/>
                </a:solidFill>
              </a:rPr>
              <a:t>The EVFTA will cover trade issues while investment protection and investment-related dispute settlement will be under the IPA.</a:t>
            </a:r>
          </a:p>
          <a:p>
            <a:pPr marL="285750" indent="-285750">
              <a:spcBef>
                <a:spcPts val="600"/>
              </a:spcBef>
              <a:spcAft>
                <a:spcPts val="600"/>
              </a:spcAft>
              <a:buFont typeface="Arial" panose="020B0604020202020204" pitchFamily="34" charset="0"/>
              <a:buChar char="•"/>
            </a:pPr>
            <a:r>
              <a:rPr lang="en-US" sz="2400" dirty="0">
                <a:solidFill>
                  <a:schemeClr val="bg1"/>
                </a:solidFill>
              </a:rPr>
              <a:t>On 30th June, the EVFTA and the IPA were signed in Hanoi.</a:t>
            </a:r>
          </a:p>
          <a:p>
            <a:pPr marL="285750" indent="-285750">
              <a:spcBef>
                <a:spcPts val="600"/>
              </a:spcBef>
              <a:spcAft>
                <a:spcPts val="600"/>
              </a:spcAft>
              <a:buFont typeface="Arial" panose="020B0604020202020204" pitchFamily="34" charset="0"/>
              <a:buChar char="•"/>
            </a:pPr>
            <a:r>
              <a:rPr lang="en-US" sz="2400" dirty="0">
                <a:solidFill>
                  <a:schemeClr val="bg1"/>
                </a:solidFill>
              </a:rPr>
              <a:t>EVFTA takes effect from 01 August 2020.</a:t>
            </a:r>
          </a:p>
          <a:p>
            <a:pPr marL="285750" indent="-285750">
              <a:spcBef>
                <a:spcPts val="600"/>
              </a:spcBef>
              <a:spcAft>
                <a:spcPts val="600"/>
              </a:spcAft>
              <a:buFont typeface="Arial" panose="020B0604020202020204" pitchFamily="34" charset="0"/>
              <a:buChar char="•"/>
            </a:pPr>
            <a:r>
              <a:rPr lang="en-US" sz="2400" dirty="0">
                <a:solidFill>
                  <a:schemeClr val="bg1"/>
                </a:solidFill>
              </a:rPr>
              <a:t>The EVFTA is the first comprehensive and ambitious trade and investment agreements that the EU has ever concluded with a developing country in Asia</a:t>
            </a:r>
          </a:p>
        </p:txBody>
      </p:sp>
    </p:spTree>
    <p:extLst>
      <p:ext uri="{BB962C8B-B14F-4D97-AF65-F5344CB8AC3E}">
        <p14:creationId xmlns:p14="http://schemas.microsoft.com/office/powerpoint/2010/main" val="1209302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579120" y="1009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a:t>
            </a:r>
            <a:endParaRPr lang="en-NZ" sz="3600" dirty="0">
              <a:solidFill>
                <a:schemeClr val="bg1"/>
              </a:solidFill>
              <a:latin typeface="Arial" panose="020B0604020202020204" pitchFamily="34" charset="0"/>
              <a:ea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15434756"/>
              </p:ext>
            </p:extLst>
          </p:nvPr>
        </p:nvGraphicFramePr>
        <p:xfrm>
          <a:off x="1079500" y="1312228"/>
          <a:ext cx="9880600" cy="5400040"/>
        </p:xfrm>
        <a:graphic>
          <a:graphicData uri="http://schemas.openxmlformats.org/drawingml/2006/table">
            <a:tbl>
              <a:tblPr firstRow="1" bandRow="1">
                <a:tableStyleId>{5C22544A-7EE6-4342-B048-85BDC9FD1C3A}</a:tableStyleId>
              </a:tblPr>
              <a:tblGrid>
                <a:gridCol w="3338538">
                  <a:extLst>
                    <a:ext uri="{9D8B030D-6E8A-4147-A177-3AD203B41FA5}">
                      <a16:colId xmlns:a16="http://schemas.microsoft.com/office/drawing/2014/main" val="3462477918"/>
                    </a:ext>
                  </a:extLst>
                </a:gridCol>
                <a:gridCol w="6542062">
                  <a:extLst>
                    <a:ext uri="{9D8B030D-6E8A-4147-A177-3AD203B41FA5}">
                      <a16:colId xmlns:a16="http://schemas.microsoft.com/office/drawing/2014/main" val="2154193081"/>
                    </a:ext>
                  </a:extLst>
                </a:gridCol>
              </a:tblGrid>
              <a:tr h="370840">
                <a:tc>
                  <a:txBody>
                    <a:bodyPr/>
                    <a:lstStyle/>
                    <a:p>
                      <a:pPr algn="ctr"/>
                      <a:r>
                        <a:rPr lang="en-US" dirty="0"/>
                        <a:t>Employer Documents</a:t>
                      </a:r>
                    </a:p>
                  </a:txBody>
                  <a:tcPr/>
                </a:tc>
                <a:tc>
                  <a:txBody>
                    <a:bodyPr/>
                    <a:lstStyle/>
                    <a:p>
                      <a:pPr algn="ctr"/>
                      <a:r>
                        <a:rPr lang="en-US" dirty="0"/>
                        <a:t>Employee</a:t>
                      </a:r>
                      <a:r>
                        <a:rPr lang="en-US" baseline="0" dirty="0"/>
                        <a:t> Documents</a:t>
                      </a:r>
                      <a:endParaRPr lang="en-US" dirty="0"/>
                    </a:p>
                  </a:txBody>
                  <a:tcPr/>
                </a:tc>
                <a:extLst>
                  <a:ext uri="{0D108BD9-81ED-4DB2-BD59-A6C34878D82A}">
                    <a16:rowId xmlns:a16="http://schemas.microsoft.com/office/drawing/2014/main" val="680674997"/>
                  </a:ext>
                </a:extLst>
              </a:tr>
              <a:tr h="370840">
                <a:tc>
                  <a:txBody>
                    <a:bodyPr/>
                    <a:lstStyle/>
                    <a:p>
                      <a:r>
                        <a:rPr lang="en-US" sz="1800" kern="1200" dirty="0">
                          <a:solidFill>
                            <a:schemeClr val="dk1"/>
                          </a:solidFill>
                          <a:effectLst/>
                          <a:latin typeface="+mn-lt"/>
                          <a:ea typeface="+mn-ea"/>
                          <a:cs typeface="+mn-cs"/>
                        </a:rPr>
                        <a:t>1. Job Description</a:t>
                      </a:r>
                    </a:p>
                    <a:p>
                      <a:r>
                        <a:rPr lang="en-US" sz="1800" kern="1200" dirty="0">
                          <a:solidFill>
                            <a:schemeClr val="dk1"/>
                          </a:solidFill>
                          <a:effectLst/>
                          <a:latin typeface="+mn-lt"/>
                          <a:ea typeface="+mn-ea"/>
                          <a:cs typeface="+mn-cs"/>
                        </a:rPr>
                        <a:t>2. Business License (N)</a:t>
                      </a:r>
                    </a:p>
                    <a:p>
                      <a:r>
                        <a:rPr lang="en-US" sz="1800" kern="1200" dirty="0">
                          <a:solidFill>
                            <a:schemeClr val="dk1"/>
                          </a:solidFill>
                          <a:effectLst/>
                          <a:latin typeface="+mn-lt"/>
                          <a:ea typeface="+mn-ea"/>
                          <a:cs typeface="+mn-cs"/>
                        </a:rPr>
                        <a:t>3. Seal register (N)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4. </a:t>
                      </a:r>
                      <a:r>
                        <a:rPr lang="en-US" sz="1800" b="0" i="0" kern="1200" dirty="0">
                          <a:solidFill>
                            <a:schemeClr val="dk1"/>
                          </a:solidFill>
                          <a:effectLst/>
                          <a:latin typeface="+mn-lt"/>
                          <a:ea typeface="+mn-ea"/>
                          <a:cs typeface="+mn-cs"/>
                        </a:rPr>
                        <a:t>Draft of Vietnam-law labor contract</a:t>
                      </a:r>
                    </a:p>
                    <a:p>
                      <a:endParaRPr lang="en-US" sz="1800" kern="1200" dirty="0">
                        <a:solidFill>
                          <a:schemeClr val="dk1"/>
                        </a:solidFill>
                        <a:effectLst/>
                        <a:latin typeface="+mn-lt"/>
                        <a:ea typeface="+mn-ea"/>
                        <a:cs typeface="+mn-cs"/>
                      </a:endParaRPr>
                    </a:p>
                    <a:p>
                      <a:endParaRPr lang="en-US" dirty="0"/>
                    </a:p>
                  </a:txBody>
                  <a:tcPr/>
                </a:tc>
                <a:tc>
                  <a:txBody>
                    <a:bodyPr/>
                    <a:lstStyle/>
                    <a:p>
                      <a:r>
                        <a:rPr lang="en-US" sz="1800" kern="1200" dirty="0">
                          <a:solidFill>
                            <a:schemeClr val="dk1"/>
                          </a:solidFill>
                          <a:effectLst/>
                          <a:latin typeface="+mn-lt"/>
                          <a:ea typeface="+mn-ea"/>
                          <a:cs typeface="+mn-cs"/>
                        </a:rPr>
                        <a:t>1. Original and Vietnamese Criminal History (Police) Check (a) from the Employee’s home country (C&amp;L) (T) or</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b) from Vietnam</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2. Heath Check from an authorized Vietnamese hospital</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3. University Degree (C&amp;L) (T)</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4. Experience Certificate(s) / Letter confirming at least 3 years relevant foreign work experience (C&amp;L) (T) issued by an offshore company or the previous relevant Work Permits for 3 years if the foreign individual has working experience in Vietnam. </a:t>
                      </a:r>
                    </a:p>
                    <a:p>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5. Summary CV / Record of work history</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6. Passport (N)</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7. Two photos size 4x6cm</a:t>
                      </a:r>
                    </a:p>
                    <a:p>
                      <a:endParaRPr lang="en-US" dirty="0"/>
                    </a:p>
                  </a:txBody>
                  <a:tcPr/>
                </a:tc>
                <a:extLst>
                  <a:ext uri="{0D108BD9-81ED-4DB2-BD59-A6C34878D82A}">
                    <a16:rowId xmlns:a16="http://schemas.microsoft.com/office/drawing/2014/main" val="1733427039"/>
                  </a:ext>
                </a:extLst>
              </a:tr>
            </a:tbl>
          </a:graphicData>
        </a:graphic>
      </p:graphicFrame>
      <p:sp>
        <p:nvSpPr>
          <p:cNvPr id="6" name="Rounded Rectangle 5"/>
          <p:cNvSpPr/>
          <p:nvPr/>
        </p:nvSpPr>
        <p:spPr>
          <a:xfrm>
            <a:off x="7846060" y="5518626"/>
            <a:ext cx="2933700" cy="1041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1" dirty="0"/>
              <a:t>*(C&amp;L): </a:t>
            </a:r>
            <a:r>
              <a:rPr lang="en-US" sz="1400" b="1" i="1" dirty="0" err="1"/>
              <a:t>Consularized</a:t>
            </a:r>
            <a:r>
              <a:rPr lang="en-US" sz="1400" b="1" i="1" dirty="0"/>
              <a:t> and Legalized</a:t>
            </a:r>
            <a:endParaRPr lang="en-US" sz="1400" dirty="0"/>
          </a:p>
          <a:p>
            <a:r>
              <a:rPr lang="en-US" sz="1400" b="1" i="1" dirty="0"/>
              <a:t>*(N): Notarized in Vietnam</a:t>
            </a:r>
            <a:endParaRPr lang="en-US" sz="1400" dirty="0"/>
          </a:p>
          <a:p>
            <a:r>
              <a:rPr lang="en-US" sz="1400" b="1" i="1" dirty="0"/>
              <a:t>*(T): Translated into Vietnamese</a:t>
            </a:r>
            <a:endParaRPr lang="en-US" sz="1400" dirty="0"/>
          </a:p>
        </p:txBody>
      </p:sp>
    </p:spTree>
    <p:extLst>
      <p:ext uri="{BB962C8B-B14F-4D97-AF65-F5344CB8AC3E}">
        <p14:creationId xmlns:p14="http://schemas.microsoft.com/office/powerpoint/2010/main" val="2291610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52"/>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14548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312420" y="2202934"/>
            <a:ext cx="11663680" cy="830997"/>
          </a:xfrm>
          <a:prstGeom prst="rect">
            <a:avLst/>
          </a:prstGeom>
        </p:spPr>
        <p:txBody>
          <a:bodyPr wrap="square">
            <a:spAutoFit/>
          </a:bodyPr>
          <a:lstStyle/>
          <a:p>
            <a:endParaRPr lang="en-US" sz="2400" b="1" dirty="0">
              <a:solidFill>
                <a:schemeClr val="bg1"/>
              </a:solidFill>
            </a:endParaRPr>
          </a:p>
          <a:p>
            <a:endParaRPr lang="en-US" sz="2400" b="1" dirty="0">
              <a:solidFill>
                <a:schemeClr val="bg1"/>
              </a:solidFill>
            </a:endParaRPr>
          </a:p>
        </p:txBody>
      </p:sp>
      <p:sp>
        <p:nvSpPr>
          <p:cNvPr id="4" name="Rectangle 1"/>
          <p:cNvSpPr>
            <a:spLocks noChangeArrowheads="1"/>
          </p:cNvSpPr>
          <p:nvPr/>
        </p:nvSpPr>
        <p:spPr bwMode="auto">
          <a:xfrm>
            <a:off x="414020" y="1601081"/>
            <a:ext cx="109982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1"/>
                </a:solidFill>
                <a:effectLst/>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cs typeface="Calibri" panose="020F0502020204030204" pitchFamily="34" charset="0"/>
              </a:rPr>
              <a:t>Retirement age for local employees under Labor Code 2019: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bg1"/>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cs typeface="Calibri" panose="020F0502020204030204" pitchFamily="34" charset="0"/>
              </a:rPr>
              <a:t>Upfront, Vietnam has gradually increased the retirement age to 60 years for women and 62 for men starting from 2021.</a:t>
            </a:r>
            <a:r>
              <a:rPr kumimoji="0" lang="en-US" altLang="en-US" sz="2400" b="0" i="0" u="none" strike="noStrike" cap="none" normalizeH="0" baseline="0" dirty="0">
                <a:ln>
                  <a:noFill/>
                </a:ln>
                <a:solidFill>
                  <a:schemeClr val="bg1"/>
                </a:solidFill>
                <a:effectLst/>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bg1"/>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cs typeface="Calibri" panose="020F0502020204030204" pitchFamily="34" charset="0"/>
              </a:rPr>
              <a:t>In particular, with effect from 1 January 2021, a male employee can retire at 60 years and three months and a female employee can retire at 55 years and four months.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bg1"/>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cs typeface="Calibri" panose="020F0502020204030204" pitchFamily="34" charset="0"/>
              </a:rPr>
              <a:t>After that, three months will be added each year to the retirement age of a male employee until it becomes 62 in 2028. For a female employee, it will be raised by four months on a yearly basis until it becomes 60 in 2035. </a:t>
            </a:r>
            <a:endParaRPr kumimoji="0" lang="en-US" altLang="en-US" sz="24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1286212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139608"/>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312420" y="2202934"/>
            <a:ext cx="11663680" cy="830997"/>
          </a:xfrm>
          <a:prstGeom prst="rect">
            <a:avLst/>
          </a:prstGeom>
        </p:spPr>
        <p:txBody>
          <a:bodyPr wrap="square">
            <a:spAutoFit/>
          </a:bodyPr>
          <a:lstStyle/>
          <a:p>
            <a:endParaRPr lang="en-US" sz="2400" b="1" dirty="0">
              <a:solidFill>
                <a:schemeClr val="bg1"/>
              </a:solidFill>
            </a:endParaRPr>
          </a:p>
          <a:p>
            <a:endParaRPr lang="en-US" sz="2400" b="1" dirty="0">
              <a:solidFill>
                <a:schemeClr val="bg1"/>
              </a:solidFill>
            </a:endParaRPr>
          </a:p>
        </p:txBody>
      </p:sp>
      <p:sp>
        <p:nvSpPr>
          <p:cNvPr id="6" name="Rectangle 1"/>
          <p:cNvSpPr>
            <a:spLocks noChangeArrowheads="1"/>
          </p:cNvSpPr>
          <p:nvPr/>
        </p:nvSpPr>
        <p:spPr bwMode="auto">
          <a:xfrm>
            <a:off x="312421" y="1676459"/>
            <a:ext cx="11346180" cy="476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Retirement age for expats working in Vietnam </a:t>
            </a:r>
            <a:endPar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Under Article 151.1 of Labor Code, a foreign employee must be at last 18 years of age and has full legal capacity. This means that there is no maximum threshold applicable for expat’s age to work in Vietnam.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 </a:t>
            </a:r>
          </a:p>
          <a:p>
            <a:pPr lvl="0" eaLnBrk="0" fontAlgn="base" hangingPunct="0">
              <a:spcBef>
                <a:spcPct val="0"/>
              </a:spcBef>
              <a:spcAft>
                <a:spcPct val="0"/>
              </a:spcAft>
            </a:pPr>
            <a:r>
              <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Under Decree 143/2018/ND-CP on mandatory social insurance scheme, expats working in Vietnam under a work permit (e.g. expat employee) or under a practicing certificate (e.g. an expat lawyer) shall be required to contribute to the social insurance scheme until reaching the retirement age applicable to male and female employees under the Labor Code. To stop contribute </a:t>
            </a:r>
            <a:r>
              <a:rPr lang="en-US" altLang="en-US" sz="3200" baseline="-25000" dirty="0">
                <a:solidFill>
                  <a:schemeClr val="bg1"/>
                </a:solidFill>
                <a:latin typeface="Calibri" panose="020F0502020204030204" pitchFamily="34" charset="0"/>
                <a:cs typeface="Calibri" panose="020F0502020204030204" pitchFamily="34" charset="0"/>
              </a:rPr>
              <a:t>to the social insurance scheme does NOT mean to stop working.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25000" dirty="0">
                <a:ln>
                  <a:noFill/>
                </a:ln>
                <a:solidFill>
                  <a:schemeClr val="bg1"/>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i="1" baseline="-25000" dirty="0">
                <a:solidFill>
                  <a:schemeClr val="bg1"/>
                </a:solidFill>
                <a:latin typeface="Calibri" panose="020F0502020204030204" pitchFamily="34" charset="0"/>
                <a:cs typeface="Calibri" panose="020F0502020204030204" pitchFamily="34" charset="0"/>
              </a:rPr>
              <a:t>Why have a number of work permit applications been rejected by authorities because expat employees reach statutory retirement age in practice?</a:t>
            </a:r>
          </a:p>
        </p:txBody>
      </p:sp>
    </p:spTree>
    <p:extLst>
      <p:ext uri="{BB962C8B-B14F-4D97-AF65-F5344CB8AC3E}">
        <p14:creationId xmlns:p14="http://schemas.microsoft.com/office/powerpoint/2010/main" val="3488275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139608"/>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312420" y="2202934"/>
            <a:ext cx="11663680" cy="830997"/>
          </a:xfrm>
          <a:prstGeom prst="rect">
            <a:avLst/>
          </a:prstGeom>
        </p:spPr>
        <p:txBody>
          <a:bodyPr wrap="square">
            <a:spAutoFit/>
          </a:bodyPr>
          <a:lstStyle/>
          <a:p>
            <a:endParaRPr lang="en-US" sz="2400" b="1" dirty="0">
              <a:solidFill>
                <a:schemeClr val="bg1"/>
              </a:solidFill>
            </a:endParaRPr>
          </a:p>
          <a:p>
            <a:endParaRPr lang="en-US" sz="2400" b="1" dirty="0">
              <a:solidFill>
                <a:schemeClr val="bg1"/>
              </a:solidFill>
            </a:endParaRPr>
          </a:p>
        </p:txBody>
      </p:sp>
      <p:sp>
        <p:nvSpPr>
          <p:cNvPr id="6" name="Rectangle 1"/>
          <p:cNvSpPr>
            <a:spLocks noChangeArrowheads="1"/>
          </p:cNvSpPr>
          <p:nvPr/>
        </p:nvSpPr>
        <p:spPr bwMode="auto">
          <a:xfrm>
            <a:off x="495336" y="1387326"/>
            <a:ext cx="8470369"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b="1" baseline="-25000" dirty="0">
                <a:solidFill>
                  <a:schemeClr val="bg1"/>
                </a:solidFill>
                <a:latin typeface="Calibri" panose="020F0502020204030204" pitchFamily="34" charset="0"/>
                <a:cs typeface="Calibri" panose="020F0502020204030204" pitchFamily="34" charset="0"/>
              </a:rPr>
              <a:t>What to do after the issuance of work permit?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0" b="1" baseline="-25000" dirty="0">
              <a:solidFill>
                <a:schemeClr val="bg1"/>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b="1" baseline="-25000" dirty="0">
                <a:solidFill>
                  <a:schemeClr val="bg1"/>
                </a:solidFill>
                <a:latin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377439B6-1964-4860-AC0A-CC53BB46D721}"/>
              </a:ext>
            </a:extLst>
          </p:cNvPr>
          <p:cNvSpPr txBox="1"/>
          <p:nvPr/>
        </p:nvSpPr>
        <p:spPr>
          <a:xfrm>
            <a:off x="312420" y="2479032"/>
            <a:ext cx="10651955" cy="2308324"/>
          </a:xfrm>
          <a:prstGeom prst="rect">
            <a:avLst/>
          </a:prstGeom>
          <a:noFill/>
        </p:spPr>
        <p:txBody>
          <a:bodyPr wrap="none" rtlCol="0">
            <a:spAutoFit/>
          </a:bodyPr>
          <a:lstStyle/>
          <a:p>
            <a:pPr marL="285750" indent="-285750">
              <a:buFont typeface="Arial" panose="020B0604020202020204" pitchFamily="34" charset="0"/>
              <a:buChar char="•"/>
            </a:pPr>
            <a:r>
              <a:rPr lang="en-US" dirty="0">
                <a:solidFill>
                  <a:schemeClr val="bg1"/>
                </a:solidFill>
              </a:rPr>
              <a:t>Employer and</a:t>
            </a:r>
            <a:r>
              <a:rPr lang="en-US" baseline="0" dirty="0">
                <a:solidFill>
                  <a:schemeClr val="bg1"/>
                </a:solidFill>
              </a:rPr>
              <a:t> Expat to enter into Vietnam-law labor contract.</a:t>
            </a:r>
          </a:p>
          <a:p>
            <a:pPr marL="285750" indent="-285750">
              <a:buFont typeface="Arial" panose="020B0604020202020204" pitchFamily="34" charset="0"/>
              <a:buChar char="•"/>
            </a:pPr>
            <a:endParaRPr lang="en-US" baseline="0" dirty="0">
              <a:solidFill>
                <a:schemeClr val="bg1"/>
              </a:solidFill>
            </a:endParaRPr>
          </a:p>
          <a:p>
            <a:pPr marL="285750" indent="-285750">
              <a:buFont typeface="Arial" panose="020B0604020202020204" pitchFamily="34" charset="0"/>
              <a:buChar char="•"/>
            </a:pPr>
            <a:r>
              <a:rPr lang="en-US" baseline="0" dirty="0">
                <a:solidFill>
                  <a:schemeClr val="bg1"/>
                </a:solidFill>
              </a:rPr>
              <a:t>Term of labor contract must be in line with the term of the issued work permit.</a:t>
            </a:r>
          </a:p>
          <a:p>
            <a:pPr marL="285750" indent="-285750">
              <a:buFont typeface="Arial" panose="020B0604020202020204" pitchFamily="34" charset="0"/>
              <a:buChar char="•"/>
            </a:pPr>
            <a:endParaRPr lang="en-US" baseline="0" dirty="0">
              <a:solidFill>
                <a:schemeClr val="bg1"/>
              </a:solidFill>
            </a:endParaRPr>
          </a:p>
          <a:p>
            <a:pPr marL="285750" indent="-285750">
              <a:buFont typeface="Arial" panose="020B0604020202020204" pitchFamily="34" charset="0"/>
              <a:buChar char="•"/>
            </a:pPr>
            <a:r>
              <a:rPr lang="en-US" sz="1800" b="0" i="0" kern="1200" dirty="0">
                <a:solidFill>
                  <a:schemeClr val="bg1"/>
                </a:solidFill>
                <a:effectLst/>
                <a:latin typeface="+mn-lt"/>
                <a:ea typeface="+mn-ea"/>
                <a:cs typeface="+mn-cs"/>
              </a:rPr>
              <a:t>The employer shall send the</a:t>
            </a:r>
            <a:r>
              <a:rPr lang="en-US" sz="1800" b="0" i="0" kern="1200" baseline="0" dirty="0">
                <a:solidFill>
                  <a:schemeClr val="bg1"/>
                </a:solidFill>
                <a:effectLst/>
                <a:latin typeface="+mn-lt"/>
                <a:ea typeface="+mn-ea"/>
                <a:cs typeface="+mn-cs"/>
              </a:rPr>
              <a:t> signed</a:t>
            </a:r>
            <a:r>
              <a:rPr lang="en-US" sz="1800" b="0" i="0" kern="1200" dirty="0">
                <a:solidFill>
                  <a:schemeClr val="bg1"/>
                </a:solidFill>
                <a:effectLst/>
                <a:latin typeface="+mn-lt"/>
                <a:ea typeface="+mn-ea"/>
                <a:cs typeface="+mn-cs"/>
              </a:rPr>
              <a:t> lab or contract to the competent authority that issued that work permit. </a:t>
            </a:r>
          </a:p>
          <a:p>
            <a:pPr marL="285750" indent="-285750">
              <a:buFont typeface="Arial" panose="020B0604020202020204" pitchFamily="34" charset="0"/>
              <a:buChar char="•"/>
            </a:pPr>
            <a:r>
              <a:rPr lang="en-US" sz="1800" b="0" i="0" kern="1200" dirty="0">
                <a:solidFill>
                  <a:schemeClr val="bg1"/>
                </a:solidFill>
                <a:effectLst/>
                <a:latin typeface="+mn-lt"/>
                <a:ea typeface="+mn-ea"/>
                <a:cs typeface="+mn-cs"/>
              </a:rPr>
              <a:t>The labor contract shall</a:t>
            </a:r>
            <a:r>
              <a:rPr lang="en-US" sz="1800" b="0" i="0" kern="1200" baseline="0" dirty="0">
                <a:solidFill>
                  <a:schemeClr val="bg1"/>
                </a:solidFill>
                <a:effectLst/>
                <a:latin typeface="+mn-lt"/>
                <a:ea typeface="+mn-ea"/>
                <a:cs typeface="+mn-cs"/>
              </a:rPr>
              <a:t> be</a:t>
            </a:r>
            <a:r>
              <a:rPr lang="en-US" sz="1800" b="0" i="0" kern="1200" dirty="0">
                <a:solidFill>
                  <a:schemeClr val="bg1"/>
                </a:solidFill>
                <a:effectLst/>
                <a:latin typeface="+mn-lt"/>
                <a:ea typeface="+mn-ea"/>
                <a:cs typeface="+mn-cs"/>
              </a:rPr>
              <a:t> the original copy or a certified true copy. </a:t>
            </a:r>
          </a:p>
          <a:p>
            <a:pPr marL="285750" indent="-285750">
              <a:buFont typeface="Arial" panose="020B0604020202020204" pitchFamily="34" charset="0"/>
              <a:buChar char="•"/>
            </a:pPr>
            <a:r>
              <a:rPr lang="en-US" sz="1800" b="0" i="0" kern="1200" dirty="0">
                <a:solidFill>
                  <a:schemeClr val="bg1"/>
                </a:solidFill>
                <a:effectLst/>
                <a:latin typeface="+mn-lt"/>
                <a:ea typeface="+mn-ea"/>
                <a:cs typeface="+mn-cs"/>
              </a:rPr>
              <a:t>Penalty of up to 6M VND (equivalent</a:t>
            </a:r>
            <a:r>
              <a:rPr lang="en-US" sz="1800" b="0" i="0" kern="1200" baseline="0" dirty="0">
                <a:solidFill>
                  <a:schemeClr val="bg1"/>
                </a:solidFill>
                <a:effectLst/>
                <a:latin typeface="+mn-lt"/>
                <a:ea typeface="+mn-ea"/>
                <a:cs typeface="+mn-cs"/>
              </a:rPr>
              <a:t> to US$ 250</a:t>
            </a:r>
            <a:r>
              <a:rPr lang="en-US" sz="1800" b="0" i="0" kern="1200" dirty="0">
                <a:solidFill>
                  <a:schemeClr val="bg1"/>
                </a:solidFill>
                <a:effectLst/>
                <a:latin typeface="+mn-lt"/>
                <a:ea typeface="+mn-ea"/>
                <a:cs typeface="+mn-cs"/>
              </a:rPr>
              <a:t>) shall apply in case of failure</a:t>
            </a:r>
            <a:r>
              <a:rPr lang="en-US" sz="1800" b="0" i="0" kern="1200" baseline="0" dirty="0">
                <a:solidFill>
                  <a:schemeClr val="bg1"/>
                </a:solidFill>
                <a:effectLst/>
                <a:latin typeface="+mn-lt"/>
                <a:ea typeface="+mn-ea"/>
                <a:cs typeface="+mn-cs"/>
              </a:rPr>
              <a:t> to follow this obligation.</a:t>
            </a: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903698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139608"/>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III (3) - </a:t>
            </a:r>
            <a:r>
              <a:rPr lang="en-GB" sz="3600" dirty="0">
                <a:solidFill>
                  <a:schemeClr val="bg1"/>
                </a:solidFill>
                <a:latin typeface="Calibri" panose="020F0502020204030204" pitchFamily="34" charset="0"/>
                <a:ea typeface="Calibri" panose="020F0502020204030204" pitchFamily="34" charset="0"/>
              </a:rPr>
              <a:t>Presentation on practical implementation of the law, with real life experiences </a:t>
            </a:r>
            <a:endParaRPr lang="en-NZ" sz="3600" dirty="0">
              <a:solidFill>
                <a:schemeClr val="bg1"/>
              </a:solidFill>
              <a:latin typeface="Arial" panose="020B0604020202020204" pitchFamily="34" charset="0"/>
              <a:ea typeface="Calibri" panose="020F0502020204030204" pitchFamily="34" charset="0"/>
            </a:endParaRPr>
          </a:p>
        </p:txBody>
      </p:sp>
      <p:sp>
        <p:nvSpPr>
          <p:cNvPr id="3" name="Rectangle 2"/>
          <p:cNvSpPr/>
          <p:nvPr/>
        </p:nvSpPr>
        <p:spPr>
          <a:xfrm>
            <a:off x="312420" y="2202934"/>
            <a:ext cx="11663680" cy="830997"/>
          </a:xfrm>
          <a:prstGeom prst="rect">
            <a:avLst/>
          </a:prstGeom>
        </p:spPr>
        <p:txBody>
          <a:bodyPr wrap="square">
            <a:spAutoFit/>
          </a:bodyPr>
          <a:lstStyle/>
          <a:p>
            <a:endParaRPr lang="en-US" sz="2400" b="1" dirty="0">
              <a:solidFill>
                <a:schemeClr val="bg1"/>
              </a:solidFill>
            </a:endParaRPr>
          </a:p>
          <a:p>
            <a:endParaRPr lang="en-US" sz="2400" b="1" dirty="0">
              <a:solidFill>
                <a:schemeClr val="bg1"/>
              </a:solidFill>
            </a:endParaRPr>
          </a:p>
        </p:txBody>
      </p:sp>
      <p:sp>
        <p:nvSpPr>
          <p:cNvPr id="6" name="Rectangle 1"/>
          <p:cNvSpPr>
            <a:spLocks noChangeArrowheads="1"/>
          </p:cNvSpPr>
          <p:nvPr/>
        </p:nvSpPr>
        <p:spPr bwMode="auto">
          <a:xfrm>
            <a:off x="542970" y="1296089"/>
            <a:ext cx="9564081" cy="1436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b="1" baseline="-25000" dirty="0">
                <a:solidFill>
                  <a:schemeClr val="bg1"/>
                </a:solidFill>
                <a:latin typeface="Calibri" panose="020F0502020204030204" pitchFamily="34" charset="0"/>
                <a:cs typeface="Calibri" panose="020F0502020204030204" pitchFamily="34" charset="0"/>
              </a:rPr>
              <a:t>Is there an</a:t>
            </a:r>
            <a:r>
              <a:rPr lang="en-US" altLang="en-US" sz="4000" b="1" dirty="0">
                <a:solidFill>
                  <a:schemeClr val="bg1"/>
                </a:solidFill>
                <a:latin typeface="Calibri" panose="020F0502020204030204" pitchFamily="34" charset="0"/>
                <a:cs typeface="Calibri" panose="020F0502020204030204" pitchFamily="34" charset="0"/>
              </a:rPr>
              <a:t> </a:t>
            </a:r>
            <a:r>
              <a:rPr lang="en-US" altLang="en-US" sz="4000" b="1" baseline="-25000" dirty="0">
                <a:solidFill>
                  <a:schemeClr val="bg1"/>
                </a:solidFill>
                <a:latin typeface="Calibri" panose="020F0502020204030204" pitchFamily="34" charset="0"/>
                <a:cs typeface="Calibri" panose="020F0502020204030204" pitchFamily="34" charset="0"/>
              </a:rPr>
              <a:t>indefinite-term labor contract for expat employees?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0" b="1" baseline="-25000" dirty="0">
              <a:solidFill>
                <a:schemeClr val="bg1"/>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b="1" baseline="-25000" dirty="0">
                <a:solidFill>
                  <a:schemeClr val="bg1"/>
                </a:solidFill>
                <a:latin typeface="Calibri" panose="020F0502020204030204" pitchFamily="34" charset="0"/>
                <a:cs typeface="Calibri" panose="020F0502020204030204" pitchFamily="34" charset="0"/>
              </a:rPr>
              <a:t> </a:t>
            </a:r>
          </a:p>
        </p:txBody>
      </p:sp>
      <p:sp>
        <p:nvSpPr>
          <p:cNvPr id="7" name="TextBox 6">
            <a:extLst>
              <a:ext uri="{FF2B5EF4-FFF2-40B4-BE49-F238E27FC236}">
                <a16:creationId xmlns:a16="http://schemas.microsoft.com/office/drawing/2014/main" id="{98094281-62F2-4D32-BED0-EB44ADC79F2E}"/>
              </a:ext>
            </a:extLst>
          </p:cNvPr>
          <p:cNvSpPr txBox="1"/>
          <p:nvPr/>
        </p:nvSpPr>
        <p:spPr>
          <a:xfrm>
            <a:off x="656195" y="2732380"/>
            <a:ext cx="10254942" cy="2862322"/>
          </a:xfrm>
          <a:prstGeom prst="rect">
            <a:avLst/>
          </a:prstGeom>
          <a:noFill/>
        </p:spPr>
        <p:txBody>
          <a:bodyPr wrap="square" rtlCol="0">
            <a:spAutoFit/>
          </a:bodyPr>
          <a:lstStyle/>
          <a:p>
            <a:endParaRPr lang="en-US" baseline="0" dirty="0">
              <a:solidFill>
                <a:schemeClr val="bg1"/>
              </a:solidFill>
            </a:endParaRPr>
          </a:p>
          <a:p>
            <a:pPr marL="285750" indent="-285750">
              <a:buFont typeface="Arial" panose="020B0604020202020204" pitchFamily="34" charset="0"/>
              <a:buChar char="•"/>
            </a:pPr>
            <a:r>
              <a:rPr lang="en-US" b="1" baseline="0" dirty="0">
                <a:solidFill>
                  <a:schemeClr val="bg1"/>
                </a:solidFill>
              </a:rPr>
              <a:t>No indefinite term labor contract for expat employees</a:t>
            </a:r>
          </a:p>
          <a:p>
            <a:pPr marL="285750" indent="-285750">
              <a:buFont typeface="Arial" panose="020B0604020202020204" pitchFamily="34" charset="0"/>
              <a:buChar char="•"/>
            </a:pPr>
            <a:endParaRPr lang="en-US" b="1" dirty="0">
              <a:solidFill>
                <a:schemeClr val="bg1"/>
              </a:solidFill>
            </a:endParaRPr>
          </a:p>
          <a:p>
            <a:pPr marL="285750" indent="-285750">
              <a:buFont typeface="Arial" panose="020B0604020202020204" pitchFamily="34" charset="0"/>
              <a:buChar char="•"/>
            </a:pPr>
            <a:r>
              <a:rPr lang="en-US" baseline="0" dirty="0">
                <a:solidFill>
                  <a:schemeClr val="bg1"/>
                </a:solidFill>
              </a:rPr>
              <a:t>Only multiple fixed term labor contracts. Term of labor contract must be in line with term of issued work permit.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b="1" dirty="0">
                <a:solidFill>
                  <a:schemeClr val="bg1"/>
                </a:solidFill>
              </a:rPr>
              <a:t>L</a:t>
            </a:r>
            <a:r>
              <a:rPr lang="en-US" b="1" baseline="0" dirty="0">
                <a:solidFill>
                  <a:schemeClr val="bg1"/>
                </a:solidFill>
              </a:rPr>
              <a:t>ocal employees:</a:t>
            </a:r>
            <a:r>
              <a:rPr lang="en-US" baseline="0" dirty="0">
                <a:solidFill>
                  <a:schemeClr val="bg1"/>
                </a:solidFill>
              </a:rPr>
              <a:t> First fixed-term labor contract of up to 36 months -&gt; Second fixed-term labor contract of up to 36 months -&gt; Indefinite-term labor contract</a:t>
            </a:r>
          </a:p>
          <a:p>
            <a:endParaRPr lang="en-US" baseline="0" dirty="0"/>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4093000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12420" y="570865"/>
            <a:ext cx="10515600"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II (4) - </a:t>
            </a:r>
            <a:r>
              <a:rPr lang="en-PH" sz="3600" dirty="0">
                <a:solidFill>
                  <a:schemeClr val="bg1"/>
                </a:solidFill>
                <a:latin typeface="Calibri" panose="020F0502020204030204" pitchFamily="34" charset="0"/>
              </a:rPr>
              <a:t>Discussion and Q&amp;A </a:t>
            </a:r>
            <a:endParaRPr lang="en-NZ" sz="3600" dirty="0">
              <a:solidFill>
                <a:schemeClr val="bg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6783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255"/>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03366" y="0"/>
            <a:ext cx="11342534" cy="1325563"/>
          </a:xfrm>
        </p:spPr>
        <p:txBody>
          <a:bodyPr>
            <a:normAutofit/>
          </a:bodyPr>
          <a:lstStyle/>
          <a:p>
            <a:r>
              <a:rPr lang="en-PH" sz="3600" dirty="0">
                <a:solidFill>
                  <a:schemeClr val="bg1"/>
                </a:solidFill>
                <a:latin typeface="Calibri" panose="020F0502020204030204" pitchFamily="34" charset="0"/>
                <a:ea typeface="Calibri" panose="020F0502020204030204" pitchFamily="34" charset="0"/>
              </a:rPr>
              <a:t>I (1) - </a:t>
            </a:r>
            <a:r>
              <a:rPr lang="en-GB" sz="3600" dirty="0">
                <a:solidFill>
                  <a:schemeClr val="bg1"/>
                </a:solidFill>
                <a:latin typeface="Calibri" panose="020F0502020204030204" pitchFamily="34" charset="0"/>
                <a:ea typeface="Calibri" panose="020F0502020204030204" pitchFamily="34" charset="0"/>
              </a:rPr>
              <a:t>Introduction and the EVFTA context (</a:t>
            </a:r>
            <a:r>
              <a:rPr lang="en-GB" sz="3600" dirty="0" err="1">
                <a:solidFill>
                  <a:schemeClr val="bg1"/>
                </a:solidFill>
                <a:latin typeface="Calibri" panose="020F0502020204030204" pitchFamily="34" charset="0"/>
                <a:ea typeface="Calibri" panose="020F0502020204030204" pitchFamily="34" charset="0"/>
              </a:rPr>
              <a:t>cont</a:t>
            </a:r>
            <a:r>
              <a:rPr lang="en-GB" sz="3600" dirty="0">
                <a:solidFill>
                  <a:schemeClr val="bg1"/>
                </a:solidFill>
                <a:latin typeface="Calibri" panose="020F0502020204030204" pitchFamily="34" charset="0"/>
                <a:ea typeface="Calibri" panose="020F0502020204030204" pitchFamily="34" charset="0"/>
              </a:rPr>
              <a:t>) (Dr Oliver)</a:t>
            </a:r>
            <a:endParaRPr lang="en-NZ" sz="3600" dirty="0">
              <a:solidFill>
                <a:schemeClr val="bg1"/>
              </a:solidFill>
              <a:latin typeface="Arial" panose="020B0604020202020204" pitchFamily="34" charset="0"/>
              <a:ea typeface="Calibri" panose="020F0502020204030204" pitchFamily="34" charset="0"/>
            </a:endParaRPr>
          </a:p>
        </p:txBody>
      </p:sp>
      <p:sp>
        <p:nvSpPr>
          <p:cNvPr id="4" name="Rectangle 3"/>
          <p:cNvSpPr/>
          <p:nvPr/>
        </p:nvSpPr>
        <p:spPr>
          <a:xfrm>
            <a:off x="303366" y="1142379"/>
            <a:ext cx="11552221" cy="520142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400" dirty="0">
                <a:solidFill>
                  <a:schemeClr val="bg1"/>
                </a:solidFill>
              </a:rPr>
              <a:t>Chapter 13 of EVFTA on Trade and Sustainable Development requires Viet Nam and the EU “reaffirms its commitments, in accordance with its obligations under the ILO and the ILO Declaration on Fundamental Principles and Rights at Work, to respect, promote and effectively implement the principles concerning the fundamental rights at work”.</a:t>
            </a:r>
          </a:p>
          <a:p>
            <a:pPr marL="285750" indent="-285750">
              <a:spcBef>
                <a:spcPts val="600"/>
              </a:spcBef>
              <a:spcAft>
                <a:spcPts val="600"/>
              </a:spcAft>
              <a:buFont typeface="Arial" panose="020B0604020202020204" pitchFamily="34" charset="0"/>
              <a:buChar char="•"/>
            </a:pPr>
            <a:r>
              <a:rPr lang="en-US" sz="2400" dirty="0">
                <a:solidFill>
                  <a:schemeClr val="bg1"/>
                </a:solidFill>
              </a:rPr>
              <a:t>They include the freedom of association and the effective recognition of the right to collective bargaining; the elimination of all forms of forced or compulsory </a:t>
            </a:r>
            <a:r>
              <a:rPr lang="en-US" sz="2400" dirty="0" err="1">
                <a:solidFill>
                  <a:schemeClr val="bg1"/>
                </a:solidFill>
              </a:rPr>
              <a:t>labour</a:t>
            </a:r>
            <a:r>
              <a:rPr lang="en-US" sz="2400" dirty="0">
                <a:solidFill>
                  <a:schemeClr val="bg1"/>
                </a:solidFill>
              </a:rPr>
              <a:t>; the effective abolition of child labor; and the elimination of discrimination in respect of employment and occupation.</a:t>
            </a:r>
          </a:p>
          <a:p>
            <a:pPr marL="285750" indent="-285750">
              <a:spcBef>
                <a:spcPts val="600"/>
              </a:spcBef>
              <a:spcAft>
                <a:spcPts val="600"/>
              </a:spcAft>
              <a:buFont typeface="Arial" panose="020B0604020202020204" pitchFamily="34" charset="0"/>
              <a:buChar char="•"/>
            </a:pPr>
            <a:r>
              <a:rPr lang="en-US" sz="2400" dirty="0">
                <a:solidFill>
                  <a:schemeClr val="bg1"/>
                </a:solidFill>
              </a:rPr>
              <a:t>This chapter specifically stipulates that each party will make continued and sustained efforts towards ratifying eight fundamental ILO conventions. Viet Nam has ratified seven out of eight fundamental conventions. It will leave the Convention 87 on Freedom of Association and Protection of the Right to Organize as the only fundamental convention left and the Government plans to ratify it in 2023.</a:t>
            </a:r>
          </a:p>
        </p:txBody>
      </p:sp>
    </p:spTree>
    <p:extLst>
      <p:ext uri="{BB962C8B-B14F-4D97-AF65-F5344CB8AC3E}">
        <p14:creationId xmlns:p14="http://schemas.microsoft.com/office/powerpoint/2010/main" val="157093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a:extLst>
              <a:ext uri="{FF2B5EF4-FFF2-40B4-BE49-F238E27FC236}">
                <a16:creationId xmlns:a16="http://schemas.microsoft.com/office/drawing/2014/main" id="{4E9EF319-FB4E-A1E3-BC57-90CEF0112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3387"/>
            <a:ext cx="12192000" cy="6854613"/>
          </a:xfrm>
          <a:prstGeom prst="rect">
            <a:avLst/>
          </a:prstGeom>
        </p:spPr>
      </p:pic>
      <p:sp>
        <p:nvSpPr>
          <p:cNvPr id="2" name="Title 1">
            <a:extLst>
              <a:ext uri="{FF2B5EF4-FFF2-40B4-BE49-F238E27FC236}">
                <a16:creationId xmlns:a16="http://schemas.microsoft.com/office/drawing/2014/main" id="{AA41F2DB-883B-1BB1-4DEF-B34579188CBD}"/>
              </a:ext>
            </a:extLst>
          </p:cNvPr>
          <p:cNvSpPr>
            <a:spLocks noGrp="1"/>
          </p:cNvSpPr>
          <p:nvPr>
            <p:ph type="title"/>
          </p:nvPr>
        </p:nvSpPr>
        <p:spPr>
          <a:xfrm>
            <a:off x="320040" y="989965"/>
            <a:ext cx="11090642" cy="1325563"/>
          </a:xfrm>
        </p:spPr>
        <p:txBody>
          <a:bodyPr>
            <a:normAutofit fontScale="90000"/>
          </a:bodyPr>
          <a:lstStyle/>
          <a:p>
            <a:pPr lvl="0">
              <a:lnSpc>
                <a:spcPct val="105000"/>
              </a:lnSpc>
              <a:spcBef>
                <a:spcPts val="300"/>
              </a:spcBef>
              <a:spcAft>
                <a:spcPts val="300"/>
              </a:spcAft>
            </a:pPr>
            <a:r>
              <a:rPr lang="en-PH" sz="3600" dirty="0">
                <a:solidFill>
                  <a:schemeClr val="bg1"/>
                </a:solidFill>
                <a:latin typeface="Calibri" panose="020F0502020204030204" pitchFamily="34" charset="0"/>
                <a:ea typeface="Calibri" panose="020F0502020204030204" pitchFamily="34" charset="0"/>
              </a:rPr>
              <a:t>I (2) - </a:t>
            </a:r>
            <a:r>
              <a:rPr lang="en-GB" sz="3600" dirty="0">
                <a:solidFill>
                  <a:schemeClr val="bg1"/>
                </a:solidFill>
                <a:latin typeface="Calibri" panose="020F0502020204030204" pitchFamily="34" charset="0"/>
                <a:ea typeface="Calibri" panose="020F0502020204030204" pitchFamily="34" charset="0"/>
              </a:rPr>
              <a:t>Presentation on current law on entry and temporary stay of foreign labour in light of the EVFTA – </a:t>
            </a:r>
            <a:r>
              <a:rPr lang="en-GB" sz="3600" b="1" dirty="0" err="1">
                <a:solidFill>
                  <a:schemeClr val="bg1"/>
                </a:solidFill>
                <a:latin typeface="Calibri" panose="020F0502020204030204" pitchFamily="34" charset="0"/>
                <a:ea typeface="Calibri" panose="020F0502020204030204" pitchFamily="34" charset="0"/>
              </a:rPr>
              <a:t>Prof.</a:t>
            </a:r>
            <a:r>
              <a:rPr lang="en-GB" sz="3600" b="1" dirty="0">
                <a:solidFill>
                  <a:schemeClr val="bg1"/>
                </a:solidFill>
                <a:latin typeface="Calibri" panose="020F0502020204030204" pitchFamily="34" charset="0"/>
                <a:ea typeface="Calibri" panose="020F0502020204030204" pitchFamily="34" charset="0"/>
              </a:rPr>
              <a:t> </a:t>
            </a:r>
            <a:r>
              <a:rPr lang="en-GB" sz="3600" b="1" dirty="0" err="1">
                <a:solidFill>
                  <a:schemeClr val="bg1"/>
                </a:solidFill>
                <a:latin typeface="Calibri" panose="020F0502020204030204" pitchFamily="34" charset="0"/>
                <a:ea typeface="Calibri" panose="020F0502020204030204" pitchFamily="34" charset="0"/>
              </a:rPr>
              <a:t>Ngan</a:t>
            </a:r>
            <a:r>
              <a:rPr lang="en-GB" sz="3600" b="1" dirty="0">
                <a:solidFill>
                  <a:schemeClr val="bg1"/>
                </a:solidFill>
                <a:latin typeface="Calibri" panose="020F0502020204030204" pitchFamily="34" charset="0"/>
                <a:ea typeface="Calibri" panose="020F0502020204030204" pitchFamily="34" charset="0"/>
              </a:rPr>
              <a:t> Kim Vu</a:t>
            </a:r>
            <a:endParaRPr lang="en-NZ" dirty="0">
              <a:solidFill>
                <a:schemeClr val="bg1"/>
              </a:solidFill>
              <a:latin typeface="Calibri" panose="020F0502020204030204" pitchFamily="34" charset="0"/>
              <a:ea typeface="Calibri" panose="020F0502020204030204" pitchFamily="34" charset="0"/>
            </a:endParaRPr>
          </a:p>
        </p:txBody>
      </p:sp>
      <p:sp>
        <p:nvSpPr>
          <p:cNvPr id="3" name="Rectangle 2"/>
          <p:cNvSpPr/>
          <p:nvPr/>
        </p:nvSpPr>
        <p:spPr>
          <a:xfrm>
            <a:off x="1635617" y="2741291"/>
            <a:ext cx="6096000" cy="1858650"/>
          </a:xfrm>
          <a:prstGeom prst="rect">
            <a:avLst/>
          </a:prstGeom>
        </p:spPr>
        <p:txBody>
          <a:bodyPr>
            <a:spAutoFit/>
          </a:bodyPr>
          <a:lstStyle/>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ea typeface="Calibri" panose="020F0502020204030204" pitchFamily="34" charset="0"/>
              </a:rPr>
              <a:t>Restriction and ENT in light of EVFTA</a:t>
            </a:r>
            <a:endParaRPr lang="en-NZ" sz="3200" dirty="0">
              <a:solidFill>
                <a:schemeClr val="bg1"/>
              </a:solidFill>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ea typeface="Calibri" panose="020F0502020204030204" pitchFamily="34" charset="0"/>
              </a:rPr>
              <a:t>Visa requirements and procedures</a:t>
            </a:r>
            <a:endParaRPr lang="en-NZ" sz="3200" dirty="0">
              <a:solidFill>
                <a:schemeClr val="bg1"/>
              </a:solidFill>
              <a:latin typeface="Calibri" panose="020F0502020204030204" pitchFamily="34" charset="0"/>
              <a:ea typeface="Calibri" panose="020F0502020204030204" pitchFamily="34" charset="0"/>
            </a:endParaRP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ea typeface="Calibri" panose="020F0502020204030204" pitchFamily="34" charset="0"/>
              </a:rPr>
              <a:t>Extension of business stay</a:t>
            </a:r>
          </a:p>
          <a:p>
            <a:pPr marL="742950" lvl="1" indent="-285750">
              <a:lnSpc>
                <a:spcPct val="105000"/>
              </a:lnSpc>
              <a:spcBef>
                <a:spcPts val="300"/>
              </a:spcBef>
              <a:spcAft>
                <a:spcPts val="300"/>
              </a:spcAft>
              <a:buFont typeface="+mj-lt"/>
              <a:buAutoNum type="alphaLcPeriod"/>
            </a:pPr>
            <a:r>
              <a:rPr lang="en-GB" sz="2400" dirty="0">
                <a:solidFill>
                  <a:schemeClr val="bg1"/>
                </a:solidFill>
                <a:latin typeface="Calibri" panose="020F0502020204030204" pitchFamily="34" charset="0"/>
                <a:ea typeface="Calibri" panose="020F0502020204030204" pitchFamily="34" charset="0"/>
              </a:rPr>
              <a:t>General evaluation</a:t>
            </a:r>
            <a:endParaRPr lang="en-NZ" sz="3200" dirty="0">
              <a:solidFill>
                <a:schemeClr val="bg1"/>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9620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Immagine che contiene mappa&#10;&#10;Descrizione generata automaticamente">
            <a:extLst>
              <a:ext uri="{FF2B5EF4-FFF2-40B4-BE49-F238E27FC236}">
                <a16:creationId xmlns:a16="http://schemas.microsoft.com/office/drawing/2014/main" id="{F8DC5AD3-4E58-BD41-A96D-CE99730372FC}"/>
              </a:ext>
            </a:extLst>
          </p:cNvPr>
          <p:cNvPicPr>
            <a:picLocks noChangeAspect="1"/>
          </p:cNvPicPr>
          <p:nvPr/>
        </p:nvPicPr>
        <p:blipFill>
          <a:blip r:embed="rId2"/>
          <a:stretch>
            <a:fillRect/>
          </a:stretch>
        </p:blipFill>
        <p:spPr>
          <a:xfrm>
            <a:off x="0" y="0"/>
            <a:ext cx="12192000" cy="6858000"/>
          </a:xfrm>
          <a:prstGeom prst="rect">
            <a:avLst/>
          </a:prstGeom>
        </p:spPr>
      </p:pic>
      <p:sp>
        <p:nvSpPr>
          <p:cNvPr id="8" name="CasellaDiTesto 7">
            <a:extLst>
              <a:ext uri="{FF2B5EF4-FFF2-40B4-BE49-F238E27FC236}">
                <a16:creationId xmlns:a16="http://schemas.microsoft.com/office/drawing/2014/main" id="{490BD908-23A4-F243-ADFA-DC5BC2C9C2CD}"/>
              </a:ext>
            </a:extLst>
          </p:cNvPr>
          <p:cNvSpPr txBox="1"/>
          <p:nvPr/>
        </p:nvSpPr>
        <p:spPr>
          <a:xfrm>
            <a:off x="837799" y="457200"/>
            <a:ext cx="10772086" cy="6001643"/>
          </a:xfrm>
          <a:prstGeom prst="rect">
            <a:avLst/>
          </a:prstGeom>
          <a:noFill/>
        </p:spPr>
        <p:txBody>
          <a:bodyPr wrap="square" rtlCol="0">
            <a:spAutoFit/>
          </a:bodyPr>
          <a:lstStyle/>
          <a:p>
            <a:pPr algn="ctr"/>
            <a:r>
              <a:rPr lang="it-IT" sz="2000" dirty="0">
                <a:solidFill>
                  <a:schemeClr val="bg1"/>
                </a:solidFill>
              </a:rPr>
              <a:t>Support for the implementation of the EU-Vietnam Free Trade Agreement</a:t>
            </a:r>
            <a:endParaRPr lang="it-IT" sz="1800" dirty="0">
              <a:effectLst/>
              <a:latin typeface="Times New Roman" panose="02020603050405020304" pitchFamily="18" charset="0"/>
              <a:ea typeface="Times New Roman" panose="02020603050405020304" pitchFamily="18" charset="0"/>
            </a:endParaRPr>
          </a:p>
          <a:p>
            <a:pPr algn="ctr"/>
            <a:endParaRPr lang="it-IT" sz="2000" dirty="0">
              <a:solidFill>
                <a:schemeClr val="bg1"/>
              </a:solidFill>
            </a:endParaRPr>
          </a:p>
          <a:p>
            <a:pPr algn="ctr"/>
            <a:endParaRPr lang="it-IT" sz="3200" dirty="0">
              <a:solidFill>
                <a:schemeClr val="bg1"/>
              </a:solidFill>
            </a:endParaRPr>
          </a:p>
          <a:p>
            <a:pPr algn="ctr">
              <a:lnSpc>
                <a:spcPct val="150000"/>
              </a:lnSpc>
            </a:pPr>
            <a:endParaRPr lang="it-IT" sz="2800" b="1" dirty="0">
              <a:solidFill>
                <a:schemeClr val="bg1"/>
              </a:solidFill>
            </a:endParaRPr>
          </a:p>
          <a:p>
            <a:pPr algn="ctr"/>
            <a:r>
              <a:rPr lang="en-PH" sz="3000" b="1" dirty="0">
                <a:solidFill>
                  <a:schemeClr val="bg1"/>
                </a:solidFill>
              </a:rPr>
              <a:t>Current Law on the Presence of Foreign Natural Persons for Business Purposes in Vietnam</a:t>
            </a:r>
            <a:r>
              <a:rPr lang="en-VN" sz="3000" dirty="0">
                <a:solidFill>
                  <a:schemeClr val="bg1"/>
                </a:solidFill>
              </a:rPr>
              <a:t> </a:t>
            </a:r>
          </a:p>
          <a:p>
            <a:pPr algn="ctr"/>
            <a:endParaRPr lang="it-IT" sz="3000" b="1" dirty="0">
              <a:solidFill>
                <a:schemeClr val="bg1"/>
              </a:solidFill>
              <a:latin typeface="Calibri Light" panose="020F0302020204030204" pitchFamily="34" charset="0"/>
              <a:cs typeface="Calibri Light" panose="020F0302020204030204" pitchFamily="34" charset="0"/>
            </a:endParaRPr>
          </a:p>
          <a:p>
            <a:pPr algn="ctr"/>
            <a:endParaRPr lang="it-IT" sz="3000" b="1" dirty="0">
              <a:solidFill>
                <a:schemeClr val="bg1"/>
              </a:solidFill>
              <a:latin typeface="Calibri Light" panose="020F0302020204030204" pitchFamily="34" charset="0"/>
              <a:cs typeface="Calibri Light" panose="020F0302020204030204" pitchFamily="34" charset="0"/>
            </a:endParaRPr>
          </a:p>
          <a:p>
            <a:pPr algn="ctr"/>
            <a:r>
              <a:rPr lang="it-IT" sz="3000" b="1" dirty="0">
                <a:solidFill>
                  <a:schemeClr val="bg1"/>
                </a:solidFill>
                <a:latin typeface="Calibri Light" panose="020F0302020204030204" pitchFamily="34" charset="0"/>
                <a:cs typeface="Calibri Light" panose="020F0302020204030204" pitchFamily="34" charset="0"/>
              </a:rPr>
              <a:t>Vu Kim Ngan</a:t>
            </a:r>
            <a:r>
              <a:rPr lang="it-IT" sz="3000" dirty="0">
                <a:solidFill>
                  <a:schemeClr val="bg1"/>
                </a:solidFill>
                <a:latin typeface="Calibri Light" panose="020F0302020204030204" pitchFamily="34" charset="0"/>
                <a:cs typeface="Calibri Light" panose="020F0302020204030204" pitchFamily="34" charset="0"/>
              </a:rPr>
              <a:t>, Foreign Trade University</a:t>
            </a:r>
          </a:p>
          <a:p>
            <a:pPr algn="ctr"/>
            <a:r>
              <a:rPr lang="it-IT" sz="3000" dirty="0">
                <a:solidFill>
                  <a:schemeClr val="bg1"/>
                </a:solidFill>
                <a:latin typeface="Calibri Light" panose="020F0302020204030204" pitchFamily="34" charset="0"/>
                <a:cs typeface="Calibri Light" panose="020F0302020204030204" pitchFamily="34" charset="0"/>
              </a:rPr>
              <a:t>Tran </a:t>
            </a:r>
            <a:r>
              <a:rPr lang="it-IT" sz="3000" dirty="0" err="1">
                <a:solidFill>
                  <a:schemeClr val="bg1"/>
                </a:solidFill>
                <a:latin typeface="Calibri Light" panose="020F0302020204030204" pitchFamily="34" charset="0"/>
                <a:cs typeface="Calibri Light" panose="020F0302020204030204" pitchFamily="34" charset="0"/>
              </a:rPr>
              <a:t>Thi</a:t>
            </a:r>
            <a:r>
              <a:rPr lang="it-IT" sz="3000" dirty="0">
                <a:solidFill>
                  <a:schemeClr val="bg1"/>
                </a:solidFill>
                <a:latin typeface="Calibri Light" panose="020F0302020204030204" pitchFamily="34" charset="0"/>
                <a:cs typeface="Calibri Light" panose="020F0302020204030204" pitchFamily="34" charset="0"/>
              </a:rPr>
              <a:t> Thuy Duong, HCMC University of </a:t>
            </a:r>
            <a:r>
              <a:rPr lang="it-IT" sz="3000" dirty="0" err="1">
                <a:solidFill>
                  <a:schemeClr val="bg1"/>
                </a:solidFill>
                <a:latin typeface="Calibri Light" panose="020F0302020204030204" pitchFamily="34" charset="0"/>
                <a:cs typeface="Calibri Light" panose="020F0302020204030204" pitchFamily="34" charset="0"/>
              </a:rPr>
              <a:t>Law</a:t>
            </a:r>
            <a:endParaRPr lang="it-IT" sz="3000" dirty="0">
              <a:solidFill>
                <a:schemeClr val="bg1"/>
              </a:solidFill>
              <a:latin typeface="Calibri Light" panose="020F0302020204030204" pitchFamily="34" charset="0"/>
              <a:cs typeface="Calibri Light" panose="020F0302020204030204" pitchFamily="34" charset="0"/>
            </a:endParaRPr>
          </a:p>
          <a:p>
            <a:pPr algn="ctr"/>
            <a:r>
              <a:rPr lang="it-IT" sz="3000" dirty="0">
                <a:solidFill>
                  <a:schemeClr val="bg1"/>
                </a:solidFill>
                <a:latin typeface="Calibri Light" panose="020F0302020204030204" pitchFamily="34" charset="0"/>
                <a:cs typeface="Calibri Light" panose="020F0302020204030204" pitchFamily="34" charset="0"/>
              </a:rPr>
              <a:t>Nguyen </a:t>
            </a:r>
            <a:r>
              <a:rPr lang="it-IT" sz="3000" dirty="0" err="1">
                <a:solidFill>
                  <a:schemeClr val="bg1"/>
                </a:solidFill>
                <a:latin typeface="Calibri Light" panose="020F0302020204030204" pitchFamily="34" charset="0"/>
                <a:cs typeface="Calibri Light" panose="020F0302020204030204" pitchFamily="34" charset="0"/>
              </a:rPr>
              <a:t>Ngoc</a:t>
            </a:r>
            <a:r>
              <a:rPr lang="it-IT" sz="3000" dirty="0">
                <a:solidFill>
                  <a:schemeClr val="bg1"/>
                </a:solidFill>
                <a:latin typeface="Calibri Light" panose="020F0302020204030204" pitchFamily="34" charset="0"/>
                <a:cs typeface="Calibri Light" panose="020F0302020204030204" pitchFamily="34" charset="0"/>
              </a:rPr>
              <a:t> Ha, Foreign Trade University</a:t>
            </a:r>
          </a:p>
          <a:p>
            <a:pPr algn="ctr"/>
            <a:endParaRPr lang="it-IT" sz="3000" i="1" dirty="0">
              <a:solidFill>
                <a:schemeClr val="bg1"/>
              </a:solidFill>
              <a:latin typeface="Calibri Light" panose="020F0302020204030204" pitchFamily="34" charset="0"/>
              <a:cs typeface="Calibri Light" panose="020F0302020204030204" pitchFamily="34" charset="0"/>
            </a:endParaRPr>
          </a:p>
          <a:p>
            <a:pPr algn="ctr"/>
            <a:endParaRPr lang="it-IT" sz="3000" i="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8127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802888" y="1370875"/>
            <a:ext cx="10905892" cy="4093428"/>
          </a:xfrm>
          <a:prstGeom prst="rect">
            <a:avLst/>
          </a:prstGeom>
          <a:noFill/>
        </p:spPr>
        <p:txBody>
          <a:bodyPr wrap="square" rtlCol="0">
            <a:spAutoFit/>
          </a:bodyPr>
          <a:lstStyle/>
          <a:p>
            <a:pPr>
              <a:spcBef>
                <a:spcPts val="600"/>
              </a:spcBef>
              <a:spcAft>
                <a:spcPts val="600"/>
              </a:spcAft>
            </a:pPr>
            <a:r>
              <a:rPr lang="en-US" sz="2000" dirty="0"/>
              <a:t>Vietnam does not open its labor market in general but allows entry and temporary stay for </a:t>
            </a:r>
            <a:r>
              <a:rPr lang="en-US" sz="2000" b="1" dirty="0"/>
              <a:t>4</a:t>
            </a:r>
            <a:r>
              <a:rPr lang="en-US" sz="2000" dirty="0"/>
              <a:t> specific types of EU natural persons entering Vietnam for business purposes:</a:t>
            </a:r>
          </a:p>
          <a:p>
            <a:pPr marL="342900" indent="-342900">
              <a:spcBef>
                <a:spcPts val="600"/>
              </a:spcBef>
              <a:spcAft>
                <a:spcPts val="600"/>
              </a:spcAft>
              <a:buAutoNum type="arabicPeriod"/>
            </a:pPr>
            <a:r>
              <a:rPr lang="en-US" sz="2000" b="1" dirty="0"/>
              <a:t>Business visitors for establishment purposes</a:t>
            </a:r>
            <a:r>
              <a:rPr lang="en-US" sz="2000" dirty="0"/>
              <a:t>: </a:t>
            </a:r>
            <a:r>
              <a:rPr lang="en-US" sz="2000" u="sng" dirty="0"/>
              <a:t>senior officer</a:t>
            </a:r>
            <a:r>
              <a:rPr lang="en-US" sz="2000" dirty="0"/>
              <a:t> of an EU juridical person responsible for setting up an enterprise of that juridical person in Vietnam;</a:t>
            </a:r>
          </a:p>
          <a:p>
            <a:pPr marL="342900" indent="-342900">
              <a:spcBef>
                <a:spcPts val="600"/>
              </a:spcBef>
              <a:spcAft>
                <a:spcPts val="600"/>
              </a:spcAft>
              <a:buAutoNum type="arabicPeriod"/>
            </a:pPr>
            <a:r>
              <a:rPr lang="en-US" sz="2000" b="1" dirty="0"/>
              <a:t>Intra-corporate transferees:</a:t>
            </a:r>
            <a:r>
              <a:rPr lang="en-US" sz="2000" dirty="0"/>
              <a:t> </a:t>
            </a:r>
            <a:r>
              <a:rPr lang="en-US" sz="2000" u="sng" dirty="0"/>
              <a:t>managers, directors, specialists, or trainee employees</a:t>
            </a:r>
            <a:r>
              <a:rPr lang="en-US" sz="2000" dirty="0"/>
              <a:t> who have been employed by an EU juridical person for at least 1 year and are temporarily transferred to an enterprise of that juridical person in Vietnam;</a:t>
            </a:r>
          </a:p>
          <a:p>
            <a:pPr marL="342900" indent="-342900">
              <a:spcBef>
                <a:spcPts val="600"/>
              </a:spcBef>
              <a:spcAft>
                <a:spcPts val="600"/>
              </a:spcAft>
              <a:buAutoNum type="arabicPeriod"/>
            </a:pPr>
            <a:r>
              <a:rPr lang="en-US" sz="2000" b="1" dirty="0"/>
              <a:t>Business sellers: </a:t>
            </a:r>
            <a:r>
              <a:rPr lang="en-US" sz="2000" u="sng" dirty="0"/>
              <a:t>representatives</a:t>
            </a:r>
            <a:r>
              <a:rPr lang="en-US" sz="2000" dirty="0"/>
              <a:t> of an EU supplier of goods or services, without receiving remuneration from Vietnam, going to Vietnam to negotiate the sale/entering into agreements of sale of goods or services</a:t>
            </a:r>
            <a:endParaRPr lang="en-US" sz="2000" b="1" dirty="0"/>
          </a:p>
          <a:p>
            <a:pPr>
              <a:spcBef>
                <a:spcPts val="600"/>
              </a:spcBef>
              <a:spcAft>
                <a:spcPts val="600"/>
              </a:spcAft>
            </a:pPr>
            <a:r>
              <a:rPr lang="en-US" sz="2000" b="1" i="1" dirty="0">
                <a:sym typeface="Wingdings" pitchFamily="2" charset="2"/>
              </a:rPr>
              <a:t> Allowed to enter only if falling within services sectors/sub-sectors that Vietnam committed (8-B-1)</a:t>
            </a:r>
            <a:endParaRPr lang="en-US" sz="2000" b="1" i="1" dirty="0"/>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2" name="TextBox 1">
            <a:extLst>
              <a:ext uri="{FF2B5EF4-FFF2-40B4-BE49-F238E27FC236}">
                <a16:creationId xmlns:a16="http://schemas.microsoft.com/office/drawing/2014/main" id="{12801C70-6206-8639-6536-E8FCE4BDF800}"/>
              </a:ext>
            </a:extLst>
          </p:cNvPr>
          <p:cNvSpPr txBox="1"/>
          <p:nvPr/>
        </p:nvSpPr>
        <p:spPr>
          <a:xfrm>
            <a:off x="2064099" y="236387"/>
            <a:ext cx="8095786" cy="553998"/>
          </a:xfrm>
          <a:prstGeom prst="rect">
            <a:avLst/>
          </a:prstGeom>
          <a:noFill/>
        </p:spPr>
        <p:txBody>
          <a:bodyPr wrap="square" rtlCol="0">
            <a:spAutoFit/>
          </a:bodyPr>
          <a:lstStyle/>
          <a:p>
            <a:pPr algn="ctr"/>
            <a:r>
              <a:rPr lang="en-US" sz="3000" b="1" dirty="0">
                <a:solidFill>
                  <a:schemeClr val="bg1"/>
                </a:solidFill>
              </a:rPr>
              <a:t>EVFTA context (Section D – Chapter 8)</a:t>
            </a:r>
          </a:p>
        </p:txBody>
      </p:sp>
    </p:spTree>
    <p:extLst>
      <p:ext uri="{BB962C8B-B14F-4D97-AF65-F5344CB8AC3E}">
        <p14:creationId xmlns:p14="http://schemas.microsoft.com/office/powerpoint/2010/main" val="203075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B56741F-92EE-594E-8380-BEE009F02708}"/>
              </a:ext>
            </a:extLst>
          </p:cNvPr>
          <p:cNvPicPr>
            <a:picLocks noChangeAspect="1"/>
          </p:cNvPicPr>
          <p:nvPr/>
        </p:nvPicPr>
        <p:blipFill>
          <a:blip r:embed="rId2"/>
          <a:stretch>
            <a:fillRect/>
          </a:stretch>
        </p:blipFill>
        <p:spPr>
          <a:xfrm>
            <a:off x="4978008" y="5978823"/>
            <a:ext cx="2235983" cy="879177"/>
          </a:xfrm>
          <a:prstGeom prst="rect">
            <a:avLst/>
          </a:prstGeom>
        </p:spPr>
      </p:pic>
      <p:sp>
        <p:nvSpPr>
          <p:cNvPr id="8" name="CasellaDiTesto 7">
            <a:extLst>
              <a:ext uri="{FF2B5EF4-FFF2-40B4-BE49-F238E27FC236}">
                <a16:creationId xmlns:a16="http://schemas.microsoft.com/office/drawing/2014/main" id="{58D67E75-0D1F-8E42-9B50-F30E7A48ECE6}"/>
              </a:ext>
            </a:extLst>
          </p:cNvPr>
          <p:cNvSpPr txBox="1"/>
          <p:nvPr/>
        </p:nvSpPr>
        <p:spPr>
          <a:xfrm>
            <a:off x="495220" y="1485504"/>
            <a:ext cx="5370322" cy="4185761"/>
          </a:xfrm>
          <a:prstGeom prst="rect">
            <a:avLst/>
          </a:prstGeom>
          <a:noFill/>
        </p:spPr>
        <p:txBody>
          <a:bodyPr wrap="square" rtlCol="0">
            <a:spAutoFit/>
          </a:bodyPr>
          <a:lstStyle/>
          <a:p>
            <a:pPr>
              <a:spcBef>
                <a:spcPts val="600"/>
              </a:spcBef>
              <a:spcAft>
                <a:spcPts val="600"/>
              </a:spcAft>
            </a:pPr>
            <a:r>
              <a:rPr lang="en-US" b="1" dirty="0"/>
              <a:t>4.   Contractual service suppliers: </a:t>
            </a:r>
            <a:r>
              <a:rPr lang="en-US" dirty="0"/>
              <a:t>e.g., employed by an EU juridical person –</a:t>
            </a:r>
            <a:r>
              <a:rPr lang="en-US" u="sng" dirty="0"/>
              <a:t>without commercial presence</a:t>
            </a:r>
            <a:r>
              <a:rPr lang="en-US" dirty="0"/>
              <a:t> and having concluded a </a:t>
            </a:r>
            <a:r>
              <a:rPr lang="en-US" i="1" dirty="0"/>
              <a:t>bona fide </a:t>
            </a:r>
            <a:r>
              <a:rPr lang="en-US" dirty="0"/>
              <a:t>contract with a final consumer in Vietnam– requiring temporary presence in Vietnam</a:t>
            </a:r>
            <a:endParaRPr lang="en-US" b="1" dirty="0"/>
          </a:p>
          <a:p>
            <a:pPr>
              <a:spcBef>
                <a:spcPts val="600"/>
              </a:spcBef>
              <a:spcAft>
                <a:spcPts val="600"/>
              </a:spcAft>
            </a:pPr>
            <a:r>
              <a:rPr lang="en-US" b="1" dirty="0"/>
              <a:t>Conditions: </a:t>
            </a:r>
          </a:p>
          <a:p>
            <a:pPr>
              <a:spcBef>
                <a:spcPts val="600"/>
              </a:spcBef>
              <a:spcAft>
                <a:spcPts val="600"/>
              </a:spcAft>
            </a:pPr>
            <a:r>
              <a:rPr lang="en-US" b="1" dirty="0"/>
              <a:t>        </a:t>
            </a:r>
            <a:r>
              <a:rPr lang="en-US" dirty="0"/>
              <a:t>- university degree or equivalent; </a:t>
            </a:r>
          </a:p>
          <a:p>
            <a:pPr>
              <a:spcBef>
                <a:spcPts val="600"/>
              </a:spcBef>
              <a:spcAft>
                <a:spcPts val="600"/>
              </a:spcAft>
            </a:pPr>
            <a:r>
              <a:rPr lang="en-US" dirty="0"/>
              <a:t>        - professional qualifications if required;</a:t>
            </a:r>
          </a:p>
          <a:p>
            <a:pPr>
              <a:spcBef>
                <a:spcPts val="600"/>
              </a:spcBef>
              <a:spcAft>
                <a:spcPts val="600"/>
              </a:spcAft>
            </a:pPr>
            <a:r>
              <a:rPr lang="en-US" dirty="0"/>
              <a:t>        - at least 05 years of professional experience relevant to the subject of contract;</a:t>
            </a:r>
          </a:p>
          <a:p>
            <a:pPr>
              <a:spcBef>
                <a:spcPts val="600"/>
              </a:spcBef>
              <a:spcAft>
                <a:spcPts val="600"/>
              </a:spcAft>
            </a:pPr>
            <a:r>
              <a:rPr lang="en-US" dirty="0"/>
              <a:t>        - at least 02 years of being employed by an (EU) juridical person before applying for entry.</a:t>
            </a:r>
          </a:p>
        </p:txBody>
      </p:sp>
      <p:pic>
        <p:nvPicPr>
          <p:cNvPr id="6" name="Immagine 5" descr="Immagine che contiene mappa&#10;&#10;Descrizione generata automaticamente">
            <a:extLst>
              <a:ext uri="{FF2B5EF4-FFF2-40B4-BE49-F238E27FC236}">
                <a16:creationId xmlns:a16="http://schemas.microsoft.com/office/drawing/2014/main" id="{79EB989D-5DFE-1CDD-3B90-2074C1E97339}"/>
              </a:ext>
            </a:extLst>
          </p:cNvPr>
          <p:cNvPicPr>
            <a:picLocks noChangeAspect="1"/>
          </p:cNvPicPr>
          <p:nvPr/>
        </p:nvPicPr>
        <p:blipFill rotWithShape="1">
          <a:blip r:embed="rId3"/>
          <a:srcRect b="84467"/>
          <a:stretch/>
        </p:blipFill>
        <p:spPr>
          <a:xfrm>
            <a:off x="-6732" y="-21214"/>
            <a:ext cx="12237450" cy="1069200"/>
          </a:xfrm>
          <a:prstGeom prst="rect">
            <a:avLst/>
          </a:prstGeom>
        </p:spPr>
      </p:pic>
      <p:sp>
        <p:nvSpPr>
          <p:cNvPr id="4" name="CasellaDiTesto 7">
            <a:extLst>
              <a:ext uri="{FF2B5EF4-FFF2-40B4-BE49-F238E27FC236}">
                <a16:creationId xmlns:a16="http://schemas.microsoft.com/office/drawing/2014/main" id="{92231BDE-F088-1A89-0CB8-B1FE5A6E962E}"/>
              </a:ext>
            </a:extLst>
          </p:cNvPr>
          <p:cNvSpPr txBox="1"/>
          <p:nvPr/>
        </p:nvSpPr>
        <p:spPr>
          <a:xfrm>
            <a:off x="6965797" y="1447146"/>
            <a:ext cx="4516242" cy="4431983"/>
          </a:xfrm>
          <a:prstGeom prst="rect">
            <a:avLst/>
          </a:prstGeom>
          <a:noFill/>
        </p:spPr>
        <p:txBody>
          <a:bodyPr wrap="square" rtlCol="0">
            <a:spAutoFit/>
          </a:bodyPr>
          <a:lstStyle/>
          <a:p>
            <a:pPr>
              <a:spcBef>
                <a:spcPts val="600"/>
              </a:spcBef>
              <a:spcAft>
                <a:spcPts val="600"/>
              </a:spcAft>
            </a:pPr>
            <a:r>
              <a:rPr lang="en-US" sz="2200" b="1" dirty="0">
                <a:solidFill>
                  <a:schemeClr val="accent1">
                    <a:lumMod val="50000"/>
                  </a:schemeClr>
                </a:solidFill>
              </a:rPr>
              <a:t>Sectors/subsectors applicable:</a:t>
            </a:r>
          </a:p>
          <a:p>
            <a:pPr>
              <a:spcBef>
                <a:spcPts val="600"/>
              </a:spcBef>
              <a:spcAft>
                <a:spcPts val="600"/>
              </a:spcAft>
            </a:pPr>
            <a:r>
              <a:rPr lang="en-US" dirty="0"/>
              <a:t>(a) architectural services; </a:t>
            </a:r>
          </a:p>
          <a:p>
            <a:pPr>
              <a:spcBef>
                <a:spcPts val="600"/>
              </a:spcBef>
              <a:spcAft>
                <a:spcPts val="600"/>
              </a:spcAft>
            </a:pPr>
            <a:r>
              <a:rPr lang="en-US" dirty="0"/>
              <a:t>(b)  urban planning and landscape architecture services; </a:t>
            </a:r>
          </a:p>
          <a:p>
            <a:pPr>
              <a:spcBef>
                <a:spcPts val="600"/>
              </a:spcBef>
              <a:spcAft>
                <a:spcPts val="600"/>
              </a:spcAft>
            </a:pPr>
            <a:r>
              <a:rPr lang="en-US" dirty="0"/>
              <a:t>(c)  engineering services; </a:t>
            </a:r>
          </a:p>
          <a:p>
            <a:pPr>
              <a:spcBef>
                <a:spcPts val="600"/>
              </a:spcBef>
              <a:spcAft>
                <a:spcPts val="600"/>
              </a:spcAft>
            </a:pPr>
            <a:r>
              <a:rPr lang="en-US" dirty="0"/>
              <a:t>(d)  integrated engineering services; </a:t>
            </a:r>
          </a:p>
          <a:p>
            <a:pPr>
              <a:spcBef>
                <a:spcPts val="600"/>
              </a:spcBef>
              <a:spcAft>
                <a:spcPts val="600"/>
              </a:spcAft>
            </a:pPr>
            <a:r>
              <a:rPr lang="en-US" dirty="0"/>
              <a:t>(e)  computer and related services; </a:t>
            </a:r>
          </a:p>
          <a:p>
            <a:pPr>
              <a:spcBef>
                <a:spcPts val="600"/>
              </a:spcBef>
              <a:spcAft>
                <a:spcPts val="600"/>
              </a:spcAft>
            </a:pPr>
            <a:r>
              <a:rPr lang="en-US" dirty="0"/>
              <a:t>(f)  higher education services (only privately funded services); </a:t>
            </a:r>
          </a:p>
          <a:p>
            <a:pPr>
              <a:spcBef>
                <a:spcPts val="600"/>
              </a:spcBef>
              <a:spcAft>
                <a:spcPts val="600"/>
              </a:spcAft>
            </a:pPr>
            <a:r>
              <a:rPr lang="en-US" dirty="0"/>
              <a:t>(g)  foreign language training; and </a:t>
            </a:r>
          </a:p>
          <a:p>
            <a:pPr>
              <a:spcBef>
                <a:spcPts val="600"/>
              </a:spcBef>
              <a:spcAft>
                <a:spcPts val="600"/>
              </a:spcAft>
            </a:pPr>
            <a:r>
              <a:rPr lang="en-US" dirty="0"/>
              <a:t>(h)  environmental services. </a:t>
            </a:r>
            <a:endParaRPr lang="en-US" b="1" dirty="0"/>
          </a:p>
        </p:txBody>
      </p:sp>
      <p:sp>
        <p:nvSpPr>
          <p:cNvPr id="7" name="TextBox 6">
            <a:extLst>
              <a:ext uri="{FF2B5EF4-FFF2-40B4-BE49-F238E27FC236}">
                <a16:creationId xmlns:a16="http://schemas.microsoft.com/office/drawing/2014/main" id="{E1043E27-04B6-7BF0-CBE8-A84B8369EF08}"/>
              </a:ext>
            </a:extLst>
          </p:cNvPr>
          <p:cNvSpPr txBox="1"/>
          <p:nvPr/>
        </p:nvSpPr>
        <p:spPr>
          <a:xfrm>
            <a:off x="2141034" y="178420"/>
            <a:ext cx="8095786" cy="553998"/>
          </a:xfrm>
          <a:prstGeom prst="rect">
            <a:avLst/>
          </a:prstGeom>
          <a:noFill/>
        </p:spPr>
        <p:txBody>
          <a:bodyPr wrap="square" rtlCol="0">
            <a:spAutoFit/>
          </a:bodyPr>
          <a:lstStyle/>
          <a:p>
            <a:pPr algn="ctr"/>
            <a:r>
              <a:rPr lang="en-US" sz="3000" b="1" dirty="0">
                <a:solidFill>
                  <a:schemeClr val="bg1"/>
                </a:solidFill>
              </a:rPr>
              <a:t>EVFTA context (Section D – Chapter 8)</a:t>
            </a:r>
          </a:p>
        </p:txBody>
      </p:sp>
    </p:spTree>
    <p:extLst>
      <p:ext uri="{BB962C8B-B14F-4D97-AF65-F5344CB8AC3E}">
        <p14:creationId xmlns:p14="http://schemas.microsoft.com/office/powerpoint/2010/main" val="77588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5466</Words>
  <Application>Microsoft Office PowerPoint</Application>
  <PresentationFormat>Widescreen</PresentationFormat>
  <Paragraphs>491</Paragraphs>
  <Slides>45</Slides>
  <Notes>11</Notes>
  <HiddenSlides>3</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Arial</vt:lpstr>
      <vt:lpstr>Calibri</vt:lpstr>
      <vt:lpstr>Calibri Light</vt:lpstr>
      <vt:lpstr>Proxima Nova</vt:lpstr>
      <vt:lpstr>Times New Roman</vt:lpstr>
      <vt:lpstr>Wingdings</vt:lpstr>
      <vt:lpstr>Office Theme</vt:lpstr>
      <vt:lpstr>Tema di Office</vt:lpstr>
      <vt:lpstr>Workshop on Work Permits for Foreign Service Providers, Workers and other Business People in Vietnam</vt:lpstr>
      <vt:lpstr>Agenda</vt:lpstr>
      <vt:lpstr>Session I: The Current Law on the Presence of Foreign Natural Persons for Business Purposes in Vietnam</vt:lpstr>
      <vt:lpstr>I (1) - Introduction and the EVFTA context (Dr Oliver) </vt:lpstr>
      <vt:lpstr>I (1) - Introduction and the EVFTA context (cont) (Dr Oliver)</vt:lpstr>
      <vt:lpstr>I (2) - Presentation on current law on entry and temporary stay of foreign labour in light of the EVFTA – Prof. Ngan Kim Vu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lpstr>I (3) - Presentation on practical implementation of the law, with real life experiences (Dr Oliver)</vt:lpstr>
      <vt:lpstr>I (3) - Presentation on practical implementation of the law, with real life experiences (Dr Oliver) </vt:lpstr>
      <vt:lpstr>I (3) - Presentation on practical implementation of the law, with real life experiences (Dr Oliver) </vt:lpstr>
      <vt:lpstr>I (4) - Discussion and Q&amp;A </vt:lpstr>
      <vt:lpstr>Session II: Current law on relevant issues on the presence of foreign labor in Vietnam</vt:lpstr>
      <vt:lpstr>II (1) - Brief introduction (Dr Oliver) </vt:lpstr>
      <vt:lpstr>II (1) - Brief introduction (cont) (Dr Oliver) </vt:lpstr>
      <vt:lpstr>II (2) - Presentation on current law on entry and temporary stay of foreign labour in light of the EVFTA – Prof. Ngan Kim Vu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lpstr>III (3) - Presentation on practical implementation of the law, with real life experiences (Dr Oliver)</vt:lpstr>
      <vt:lpstr>III (3) - Presentation on practical implementation of the law, with real life experiences (Dr Oliver)</vt:lpstr>
      <vt:lpstr>III (3) - Presentation on practical implementation of the law, with real life experiences </vt:lpstr>
      <vt:lpstr>III (3) - Presentation on practical implementation of the law, with real life experiences </vt:lpstr>
      <vt:lpstr>III (3) - Presentation on practical implementation of the law, with real life experiences </vt:lpstr>
      <vt:lpstr>III (3) - Presentation on practical implementation of the law, with real life experiences </vt:lpstr>
      <vt:lpstr>III (3) - Presentation on practical implementation of the law, with real life experiences </vt:lpstr>
      <vt:lpstr>II (4) - Discussion and 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Work Permits for Foreign Service Providers, Workers and other Business People in Vietnam</dc:title>
  <dc:creator>Scott Macdonald-Patterson</dc:creator>
  <cp:lastModifiedBy>KENDO01</cp:lastModifiedBy>
  <cp:revision>26</cp:revision>
  <dcterms:created xsi:type="dcterms:W3CDTF">2022-09-15T15:11:06Z</dcterms:created>
  <dcterms:modified xsi:type="dcterms:W3CDTF">2022-09-21T03:05:49Z</dcterms:modified>
</cp:coreProperties>
</file>