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9144000" cy="6858000"/>
  <p:notesSz cx="9144000" cy="6858000"/>
  <p:embeddedFontLst>
    <p:embeddedFont>
      <p:font typeface="FLTLFA+ArialMT"/>
      <p:regular r:id="rId39"/>
    </p:embeddedFont>
    <p:embeddedFont>
      <p:font typeface="NTTMAD+TimesNewRomanPS-BoldMT"/>
      <p:regular r:id="rId40"/>
    </p:embeddedFont>
    <p:embeddedFont>
      <p:font typeface="IDDUFQ+TimesNewRomanPSMT"/>
      <p:regular r:id="rId41"/>
    </p:embeddedFont>
    <p:embeddedFont>
      <p:font typeface="MRTJHU+Wingdings-Regular"/>
      <p:regular r:id="rId42"/>
    </p:embeddedFont>
    <p:embeddedFont>
      <p:font typeface="RWVDDQ+Arial-BoldMT"/>
      <p:regular r:id="rId43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font" Target="fonts/font1.fntdata" /><Relationship Id="rId4" Type="http://schemas.openxmlformats.org/officeDocument/2006/relationships/theme" Target="theme/theme1.xml" /><Relationship Id="rId40" Type="http://schemas.openxmlformats.org/officeDocument/2006/relationships/font" Target="fonts/font2.fntdata" /><Relationship Id="rId41" Type="http://schemas.openxmlformats.org/officeDocument/2006/relationships/font" Target="fonts/font3.fntdata" /><Relationship Id="rId42" Type="http://schemas.openxmlformats.org/officeDocument/2006/relationships/font" Target="fonts/font4.fntdata" /><Relationship Id="rId43" Type="http://schemas.openxmlformats.org/officeDocument/2006/relationships/font" Target="fonts/font5.fntdata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5350" y="3565190"/>
            <a:ext cx="4991990" cy="923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6381" marR="0">
              <a:lnSpc>
                <a:spcPts val="33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203c6a"/>
                </a:solidFill>
                <a:latin typeface="Garamond"/>
                <a:cs typeface="Garamond"/>
              </a:rPr>
              <a:t>Future</a:t>
            </a:r>
            <a:r>
              <a:rPr dirty="0" sz="30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3000" b="1">
                <a:solidFill>
                  <a:srgbClr val="203c6a"/>
                </a:solidFill>
                <a:latin typeface="Garamond"/>
                <a:cs typeface="Garamond"/>
              </a:rPr>
              <a:t>Energy</a:t>
            </a:r>
            <a:r>
              <a:rPr dirty="0" sz="30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3000" b="1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30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3000" b="1">
                <a:solidFill>
                  <a:srgbClr val="203c6a"/>
                </a:solidFill>
                <a:latin typeface="Garamond"/>
                <a:cs typeface="Garamond"/>
              </a:rPr>
              <a:t>Vietnam:</a:t>
            </a:r>
          </a:p>
          <a:p>
            <a:pPr marL="0" marR="0">
              <a:lnSpc>
                <a:spcPts val="3375"/>
              </a:lnSpc>
              <a:spcBef>
                <a:spcPts val="225"/>
              </a:spcBef>
              <a:spcAft>
                <a:spcPts val="0"/>
              </a:spcAft>
            </a:pPr>
            <a:r>
              <a:rPr dirty="0" sz="3000" b="1">
                <a:solidFill>
                  <a:srgbClr val="203c6a"/>
                </a:solidFill>
                <a:latin typeface="Garamond"/>
                <a:cs typeface="Garamond"/>
              </a:rPr>
              <a:t>Opportunities</a:t>
            </a:r>
            <a:r>
              <a:rPr dirty="0" sz="3000" spc="4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3000" b="1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30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3000" b="1">
                <a:solidFill>
                  <a:srgbClr val="203c6a"/>
                </a:solidFill>
                <a:latin typeface="Garamond"/>
                <a:cs typeface="Garamond"/>
              </a:rPr>
              <a:t>Challenges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0975" y="5117832"/>
            <a:ext cx="8959495" cy="8199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678553"/>
                </a:solidFill>
                <a:latin typeface="Garamond"/>
                <a:cs typeface="Garamond"/>
              </a:rPr>
              <a:t>DR.</a:t>
            </a:r>
            <a:r>
              <a:rPr dirty="0" sz="2400" b="1">
                <a:solidFill>
                  <a:srgbClr val="678553"/>
                </a:solidFill>
                <a:latin typeface="Garamond"/>
                <a:cs typeface="Garamond"/>
              </a:rPr>
              <a:t> </a:t>
            </a:r>
            <a:r>
              <a:rPr dirty="0" sz="2400" b="1">
                <a:solidFill>
                  <a:srgbClr val="678553"/>
                </a:solidFill>
                <a:latin typeface="Garamond"/>
                <a:cs typeface="Garamond"/>
              </a:rPr>
              <a:t>OLIVER</a:t>
            </a:r>
            <a:r>
              <a:rPr dirty="0" sz="2400" b="1">
                <a:solidFill>
                  <a:srgbClr val="678553"/>
                </a:solidFill>
                <a:latin typeface="Garamond"/>
                <a:cs typeface="Garamond"/>
              </a:rPr>
              <a:t> </a:t>
            </a:r>
            <a:r>
              <a:rPr dirty="0" sz="2400" b="1">
                <a:solidFill>
                  <a:srgbClr val="678553"/>
                </a:solidFill>
                <a:latin typeface="Garamond"/>
                <a:cs typeface="Garamond"/>
              </a:rPr>
              <a:t>MASSMANN</a:t>
            </a:r>
            <a:r>
              <a:rPr dirty="0" sz="2400" b="1">
                <a:solidFill>
                  <a:srgbClr val="678553"/>
                </a:solidFill>
                <a:latin typeface="Garamond"/>
                <a:cs typeface="Garamond"/>
              </a:rPr>
              <a:t> </a:t>
            </a:r>
            <a:r>
              <a:rPr dirty="0" sz="2400" b="1">
                <a:solidFill>
                  <a:srgbClr val="678553"/>
                </a:solidFill>
                <a:latin typeface="Garamond"/>
                <a:cs typeface="Garamond"/>
              </a:rPr>
              <a:t>-</a:t>
            </a:r>
            <a:r>
              <a:rPr dirty="0" sz="2400" spc="23" b="1">
                <a:solidFill>
                  <a:srgbClr val="678553"/>
                </a:solidFill>
                <a:latin typeface="Garamond"/>
                <a:cs typeface="Garamond"/>
              </a:rPr>
              <a:t> </a:t>
            </a:r>
            <a:r>
              <a:rPr dirty="0" sz="2400" b="1">
                <a:solidFill>
                  <a:srgbClr val="678553"/>
                </a:solidFill>
                <a:latin typeface="Garamond"/>
                <a:cs typeface="Garamond"/>
              </a:rPr>
              <a:t>PARTNER,</a:t>
            </a:r>
            <a:r>
              <a:rPr dirty="0" sz="2400" b="1">
                <a:solidFill>
                  <a:srgbClr val="678553"/>
                </a:solidFill>
                <a:latin typeface="Garamond"/>
                <a:cs typeface="Garamond"/>
              </a:rPr>
              <a:t> </a:t>
            </a:r>
            <a:r>
              <a:rPr dirty="0" sz="2400" b="1">
                <a:solidFill>
                  <a:srgbClr val="678553"/>
                </a:solidFill>
                <a:latin typeface="Garamond"/>
                <a:cs typeface="Garamond"/>
              </a:rPr>
              <a:t>GENERAL</a:t>
            </a:r>
            <a:r>
              <a:rPr dirty="0" sz="2400" b="1">
                <a:solidFill>
                  <a:srgbClr val="678553"/>
                </a:solidFill>
                <a:latin typeface="Garamond"/>
                <a:cs typeface="Garamond"/>
              </a:rPr>
              <a:t> </a:t>
            </a:r>
            <a:r>
              <a:rPr dirty="0" sz="2400" b="1">
                <a:solidFill>
                  <a:srgbClr val="678553"/>
                </a:solidFill>
                <a:latin typeface="Garamond"/>
                <a:cs typeface="Garamond"/>
              </a:rPr>
              <a:t>DIRECTOR</a:t>
            </a:r>
          </a:p>
          <a:p>
            <a:pPr marL="2068512" marR="0">
              <a:lnSpc>
                <a:spcPts val="2700"/>
              </a:lnSpc>
              <a:spcBef>
                <a:spcPts val="755"/>
              </a:spcBef>
              <a:spcAft>
                <a:spcPts val="0"/>
              </a:spcAft>
            </a:pPr>
            <a:r>
              <a:rPr dirty="0" sz="2400" b="1">
                <a:solidFill>
                  <a:srgbClr val="678553"/>
                </a:solidFill>
                <a:latin typeface="Garamond"/>
                <a:cs typeface="Garamond"/>
              </a:rPr>
              <a:t>DUANE</a:t>
            </a:r>
            <a:r>
              <a:rPr dirty="0" sz="2400" b="1">
                <a:solidFill>
                  <a:srgbClr val="678553"/>
                </a:solidFill>
                <a:latin typeface="Garamond"/>
                <a:cs typeface="Garamond"/>
              </a:rPr>
              <a:t> </a:t>
            </a:r>
            <a:r>
              <a:rPr dirty="0" sz="2400" b="1">
                <a:solidFill>
                  <a:srgbClr val="678553"/>
                </a:solidFill>
                <a:latin typeface="Garamond"/>
                <a:cs typeface="Garamond"/>
              </a:rPr>
              <a:t>MORRIS</a:t>
            </a:r>
            <a:r>
              <a:rPr dirty="0" sz="2400" b="1">
                <a:solidFill>
                  <a:srgbClr val="678553"/>
                </a:solidFill>
                <a:latin typeface="Garamond"/>
                <a:cs typeface="Garamond"/>
              </a:rPr>
              <a:t> </a:t>
            </a:r>
            <a:r>
              <a:rPr dirty="0" sz="2400" b="1">
                <a:solidFill>
                  <a:srgbClr val="678553"/>
                </a:solidFill>
                <a:latin typeface="Garamond"/>
                <a:cs typeface="Garamond"/>
              </a:rPr>
              <a:t>VIETNAM</a:t>
            </a:r>
            <a:r>
              <a:rPr dirty="0" sz="2400" b="1">
                <a:solidFill>
                  <a:srgbClr val="678553"/>
                </a:solidFill>
                <a:latin typeface="Garamond"/>
                <a:cs typeface="Garamond"/>
              </a:rPr>
              <a:t> </a:t>
            </a:r>
            <a:r>
              <a:rPr dirty="0" sz="2400" b="1">
                <a:solidFill>
                  <a:srgbClr val="678553"/>
                </a:solidFill>
                <a:latin typeface="Garamond"/>
                <a:cs typeface="Garamond"/>
              </a:rPr>
              <a:t>LLC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4843" y="6047673"/>
            <a:ext cx="7971407" cy="3507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18468" marR="0">
              <a:lnSpc>
                <a:spcPts val="782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©2023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Duane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Morris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LLP.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All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Rights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Reserved.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Duane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Morris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is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a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registered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service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mark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of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Duane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Morris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LLP.</a:t>
            </a:r>
          </a:p>
          <a:p>
            <a:pPr marL="0" marR="0">
              <a:lnSpc>
                <a:spcPts val="782"/>
              </a:lnSpc>
              <a:spcBef>
                <a:spcPts val="7"/>
              </a:spcBef>
              <a:spcAft>
                <a:spcPts val="0"/>
              </a:spcAft>
            </a:pP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Duane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Morris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–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Firm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and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Affiliate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Offices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|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New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York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|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London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|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Singapore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|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Los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Angeles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|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Chicago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|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Houston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|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Hanoi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|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Philadelphia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|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San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Diego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|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San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Francisco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|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Baltimore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|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Boston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|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Washington,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D.C.</a:t>
            </a:r>
          </a:p>
          <a:p>
            <a:pPr marL="123031" marR="0">
              <a:lnSpc>
                <a:spcPts val="782"/>
              </a:lnSpc>
              <a:spcBef>
                <a:spcPts val="57"/>
              </a:spcBef>
              <a:spcAft>
                <a:spcPts val="0"/>
              </a:spcAft>
            </a:pP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Las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Vegas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|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Atlanta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|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Miami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|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Pittsburgh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|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Newark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|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Boca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Raton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|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Wilmington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|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Cherry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Hill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|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Princeton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|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Lake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Tahoe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|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Ho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Chi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Minh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City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|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Duane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Morris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LLP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–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A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Delaware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limited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liability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700">
                <a:solidFill>
                  <a:srgbClr val="203c6a"/>
                </a:solidFill>
                <a:latin typeface="FLTLFA+ArialMT"/>
                <a:cs typeface="FLTLFA+ArialMT"/>
              </a:rPr>
              <a:t>partnership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2439" y="6547116"/>
            <a:ext cx="223031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203c6a"/>
                </a:solidFill>
                <a:latin typeface="FLTLFA+ArialMT"/>
                <a:cs typeface="FLTLFA+ArialMT"/>
              </a:rPr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95948" y="6575173"/>
            <a:ext cx="170222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FLTLFA+ArialMT"/>
                <a:cs typeface="FLTLFA+ArialMT"/>
              </a:rPr>
              <a:t>www.duanemorris.com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3403" y="1024278"/>
            <a:ext cx="7786620" cy="509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CURRENT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ELECTRICITY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SITUATION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86346" y="1527198"/>
            <a:ext cx="1335416" cy="509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(cont.)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1450" y="1956424"/>
            <a:ext cx="8276405" cy="20631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9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transmission</a:t>
            </a:r>
            <a:r>
              <a:rPr dirty="0" sz="1900" spc="11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network</a:t>
            </a:r>
            <a:r>
              <a:rPr dirty="0" sz="1900" spc="10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is</a:t>
            </a:r>
            <a:r>
              <a:rPr dirty="0" sz="1900" spc="9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under</a:t>
            </a:r>
            <a:r>
              <a:rPr dirty="0" sz="1900" spc="10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great</a:t>
            </a:r>
            <a:r>
              <a:rPr dirty="0" sz="1900" spc="10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pressure</a:t>
            </a:r>
            <a:r>
              <a:rPr dirty="0" sz="1900" spc="9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11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is</a:t>
            </a:r>
            <a:r>
              <a:rPr dirty="0" sz="1900" spc="9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experiencing</a:t>
            </a:r>
            <a:r>
              <a:rPr dirty="0" sz="1900" spc="12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congestion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since</a:t>
            </a:r>
            <a:r>
              <a:rPr dirty="0" sz="1900" spc="3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transmission</a:t>
            </a:r>
            <a:r>
              <a:rPr dirty="0" sz="1900" spc="5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grids</a:t>
            </a:r>
            <a:r>
              <a:rPr dirty="0" sz="1900" spc="4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are</a:t>
            </a:r>
            <a:r>
              <a:rPr dirty="0" sz="1900" spc="4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not</a:t>
            </a:r>
            <a:r>
              <a:rPr dirty="0" sz="1900" spc="4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enough</a:t>
            </a:r>
            <a:r>
              <a:rPr dirty="0" sz="1900" spc="5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</a:t>
            </a:r>
            <a:r>
              <a:rPr dirty="0" sz="1900" spc="4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quantity,</a:t>
            </a:r>
            <a:r>
              <a:rPr dirty="0" sz="1900" spc="3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especially</a:t>
            </a:r>
            <a:r>
              <a:rPr dirty="0" sz="1900" spc="4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</a:t>
            </a:r>
            <a:r>
              <a:rPr dirty="0" sz="1900" spc="4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Ninh</a:t>
            </a:r>
            <a:r>
              <a:rPr dirty="0" sz="1900" spc="5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Thuan</a:t>
            </a:r>
            <a:r>
              <a:rPr dirty="0" sz="1900" spc="4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</a:p>
          <a:p>
            <a:pPr marL="465455" marR="0">
              <a:lnSpc>
                <a:spcPts val="2137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Binh</a:t>
            </a:r>
            <a:r>
              <a:rPr dirty="0" sz="1900" spc="27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Thuan</a:t>
            </a:r>
            <a:r>
              <a:rPr dirty="0" sz="1900" spc="27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provinces,</a:t>
            </a:r>
            <a:r>
              <a:rPr dirty="0" sz="1900" spc="27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26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accommodate</a:t>
            </a:r>
            <a:r>
              <a:rPr dirty="0" sz="1900" spc="27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26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increasing</a:t>
            </a:r>
            <a:r>
              <a:rPr dirty="0" sz="1900" spc="27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number</a:t>
            </a:r>
            <a:r>
              <a:rPr dirty="0" sz="1900" spc="27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27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solar</a:t>
            </a:r>
            <a:r>
              <a:rPr dirty="0" sz="1900" spc="27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projects</a:t>
            </a:r>
            <a:r>
              <a:rPr dirty="0" sz="1900" spc="6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6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reduction</a:t>
            </a:r>
            <a:r>
              <a:rPr dirty="0" sz="1900" spc="6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</a:t>
            </a:r>
            <a:r>
              <a:rPr dirty="0" sz="1900" spc="6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construction</a:t>
            </a:r>
            <a:r>
              <a:rPr dirty="0" sz="1900" spc="7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time</a:t>
            </a:r>
            <a:r>
              <a:rPr dirty="0" sz="1900" spc="5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6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them</a:t>
            </a:r>
            <a:r>
              <a:rPr dirty="0" sz="1900" spc="5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due</a:t>
            </a:r>
            <a:r>
              <a:rPr dirty="0" sz="1900" spc="5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6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advanced</a:t>
            </a:r>
            <a:r>
              <a:rPr dirty="0" sz="1900" spc="6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technology.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As</a:t>
            </a:r>
            <a:r>
              <a:rPr dirty="0" sz="1900" spc="29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</a:t>
            </a:r>
            <a:r>
              <a:rPr dirty="0" sz="1900" spc="29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result,</a:t>
            </a:r>
            <a:r>
              <a:rPr dirty="0" sz="1900" spc="28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most</a:t>
            </a:r>
            <a:r>
              <a:rPr dirty="0" sz="1900" spc="29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projects</a:t>
            </a:r>
            <a:r>
              <a:rPr dirty="0" sz="1900" spc="29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that</a:t>
            </a:r>
            <a:r>
              <a:rPr dirty="0" sz="1900" spc="29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have</a:t>
            </a:r>
            <a:r>
              <a:rPr dirty="0" sz="1900" spc="29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come</a:t>
            </a:r>
            <a:r>
              <a:rPr dirty="0" sz="1900" spc="29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into</a:t>
            </a:r>
            <a:r>
              <a:rPr dirty="0" sz="1900" spc="30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operation</a:t>
            </a:r>
            <a:r>
              <a:rPr dirty="0" sz="1900" spc="32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</a:t>
            </a:r>
            <a:r>
              <a:rPr dirty="0" sz="1900" spc="3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such</a:t>
            </a:r>
            <a:r>
              <a:rPr dirty="0" sz="1900" spc="28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localities</a:t>
            </a:r>
            <a:r>
              <a:rPr dirty="0" sz="1900" spc="29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are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being</a:t>
            </a:r>
            <a:r>
              <a:rPr dirty="0" sz="1900" spc="15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subjected</a:t>
            </a:r>
            <a:r>
              <a:rPr dirty="0" sz="1900" spc="13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14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daily</a:t>
            </a:r>
            <a:r>
              <a:rPr dirty="0" sz="1900" spc="14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decrease</a:t>
            </a:r>
            <a:r>
              <a:rPr dirty="0" sz="1900" spc="13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</a:t>
            </a:r>
            <a:r>
              <a:rPr dirty="0" sz="1900" spc="15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generating</a:t>
            </a:r>
            <a:r>
              <a:rPr dirty="0" sz="1900" spc="15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capacity</a:t>
            </a:r>
            <a:r>
              <a:rPr dirty="0" sz="1900" spc="14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14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avoid</a:t>
            </a:r>
            <a:r>
              <a:rPr dirty="0" sz="1900" spc="15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overloading</a:t>
            </a:r>
            <a:r>
              <a:rPr dirty="0" sz="1900" spc="17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regional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grid.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54255" y="6575173"/>
            <a:ext cx="170222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FLTLFA+ArialMT"/>
                <a:cs typeface="FLTLFA+ArialMT"/>
              </a:rPr>
              <a:t>www.duanemorris.com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3403" y="1024278"/>
            <a:ext cx="7786620" cy="1012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CURRENT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ELECTRICITY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SITUATION</a:t>
            </a:r>
          </a:p>
          <a:p>
            <a:pPr marL="3232942" marR="0">
              <a:lnSpc>
                <a:spcPts val="3712"/>
              </a:lnSpc>
              <a:spcBef>
                <a:spcPts val="297"/>
              </a:spcBef>
              <a:spcAft>
                <a:spcPts val="0"/>
              </a:spcAft>
            </a:pP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(cont.)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1449" y="2253148"/>
            <a:ext cx="4922783" cy="9628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220</a:t>
            </a:r>
            <a:r>
              <a:rPr dirty="0" sz="1900" spc="40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renewable</a:t>
            </a:r>
            <a:r>
              <a:rPr dirty="0" sz="1900" spc="42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1900" spc="42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plants</a:t>
            </a:r>
            <a:r>
              <a:rPr dirty="0" sz="1900" spc="42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have</a:t>
            </a:r>
            <a:r>
              <a:rPr dirty="0" sz="1900" spc="41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not</a:t>
            </a:r>
            <a:r>
              <a:rPr dirty="0" sz="1900" spc="42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been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fully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dispatched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due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local</a:t>
            </a:r>
            <a:r>
              <a:rPr dirty="0" sz="1900" spc="1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congestion.</a:t>
            </a:r>
          </a:p>
          <a:p>
            <a:pPr marL="0" marR="0">
              <a:lnSpc>
                <a:spcPts val="2178"/>
              </a:lnSpc>
              <a:spcBef>
                <a:spcPts val="42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During</a:t>
            </a:r>
            <a:r>
              <a:rPr dirty="0" sz="1900" spc="142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low-peak</a:t>
            </a:r>
            <a:r>
              <a:rPr dirty="0" sz="1900" spc="143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hours,</a:t>
            </a:r>
            <a:r>
              <a:rPr dirty="0" sz="1900" spc="141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over-generation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36904" y="3195974"/>
            <a:ext cx="4069387" cy="3095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occurs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due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high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renewable</a:t>
            </a:r>
            <a:r>
              <a:rPr dirty="0" sz="1900" spc="1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penetration.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1449" y="3527211"/>
            <a:ext cx="4924121" cy="27001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Lack</a:t>
            </a:r>
            <a:r>
              <a:rPr dirty="0" sz="1900" spc="63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63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incentive</a:t>
            </a:r>
            <a:r>
              <a:rPr dirty="0" sz="1900" spc="63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mechanism</a:t>
            </a:r>
            <a:r>
              <a:rPr dirty="0" sz="1900" spc="63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</a:t>
            </a:r>
            <a:r>
              <a:rPr dirty="0" sz="1900" spc="64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ancillary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services</a:t>
            </a:r>
            <a:r>
              <a:rPr dirty="0" sz="1900" spc="8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10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currently,</a:t>
            </a:r>
            <a:r>
              <a:rPr dirty="0" sz="1900" spc="9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there</a:t>
            </a:r>
            <a:r>
              <a:rPr dirty="0" sz="1900" spc="9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is</a:t>
            </a:r>
            <a:r>
              <a:rPr dirty="0" sz="1900" spc="8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no</a:t>
            </a:r>
            <a:r>
              <a:rPr dirty="0" sz="1900" spc="10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mechanism</a:t>
            </a:r>
          </a:p>
          <a:p>
            <a:pPr marL="465455" marR="0">
              <a:lnSpc>
                <a:spcPts val="2137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</a:t>
            </a:r>
            <a:r>
              <a:rPr dirty="0" sz="1900" spc="43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operations</a:t>
            </a:r>
            <a:r>
              <a:rPr dirty="0" sz="1900" spc="44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42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smart</a:t>
            </a:r>
            <a:r>
              <a:rPr dirty="0" sz="1900" spc="42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grid/battery</a:t>
            </a:r>
            <a:r>
              <a:rPr dirty="0" sz="1900" spc="43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energy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storage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system.</a:t>
            </a:r>
          </a:p>
          <a:p>
            <a:pPr marL="0" marR="0">
              <a:lnSpc>
                <a:spcPts val="2178"/>
              </a:lnSpc>
              <a:spcBef>
                <a:spcPts val="47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Infightings</a:t>
            </a:r>
            <a:r>
              <a:rPr dirty="0" sz="1900" spc="11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are</a:t>
            </a:r>
            <a:r>
              <a:rPr dirty="0" sz="1900" spc="9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</a:t>
            </a:r>
            <a:r>
              <a:rPr dirty="0" sz="1900" spc="10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place</a:t>
            </a:r>
            <a:r>
              <a:rPr dirty="0" sz="1900" spc="1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as</a:t>
            </a:r>
            <a:r>
              <a:rPr dirty="0" sz="1900" spc="9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9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Director</a:t>
            </a:r>
            <a:r>
              <a:rPr dirty="0" sz="1900" spc="10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1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</a:p>
          <a:p>
            <a:pPr marL="465455" marR="0">
              <a:lnSpc>
                <a:spcPts val="2137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National</a:t>
            </a:r>
            <a:r>
              <a:rPr dirty="0" sz="1900" spc="189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Load</a:t>
            </a:r>
            <a:r>
              <a:rPr dirty="0" sz="1900" spc="188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Dispatch</a:t>
            </a:r>
            <a:r>
              <a:rPr dirty="0" sz="1900" spc="188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Centre</a:t>
            </a:r>
            <a:r>
              <a:rPr dirty="0" sz="1900" spc="188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was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temporarily</a:t>
            </a:r>
            <a:r>
              <a:rPr dirty="0" sz="1900" spc="206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suspended</a:t>
            </a:r>
            <a:r>
              <a:rPr dirty="0" sz="1900" spc="204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205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serve</a:t>
            </a:r>
            <a:r>
              <a:rPr dirty="0" sz="1900" spc="204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specialized</a:t>
            </a:r>
            <a:r>
              <a:rPr dirty="0" sz="1900" spc="5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inspection</a:t>
            </a:r>
            <a:r>
              <a:rPr dirty="0" sz="1900" spc="6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</a:t>
            </a:r>
            <a:r>
              <a:rPr dirty="0" sz="1900" spc="5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4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management</a:t>
            </a:r>
            <a:r>
              <a:rPr dirty="0" sz="1900" spc="5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administration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supply.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54255" y="6575173"/>
            <a:ext cx="170222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FLTLFA+ArialMT"/>
                <a:cs typeface="FLTLFA+ArialMT"/>
              </a:rPr>
              <a:t>www.duanemorris.com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4469" y="1174699"/>
            <a:ext cx="8969227" cy="1012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Price</a:t>
            </a:r>
            <a:r>
              <a:rPr dirty="0" sz="3300" spc="12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range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of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power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purchased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by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EVN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in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recent</a:t>
            </a:r>
          </a:p>
          <a:p>
            <a:pPr marL="1005681" marR="0">
              <a:lnSpc>
                <a:spcPts val="3712"/>
              </a:lnSpc>
              <a:spcBef>
                <a:spcPts val="297"/>
              </a:spcBef>
              <a:spcAft>
                <a:spcPts val="0"/>
              </a:spcAft>
            </a:pP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PPAs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and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distributed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to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the</a:t>
            </a:r>
            <a:r>
              <a:rPr dirty="0" sz="3300" spc="18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customers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2629" y="2660931"/>
            <a:ext cx="7192562" cy="569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0000"/>
                </a:solidFill>
                <a:latin typeface="Garamond"/>
                <a:cs typeface="Garamond"/>
              </a:rPr>
              <a:t>COMPARISON</a:t>
            </a:r>
            <a:r>
              <a:rPr dirty="0" sz="1800" b="1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ff0000"/>
                </a:solidFill>
                <a:latin typeface="Garamond"/>
                <a:cs typeface="Garamond"/>
              </a:rPr>
              <a:t>TABLE</a:t>
            </a:r>
            <a:r>
              <a:rPr dirty="0" sz="1800" b="1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ff0000"/>
                </a:solidFill>
                <a:latin typeface="Garamond"/>
                <a:cs typeface="Garamond"/>
              </a:rPr>
              <a:t>FOR</a:t>
            </a:r>
            <a:r>
              <a:rPr dirty="0" sz="1800" spc="10" b="1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ff0000"/>
                </a:solidFill>
                <a:latin typeface="Garamond"/>
                <a:cs typeface="Garamond"/>
              </a:rPr>
              <a:t>AVERAGE</a:t>
            </a:r>
            <a:r>
              <a:rPr dirty="0" sz="1800" b="1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ff0000"/>
                </a:solidFill>
                <a:latin typeface="Garamond"/>
                <a:cs typeface="Garamond"/>
              </a:rPr>
              <a:t>ELECTRICITY</a:t>
            </a:r>
            <a:r>
              <a:rPr dirty="0" sz="1800" b="1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ff0000"/>
                </a:solidFill>
                <a:latin typeface="Garamond"/>
                <a:cs typeface="Garamond"/>
              </a:rPr>
              <a:t>PRICE</a:t>
            </a:r>
            <a:r>
              <a:rPr dirty="0" sz="1800" b="1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ff0000"/>
                </a:solidFill>
                <a:latin typeface="Garamond"/>
                <a:cs typeface="Garamond"/>
              </a:rPr>
              <a:t>FOR</a:t>
            </a:r>
          </a:p>
          <a:p>
            <a:pPr marL="143668" marR="0">
              <a:lnSpc>
                <a:spcPts val="2025"/>
              </a:lnSpc>
              <a:spcBef>
                <a:spcPts val="185"/>
              </a:spcBef>
              <a:spcAft>
                <a:spcPts val="0"/>
              </a:spcAft>
            </a:pPr>
            <a:r>
              <a:rPr dirty="0" sz="1800" b="1">
                <a:solidFill>
                  <a:srgbClr val="ff0000"/>
                </a:solidFill>
                <a:latin typeface="Garamond"/>
                <a:cs typeface="Garamond"/>
              </a:rPr>
              <a:t>COUNTRIES</a:t>
            </a:r>
            <a:r>
              <a:rPr dirty="0" sz="1800" b="1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ff0000"/>
                </a:solidFill>
                <a:latin typeface="Garamond"/>
                <a:cs typeface="Garamond"/>
              </a:rPr>
              <a:t>IN</a:t>
            </a:r>
            <a:r>
              <a:rPr dirty="0" sz="1800" b="1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ff0000"/>
                </a:solidFill>
                <a:latin typeface="Garamond"/>
                <a:cs typeface="Garamond"/>
              </a:rPr>
              <a:t>SOUTH</a:t>
            </a:r>
            <a:r>
              <a:rPr dirty="0" sz="1800" b="1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ff0000"/>
                </a:solidFill>
                <a:latin typeface="Garamond"/>
                <a:cs typeface="Garamond"/>
              </a:rPr>
              <a:t>EAST</a:t>
            </a:r>
            <a:r>
              <a:rPr dirty="0" sz="1800" b="1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ff0000"/>
                </a:solidFill>
                <a:latin typeface="Garamond"/>
                <a:cs typeface="Garamond"/>
              </a:rPr>
              <a:t>ASIA</a:t>
            </a:r>
            <a:r>
              <a:rPr dirty="0" sz="1800" spc="-15" b="1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ff0000"/>
                </a:solidFill>
                <a:latin typeface="Garamond"/>
                <a:cs typeface="Garamond"/>
              </a:rPr>
              <a:t>(FOR</a:t>
            </a:r>
            <a:r>
              <a:rPr dirty="0" sz="1800" b="1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ff0000"/>
                </a:solidFill>
                <a:latin typeface="Garamond"/>
                <a:cs typeface="Garamond"/>
              </a:rPr>
              <a:t>REFERENCE</a:t>
            </a:r>
            <a:r>
              <a:rPr dirty="0" sz="1800" spc="18" b="1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ff0000"/>
                </a:solidFill>
                <a:latin typeface="Garamond"/>
                <a:cs typeface="Garamond"/>
              </a:rPr>
              <a:t>ONLY)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58999" y="3359715"/>
            <a:ext cx="976275" cy="295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Garamond"/>
                <a:cs typeface="Garamond"/>
              </a:rPr>
              <a:t>Vietnam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93173" y="3359715"/>
            <a:ext cx="1031081" cy="295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Garamond"/>
                <a:cs typeface="Garamond"/>
              </a:rPr>
              <a:t>Thailand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07502" y="3359715"/>
            <a:ext cx="1123950" cy="295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Garamond"/>
                <a:cs typeface="Garamond"/>
              </a:rPr>
              <a:t>Singapore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352788" y="3359715"/>
            <a:ext cx="1154980" cy="295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Garamond"/>
                <a:cs typeface="Garamond"/>
              </a:rPr>
              <a:t>Cambodia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1447" y="4058499"/>
            <a:ext cx="1133326" cy="9940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aramond"/>
                <a:cs typeface="Garamond"/>
              </a:rPr>
              <a:t>Household</a:t>
            </a:r>
          </a:p>
          <a:p>
            <a:pPr marL="0" marR="0">
              <a:lnSpc>
                <a:spcPts val="2025"/>
              </a:lnSpc>
              <a:spcBef>
                <a:spcPts val="3477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aramond"/>
                <a:cs typeface="Garamond"/>
              </a:rPr>
              <a:t>Business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684424" y="4058499"/>
            <a:ext cx="523875" cy="295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aramond"/>
                <a:cs typeface="Garamond"/>
              </a:rPr>
              <a:t>0.11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345585" y="4058499"/>
            <a:ext cx="523875" cy="295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aramond"/>
                <a:cs typeface="Garamond"/>
              </a:rPr>
              <a:t>0.13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006746" y="4058499"/>
            <a:ext cx="523875" cy="295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aramond"/>
                <a:cs typeface="Garamond"/>
              </a:rPr>
              <a:t>0.21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613932" y="4058499"/>
            <a:ext cx="631031" cy="295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aramond"/>
                <a:cs typeface="Garamond"/>
              </a:rPr>
              <a:t>0.148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684424" y="4757284"/>
            <a:ext cx="523875" cy="295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aramond"/>
                <a:cs typeface="Garamond"/>
              </a:rPr>
              <a:t>0.13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345585" y="4757284"/>
            <a:ext cx="523875" cy="295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aramond"/>
                <a:cs typeface="Garamond"/>
              </a:rPr>
              <a:t>0.15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006746" y="4757284"/>
            <a:ext cx="523875" cy="295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aramond"/>
                <a:cs typeface="Garamond"/>
              </a:rPr>
              <a:t>0.21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613932" y="4757284"/>
            <a:ext cx="631031" cy="295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Garamond"/>
                <a:cs typeface="Garamond"/>
              </a:rPr>
              <a:t>0.148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754255" y="6575173"/>
            <a:ext cx="170222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FLTLFA+ArialMT"/>
                <a:cs typeface="FLTLFA+ArialMT"/>
              </a:rPr>
              <a:t>www.duanemorris.com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6636" y="1148440"/>
            <a:ext cx="6299023" cy="509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Transmission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Grid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and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Smart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Grid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9015" y="1807790"/>
            <a:ext cx="5206284" cy="3257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Electricity</a:t>
            </a:r>
            <a:r>
              <a:rPr dirty="0" sz="1900" spc="25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26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Vietnam</a:t>
            </a:r>
            <a:r>
              <a:rPr dirty="0" sz="1900" spc="26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(EVN)</a:t>
            </a:r>
            <a:r>
              <a:rPr dirty="0" sz="1900" spc="25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currently</a:t>
            </a:r>
            <a:r>
              <a:rPr dirty="0" sz="1900" spc="25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holds</a:t>
            </a:r>
            <a:r>
              <a:rPr dirty="0" sz="1900" spc="26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470" y="2113584"/>
            <a:ext cx="1109823" cy="3095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monopoly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55384" y="2113584"/>
            <a:ext cx="398648" cy="3095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23509" y="2113584"/>
            <a:ext cx="1041840" cy="3095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electricity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31397" y="2113584"/>
            <a:ext cx="1383996" cy="3095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transmission,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4470" y="2403144"/>
            <a:ext cx="3278622" cy="3095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distribution,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wholesale,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retail.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09015" y="2734382"/>
            <a:ext cx="5207483" cy="3257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Under</a:t>
            </a:r>
            <a:r>
              <a:rPr dirty="0" sz="1900" spc="20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19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PDP</a:t>
            </a:r>
            <a:r>
              <a:rPr dirty="0" sz="1900" spc="21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8,</a:t>
            </a:r>
            <a:r>
              <a:rPr dirty="0" sz="1900" spc="19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</a:t>
            </a:r>
            <a:r>
              <a:rPr dirty="0" sz="1900" spc="20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19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future,</a:t>
            </a:r>
            <a:r>
              <a:rPr dirty="0" sz="1900" spc="18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private</a:t>
            </a:r>
            <a:r>
              <a:rPr dirty="0" sz="1900" spc="20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entities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74470" y="3040177"/>
            <a:ext cx="4478366" cy="3095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can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take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part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development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electricity.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09015" y="3371414"/>
            <a:ext cx="5206777" cy="11944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Currently,</a:t>
            </a:r>
            <a:r>
              <a:rPr dirty="0" sz="1900" spc="211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National</a:t>
            </a:r>
            <a:r>
              <a:rPr dirty="0" sz="1900" spc="212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1900" spc="211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Transmission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Corporation</a:t>
            </a:r>
            <a:r>
              <a:rPr dirty="0" sz="1900" spc="11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–</a:t>
            </a:r>
            <a:r>
              <a:rPr dirty="0" sz="1900" spc="6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</a:t>
            </a:r>
            <a:r>
              <a:rPr dirty="0" sz="1900" spc="6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subsidiary</a:t>
            </a:r>
            <a:r>
              <a:rPr dirty="0" sz="1900" spc="6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6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EVN</a:t>
            </a:r>
            <a:r>
              <a:rPr dirty="0" sz="1900" spc="6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–</a:t>
            </a:r>
            <a:r>
              <a:rPr dirty="0" sz="1900" spc="6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is</a:t>
            </a:r>
            <a:r>
              <a:rPr dirty="0" sz="1900" spc="5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6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only</a:t>
            </a:r>
          </a:p>
          <a:p>
            <a:pPr marL="465455" marR="0">
              <a:lnSpc>
                <a:spcPts val="2137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company</a:t>
            </a:r>
            <a:r>
              <a:rPr dirty="0" sz="1900" spc="188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187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manage</a:t>
            </a:r>
            <a:r>
              <a:rPr dirty="0" sz="1900" spc="188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188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operate</a:t>
            </a:r>
            <a:r>
              <a:rPr dirty="0" sz="1900" spc="188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transmission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system.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72439" y="6547116"/>
            <a:ext cx="293662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203c6a"/>
                </a:solidFill>
                <a:latin typeface="FLTLFA+ArialMT"/>
                <a:cs typeface="FLTLFA+ArialMT"/>
              </a:rPr>
              <a:t>13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754255" y="6575173"/>
            <a:ext cx="170222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FLTLFA+ArialMT"/>
                <a:cs typeface="FLTLFA+ArialMT"/>
              </a:rPr>
              <a:t>www.duanemorris.com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6636" y="1148440"/>
            <a:ext cx="7585558" cy="509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Transmission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Grid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and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Smart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Grid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(cont.)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9016" y="1824025"/>
            <a:ext cx="8338839" cy="30893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Grid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development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plan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under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PDP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8</a:t>
            </a:r>
          </a:p>
          <a:p>
            <a:pPr marL="0" marR="0">
              <a:lnSpc>
                <a:spcPts val="2178"/>
              </a:lnSpc>
              <a:spcBef>
                <a:spcPts val="47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Developing</a:t>
            </a:r>
            <a:r>
              <a:rPr dirty="0" sz="1900" spc="31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both</a:t>
            </a:r>
            <a:r>
              <a:rPr dirty="0" sz="1900" spc="31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500</a:t>
            </a:r>
            <a:r>
              <a:rPr dirty="0" sz="1900" spc="29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kV</a:t>
            </a:r>
            <a:r>
              <a:rPr dirty="0" sz="1900" spc="30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31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220</a:t>
            </a:r>
            <a:r>
              <a:rPr dirty="0" sz="1900" spc="29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kV</a:t>
            </a:r>
            <a:r>
              <a:rPr dirty="0" sz="1900" spc="30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transmission</a:t>
            </a:r>
            <a:r>
              <a:rPr dirty="0" sz="1900" spc="31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1900" spc="31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grids</a:t>
            </a:r>
            <a:r>
              <a:rPr dirty="0" sz="1900" spc="30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30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support</a:t>
            </a:r>
            <a:r>
              <a:rPr dirty="0" sz="1900" spc="31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capacity</a:t>
            </a:r>
            <a:r>
              <a:rPr dirty="0" sz="1900" spc="13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13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1900" spc="14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sources,</a:t>
            </a:r>
            <a:r>
              <a:rPr dirty="0" sz="1900" spc="12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improve</a:t>
            </a:r>
            <a:r>
              <a:rPr dirty="0" sz="1900" spc="14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13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reliability</a:t>
            </a:r>
            <a:r>
              <a:rPr dirty="0" sz="1900" spc="15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13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1900" spc="14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supply,</a:t>
            </a:r>
            <a:r>
              <a:rPr dirty="0" sz="1900" spc="13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reduce</a:t>
            </a:r>
            <a:r>
              <a:rPr dirty="0" sz="1900" spc="12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</a:p>
          <a:p>
            <a:pPr marL="465455" marR="0">
              <a:lnSpc>
                <a:spcPts val="2137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loss</a:t>
            </a:r>
          </a:p>
          <a:p>
            <a:pPr marL="0" marR="0">
              <a:lnSpc>
                <a:spcPts val="2178"/>
              </a:lnSpc>
              <a:spcBef>
                <a:spcPts val="47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Fostering</a:t>
            </a:r>
            <a:r>
              <a:rPr dirty="0" sz="1900" spc="54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collaboration</a:t>
            </a:r>
            <a:r>
              <a:rPr dirty="0" sz="1900" spc="56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</a:t>
            </a:r>
            <a:r>
              <a:rPr dirty="0" sz="1900" spc="53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research</a:t>
            </a:r>
            <a:r>
              <a:rPr dirty="0" sz="1900" spc="53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53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grid</a:t>
            </a:r>
            <a:r>
              <a:rPr dirty="0" sz="1900" spc="53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connection</a:t>
            </a:r>
            <a:r>
              <a:rPr dirty="0" sz="1900" spc="54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implementation</a:t>
            </a:r>
            <a:r>
              <a:rPr dirty="0" sz="1900" spc="54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with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neighboring</a:t>
            </a:r>
            <a:r>
              <a:rPr dirty="0" sz="1900" spc="20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countries,</a:t>
            </a:r>
            <a:r>
              <a:rPr dirty="0" sz="1900" spc="17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Southeast</a:t>
            </a:r>
            <a:r>
              <a:rPr dirty="0" sz="1900" spc="17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Asian</a:t>
            </a:r>
            <a:r>
              <a:rPr dirty="0" sz="1900" spc="18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nations,</a:t>
            </a:r>
            <a:r>
              <a:rPr dirty="0" sz="1900" spc="18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18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Greater</a:t>
            </a:r>
            <a:r>
              <a:rPr dirty="0" sz="1900" spc="17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Mekong</a:t>
            </a:r>
            <a:r>
              <a:rPr dirty="0" sz="1900" spc="18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Sub-region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(GMS)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countries.</a:t>
            </a:r>
          </a:p>
          <a:p>
            <a:pPr marL="0" marR="0">
              <a:lnSpc>
                <a:spcPts val="2178"/>
              </a:lnSpc>
              <a:spcBef>
                <a:spcPts val="42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Connecting</a:t>
            </a:r>
            <a:r>
              <a:rPr dirty="0" sz="1900" spc="4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2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1900" spc="3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grid</a:t>
            </a:r>
            <a:r>
              <a:rPr dirty="0" sz="1900" spc="3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with</a:t>
            </a:r>
            <a:r>
              <a:rPr dirty="0" sz="1900" spc="2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Laos</a:t>
            </a:r>
            <a:r>
              <a:rPr dirty="0" sz="1900" spc="2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with</a:t>
            </a:r>
            <a:r>
              <a:rPr dirty="0" sz="1900" spc="2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500kV</a:t>
            </a:r>
            <a:r>
              <a:rPr dirty="0" sz="1900" spc="1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3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220kV</a:t>
            </a:r>
            <a:r>
              <a:rPr dirty="0" sz="1900" spc="1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transmission</a:t>
            </a:r>
            <a:r>
              <a:rPr dirty="0" sz="1900" spc="3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lines</a:t>
            </a:r>
            <a:r>
              <a:rPr dirty="0" sz="1900" spc="2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import</a:t>
            </a:r>
            <a:r>
              <a:rPr dirty="0" sz="1900" spc="27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electricity</a:t>
            </a:r>
            <a:r>
              <a:rPr dirty="0" sz="1900" spc="25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from</a:t>
            </a:r>
            <a:r>
              <a:rPr dirty="0" sz="1900" spc="27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1900" spc="27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plants</a:t>
            </a:r>
            <a:r>
              <a:rPr dirty="0" sz="1900" spc="27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</a:t>
            </a:r>
            <a:r>
              <a:rPr dirty="0" sz="1900" spc="26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Laos</a:t>
            </a:r>
            <a:r>
              <a:rPr dirty="0" sz="1900" spc="26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according</a:t>
            </a:r>
            <a:r>
              <a:rPr dirty="0" sz="1900" spc="27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26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26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memorandum</a:t>
            </a:r>
            <a:r>
              <a:rPr dirty="0" sz="1900" spc="27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understanding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signed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between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two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governments.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439" y="6547116"/>
            <a:ext cx="293662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203c6a"/>
                </a:solidFill>
                <a:latin typeface="FLTLFA+ArialMT"/>
                <a:cs typeface="FLTLFA+ArialMT"/>
              </a:rPr>
              <a:t>14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54255" y="6575173"/>
            <a:ext cx="170222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FLTLFA+ArialMT"/>
                <a:cs typeface="FLTLFA+ArialMT"/>
              </a:rPr>
              <a:t>www.duanemorris.com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6636" y="1148440"/>
            <a:ext cx="7030042" cy="509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Solar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and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Rooftop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Solar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power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projects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7408" y="1803302"/>
            <a:ext cx="7749175" cy="3257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Rooftop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solar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systems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are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encouraged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developed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by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PDP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8.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7408" y="2150774"/>
            <a:ext cx="8594661" cy="11944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On</a:t>
            </a:r>
            <a:r>
              <a:rPr dirty="0" sz="1900" spc="51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June</a:t>
            </a:r>
            <a:r>
              <a:rPr dirty="0" sz="1900" spc="50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13,</a:t>
            </a:r>
            <a:r>
              <a:rPr dirty="0" sz="1900" spc="49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2023,</a:t>
            </a:r>
            <a:r>
              <a:rPr dirty="0" sz="1900" spc="49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50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Ministry</a:t>
            </a:r>
            <a:r>
              <a:rPr dirty="0" sz="1900" spc="51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50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Industry</a:t>
            </a:r>
            <a:r>
              <a:rPr dirty="0" sz="1900" spc="50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51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Trade</a:t>
            </a:r>
            <a:r>
              <a:rPr dirty="0" sz="1900" spc="50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submitted</a:t>
            </a:r>
            <a:r>
              <a:rPr dirty="0" sz="1900" spc="49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</a:t>
            </a:r>
            <a:r>
              <a:rPr dirty="0" sz="1900" spc="50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draft</a:t>
            </a:r>
            <a:r>
              <a:rPr dirty="0" sz="1900" spc="50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50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mechanism</a:t>
            </a:r>
            <a:r>
              <a:rPr dirty="0" sz="1900" spc="4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39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encourage</a:t>
            </a:r>
            <a:r>
              <a:rPr dirty="0" sz="1900" spc="40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39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development</a:t>
            </a:r>
            <a:r>
              <a:rPr dirty="0" sz="1900" spc="4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4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rooftop</a:t>
            </a:r>
            <a:r>
              <a:rPr dirty="0" sz="1900" spc="42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solar</a:t>
            </a:r>
            <a:r>
              <a:rPr dirty="0" sz="1900" spc="40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1900" spc="40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installation</a:t>
            </a:r>
            <a:r>
              <a:rPr dirty="0" sz="1900" spc="41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</a:t>
            </a:r>
          </a:p>
          <a:p>
            <a:pPr marL="465455" marR="0">
              <a:lnSpc>
                <a:spcPts val="2137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houses,</a:t>
            </a:r>
            <a:r>
              <a:rPr dirty="0" sz="1900" spc="92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offices,</a:t>
            </a:r>
            <a:r>
              <a:rPr dirty="0" sz="1900" spc="92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94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corporate</a:t>
            </a:r>
            <a:r>
              <a:rPr dirty="0" sz="1900" spc="95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headquarters</a:t>
            </a:r>
            <a:r>
              <a:rPr dirty="0" sz="1900" spc="93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</a:t>
            </a:r>
            <a:r>
              <a:rPr dirty="0" sz="1900" spc="93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Vietnam</a:t>
            </a:r>
            <a:r>
              <a:rPr dirty="0" sz="1900" spc="93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with</a:t>
            </a:r>
            <a:r>
              <a:rPr dirty="0" sz="1900" spc="93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93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following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incentives/requirements: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0958" y="3368498"/>
            <a:ext cx="8130791" cy="324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MRTJHU+Wingdings-Regular"/>
                <a:cs typeface="MRTJHU+Wingdings-Regular"/>
              </a:rPr>
              <a:t>Ø</a:t>
            </a:r>
            <a:r>
              <a:rPr dirty="0" sz="1950" spc="1026">
                <a:solidFill>
                  <a:srgbClr val="203c6a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Total</a:t>
            </a:r>
            <a:r>
              <a:rPr dirty="0" sz="1900" spc="14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capacity</a:t>
            </a:r>
            <a:r>
              <a:rPr dirty="0" sz="1900" spc="13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14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13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rooftop</a:t>
            </a:r>
            <a:r>
              <a:rPr dirty="0" sz="1900" spc="16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solar</a:t>
            </a:r>
            <a:r>
              <a:rPr dirty="0" sz="1900" spc="14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1900" spc="14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system</a:t>
            </a:r>
            <a:r>
              <a:rPr dirty="0" sz="1900" spc="11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is</a:t>
            </a:r>
            <a:r>
              <a:rPr dirty="0" sz="1900" spc="13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prioritized</a:t>
            </a:r>
            <a:r>
              <a:rPr dirty="0" sz="1900" spc="16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</a:t>
            </a:r>
            <a:r>
              <a:rPr dirty="0" sz="1900" spc="14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development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39896" y="3672720"/>
            <a:ext cx="4699409" cy="3095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without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capacity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limit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belongs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3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PDP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8;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50958" y="4005529"/>
            <a:ext cx="8132684" cy="9033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MRTJHU+Wingdings-Regular"/>
                <a:cs typeface="MRTJHU+Wingdings-Regular"/>
              </a:rPr>
              <a:t>Ø</a:t>
            </a:r>
            <a:r>
              <a:rPr dirty="0" sz="1950" spc="1026">
                <a:solidFill>
                  <a:srgbClr val="203c6a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Organizations</a:t>
            </a:r>
            <a:r>
              <a:rPr dirty="0" sz="1900" spc="45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43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individuals</a:t>
            </a:r>
            <a:r>
              <a:rPr dirty="0" sz="1900" spc="43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investing</a:t>
            </a:r>
            <a:r>
              <a:rPr dirty="0" sz="1900" spc="43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</a:t>
            </a:r>
            <a:r>
              <a:rPr dirty="0" sz="1900" spc="43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42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development</a:t>
            </a:r>
            <a:r>
              <a:rPr dirty="0" sz="1900" spc="43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43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rooftop</a:t>
            </a:r>
            <a:r>
              <a:rPr dirty="0" sz="1900" spc="45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solar</a:t>
            </a:r>
          </a:p>
          <a:p>
            <a:pPr marL="388937" marR="0">
              <a:lnSpc>
                <a:spcPts val="2137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1900" spc="52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systems</a:t>
            </a:r>
            <a:r>
              <a:rPr dirty="0" sz="1900" spc="49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are</a:t>
            </a:r>
            <a:r>
              <a:rPr dirty="0" sz="1900" spc="52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exempted</a:t>
            </a:r>
            <a:r>
              <a:rPr dirty="0" sz="1900" spc="51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from</a:t>
            </a:r>
            <a:r>
              <a:rPr dirty="0" sz="1900" spc="52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electricity</a:t>
            </a:r>
            <a:r>
              <a:rPr dirty="0" sz="1900" spc="50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activity</a:t>
            </a:r>
            <a:r>
              <a:rPr dirty="0" sz="1900" spc="51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licenses</a:t>
            </a:r>
            <a:r>
              <a:rPr dirty="0" sz="1900" spc="51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52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electricity</a:t>
            </a:r>
          </a:p>
          <a:p>
            <a:pPr marL="388937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business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registration</a:t>
            </a:r>
            <a:r>
              <a:rPr dirty="0" sz="1900" spc="1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certificates;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0958" y="4932121"/>
            <a:ext cx="8132036" cy="324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MRTJHU+Wingdings-Regular"/>
                <a:cs typeface="MRTJHU+Wingdings-Regular"/>
              </a:rPr>
              <a:t>Ø</a:t>
            </a:r>
            <a:r>
              <a:rPr dirty="0" sz="1950" spc="1026">
                <a:solidFill>
                  <a:srgbClr val="203c6a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Rooftop</a:t>
            </a:r>
            <a:r>
              <a:rPr dirty="0" sz="1900" spc="57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solar</a:t>
            </a:r>
            <a:r>
              <a:rPr dirty="0" sz="1900" spc="56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1900" spc="56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systems</a:t>
            </a:r>
            <a:r>
              <a:rPr dirty="0" sz="1900" spc="53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installed</a:t>
            </a:r>
            <a:r>
              <a:rPr dirty="0" sz="1900" spc="55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</a:t>
            </a:r>
            <a:r>
              <a:rPr dirty="0" sz="1900" spc="55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offices</a:t>
            </a:r>
            <a:r>
              <a:rPr dirty="0" sz="1900" spc="55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are</a:t>
            </a:r>
            <a:r>
              <a:rPr dirty="0" sz="1900" spc="55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prioritized</a:t>
            </a:r>
            <a:r>
              <a:rPr dirty="0" sz="1900" spc="57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</a:t>
            </a:r>
            <a:r>
              <a:rPr dirty="0" sz="1900" spc="56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budget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39896" y="5236344"/>
            <a:ext cx="2982077" cy="3095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allocation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</a:t>
            </a:r>
            <a:r>
              <a:rPr dirty="0" sz="1900" spc="3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implementation;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50958" y="5569153"/>
            <a:ext cx="8130078" cy="324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MRTJHU+Wingdings-Regular"/>
                <a:cs typeface="MRTJHU+Wingdings-Regular"/>
              </a:rPr>
              <a:t>Ø</a:t>
            </a:r>
            <a:r>
              <a:rPr dirty="0" sz="1950" spc="1026">
                <a:solidFill>
                  <a:srgbClr val="203c6a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Organizations</a:t>
            </a:r>
            <a:r>
              <a:rPr dirty="0" sz="1900" spc="27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25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individuals</a:t>
            </a:r>
            <a:r>
              <a:rPr dirty="0" sz="1900" spc="25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investing</a:t>
            </a:r>
            <a:r>
              <a:rPr dirty="0" sz="1900" spc="24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</a:t>
            </a:r>
            <a:r>
              <a:rPr dirty="0" sz="1900" spc="25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25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using</a:t>
            </a:r>
            <a:r>
              <a:rPr dirty="0" sz="1900" spc="24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24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Rooftop</a:t>
            </a:r>
            <a:r>
              <a:rPr dirty="0" sz="1900" spc="26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Solar</a:t>
            </a:r>
            <a:r>
              <a:rPr dirty="0" sz="1900" spc="26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39896" y="5873376"/>
            <a:ext cx="7743008" cy="5991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System</a:t>
            </a:r>
            <a:r>
              <a:rPr dirty="0" sz="1900" spc="3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are</a:t>
            </a:r>
            <a:r>
              <a:rPr dirty="0" sz="1900" spc="4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entitled</a:t>
            </a:r>
            <a:r>
              <a:rPr dirty="0" sz="1900" spc="4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4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receive</a:t>
            </a:r>
            <a:r>
              <a:rPr dirty="0" sz="1900" spc="3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or</a:t>
            </a:r>
            <a:r>
              <a:rPr dirty="0" sz="1900" spc="5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reduce</a:t>
            </a:r>
            <a:r>
              <a:rPr dirty="0" sz="1900" spc="3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taxes</a:t>
            </a:r>
            <a:r>
              <a:rPr dirty="0" sz="1900" spc="3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5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fees;</a:t>
            </a:r>
            <a:r>
              <a:rPr dirty="0" sz="1900" spc="3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loans</a:t>
            </a:r>
            <a:r>
              <a:rPr dirty="0" sz="1900" spc="5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at</a:t>
            </a:r>
            <a:r>
              <a:rPr dirty="0" sz="1900" spc="4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preferred</a:t>
            </a:r>
            <a:r>
              <a:rPr dirty="0" sz="1900" spc="5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interest</a:t>
            </a:r>
          </a:p>
          <a:p>
            <a:pPr marL="0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rates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as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prescribed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by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law.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72439" y="6547116"/>
            <a:ext cx="293662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203c6a"/>
                </a:solidFill>
                <a:latin typeface="FLTLFA+ArialMT"/>
                <a:cs typeface="FLTLFA+ArialMT"/>
              </a:rPr>
              <a:t>15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754255" y="6575173"/>
            <a:ext cx="170222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FLTLFA+ArialMT"/>
                <a:cs typeface="FLTLFA+ArialMT"/>
              </a:rPr>
              <a:t>www.duanemorris.com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6636" y="1148440"/>
            <a:ext cx="8316470" cy="509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Solar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and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Rooftop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Solar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power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projects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(cont.)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0958" y="1804874"/>
            <a:ext cx="8133958" cy="1482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MRTJHU+Wingdings-Regular"/>
                <a:cs typeface="MRTJHU+Wingdings-Regular"/>
              </a:rPr>
              <a:t>Ø</a:t>
            </a:r>
            <a:r>
              <a:rPr dirty="0" sz="1950" spc="1026">
                <a:solidFill>
                  <a:srgbClr val="203c6a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Rooftop</a:t>
            </a:r>
            <a:r>
              <a:rPr dirty="0" sz="1900" spc="36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solar</a:t>
            </a:r>
            <a:r>
              <a:rPr dirty="0" sz="1900" spc="35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1900" spc="35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system</a:t>
            </a:r>
            <a:r>
              <a:rPr dirty="0" sz="1900" spc="32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installed</a:t>
            </a:r>
            <a:r>
              <a:rPr dirty="0" sz="1900" spc="35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into</a:t>
            </a:r>
            <a:r>
              <a:rPr dirty="0" sz="1900" spc="35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34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electricity</a:t>
            </a:r>
            <a:r>
              <a:rPr dirty="0" sz="1900" spc="33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grid</a:t>
            </a:r>
            <a:r>
              <a:rPr dirty="0" sz="1900" spc="35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system</a:t>
            </a:r>
            <a:r>
              <a:rPr dirty="0" sz="1900" spc="32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that</a:t>
            </a:r>
            <a:r>
              <a:rPr dirty="0" sz="1900" spc="34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has</a:t>
            </a:r>
          </a:p>
          <a:p>
            <a:pPr marL="388937" marR="0">
              <a:lnSpc>
                <a:spcPts val="2137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been</a:t>
            </a:r>
            <a:r>
              <a:rPr dirty="0" sz="1900" spc="6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connected</a:t>
            </a:r>
            <a:r>
              <a:rPr dirty="0" sz="1900" spc="6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</a:t>
            </a:r>
            <a:r>
              <a:rPr dirty="0" sz="1900" spc="6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accordance</a:t>
            </a:r>
            <a:r>
              <a:rPr dirty="0" sz="1900" spc="7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with</a:t>
            </a:r>
            <a:r>
              <a:rPr dirty="0" sz="1900" spc="6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regulations</a:t>
            </a:r>
            <a:r>
              <a:rPr dirty="0" sz="1900" spc="7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on</a:t>
            </a:r>
            <a:r>
              <a:rPr dirty="0" sz="1900" spc="7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6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distribution</a:t>
            </a:r>
            <a:r>
              <a:rPr dirty="0" sz="1900" spc="7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1900" spc="7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system</a:t>
            </a:r>
          </a:p>
          <a:p>
            <a:pPr marL="388937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is</a:t>
            </a:r>
            <a:r>
              <a:rPr dirty="0" sz="1900" spc="65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not</a:t>
            </a:r>
            <a:r>
              <a:rPr dirty="0" sz="1900" spc="66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required</a:t>
            </a:r>
            <a:r>
              <a:rPr dirty="0" sz="1900" spc="65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66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perform</a:t>
            </a:r>
            <a:r>
              <a:rPr dirty="0" sz="1900" spc="67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65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connection</a:t>
            </a:r>
            <a:r>
              <a:rPr dirty="0" sz="1900" spc="68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agreement.</a:t>
            </a:r>
            <a:r>
              <a:rPr dirty="0" sz="1900" spc="65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Previously</a:t>
            </a:r>
            <a:r>
              <a:rPr dirty="0" sz="1900" spc="66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installed</a:t>
            </a:r>
          </a:p>
          <a:p>
            <a:pPr marL="388937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Rooftop</a:t>
            </a:r>
            <a:r>
              <a:rPr dirty="0" sz="1900" spc="24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Solar</a:t>
            </a:r>
            <a:r>
              <a:rPr dirty="0" sz="1900" spc="23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PV</a:t>
            </a:r>
            <a:r>
              <a:rPr dirty="0" sz="1900" spc="22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Systems</a:t>
            </a:r>
            <a:r>
              <a:rPr dirty="0" sz="1900" spc="20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that</a:t>
            </a:r>
            <a:r>
              <a:rPr dirty="0" sz="1900" spc="22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meet</a:t>
            </a:r>
            <a:r>
              <a:rPr dirty="0" sz="1900" spc="20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regulatory</a:t>
            </a:r>
            <a:r>
              <a:rPr dirty="0" sz="1900" spc="22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conditions</a:t>
            </a:r>
            <a:r>
              <a:rPr dirty="0" sz="1900" spc="23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will</a:t>
            </a:r>
            <a:r>
              <a:rPr dirty="0" sz="1900" spc="22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also</a:t>
            </a:r>
            <a:r>
              <a:rPr dirty="0" sz="1900" spc="22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be</a:t>
            </a:r>
            <a:r>
              <a:rPr dirty="0" sz="1900" spc="22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eligible</a:t>
            </a:r>
          </a:p>
          <a:p>
            <a:pPr marL="388937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this</a:t>
            </a:r>
            <a:r>
              <a:rPr dirty="0" sz="1900" spc="1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incentive;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0958" y="3310586"/>
            <a:ext cx="8131274" cy="1192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MRTJHU+Wingdings-Regular"/>
                <a:cs typeface="MRTJHU+Wingdings-Regular"/>
              </a:rPr>
              <a:t>Ø</a:t>
            </a:r>
            <a:r>
              <a:rPr dirty="0" sz="1950" spc="1026">
                <a:solidFill>
                  <a:srgbClr val="203c6a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Organizations</a:t>
            </a:r>
            <a:r>
              <a:rPr dirty="0" sz="1900" spc="34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32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individuals</a:t>
            </a:r>
            <a:r>
              <a:rPr dirty="0" sz="1900" spc="32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investing,</a:t>
            </a:r>
            <a:r>
              <a:rPr dirty="0" sz="1900" spc="32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installing</a:t>
            </a:r>
            <a:r>
              <a:rPr dirty="0" sz="1900" spc="33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32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using</a:t>
            </a:r>
            <a:r>
              <a:rPr dirty="0" sz="1900" spc="31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31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rooftop</a:t>
            </a:r>
            <a:r>
              <a:rPr dirty="0" sz="1900" spc="34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solar</a:t>
            </a:r>
          </a:p>
          <a:p>
            <a:pPr marL="388937" marR="0">
              <a:lnSpc>
                <a:spcPts val="2137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1900" spc="37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system</a:t>
            </a:r>
            <a:r>
              <a:rPr dirty="0" sz="1900" spc="34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must</a:t>
            </a:r>
            <a:r>
              <a:rPr dirty="0" sz="1900" spc="35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ensure</a:t>
            </a:r>
            <a:r>
              <a:rPr dirty="0" sz="1900" spc="36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36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requirements</a:t>
            </a:r>
            <a:r>
              <a:rPr dirty="0" sz="1900" spc="35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on</a:t>
            </a:r>
            <a:r>
              <a:rPr dirty="0" sz="1900" spc="37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electrical</a:t>
            </a:r>
            <a:r>
              <a:rPr dirty="0" sz="1900" spc="36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safety,</a:t>
            </a:r>
            <a:r>
              <a:rPr dirty="0" sz="1900" spc="35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construction</a:t>
            </a:r>
          </a:p>
          <a:p>
            <a:pPr marL="388937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safety,</a:t>
            </a:r>
            <a:r>
              <a:rPr dirty="0" sz="1900" spc="106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environment,</a:t>
            </a:r>
            <a:r>
              <a:rPr dirty="0" sz="1900" spc="109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fire</a:t>
            </a:r>
            <a:r>
              <a:rPr dirty="0" sz="1900" spc="108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prevention</a:t>
            </a:r>
            <a:r>
              <a:rPr dirty="0" sz="1900" spc="110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108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fighting</a:t>
            </a:r>
            <a:r>
              <a:rPr dirty="0" sz="1900" spc="109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according</a:t>
            </a:r>
            <a:r>
              <a:rPr dirty="0" sz="1900" spc="109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108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current</a:t>
            </a:r>
          </a:p>
          <a:p>
            <a:pPr marL="388937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regulations.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7408" y="4525165"/>
            <a:ext cx="8594786" cy="14840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According</a:t>
            </a:r>
            <a:r>
              <a:rPr dirty="0" sz="1900" spc="11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9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9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PDP8,</a:t>
            </a:r>
            <a:r>
              <a:rPr dirty="0" sz="1900" spc="10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solar</a:t>
            </a:r>
            <a:r>
              <a:rPr dirty="0" sz="1900" spc="10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1900" spc="10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projects</a:t>
            </a:r>
            <a:r>
              <a:rPr dirty="0" sz="1900" spc="1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that</a:t>
            </a:r>
            <a:r>
              <a:rPr dirty="0" sz="1900" spc="9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have</a:t>
            </a:r>
            <a:r>
              <a:rPr dirty="0" sz="1900" spc="1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been</a:t>
            </a:r>
            <a:r>
              <a:rPr dirty="0" sz="1900" spc="10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planned</a:t>
            </a:r>
            <a:r>
              <a:rPr dirty="0" sz="1900" spc="11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</a:t>
            </a:r>
            <a:r>
              <a:rPr dirty="0" sz="1900" spc="10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9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period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25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2021</a:t>
            </a:r>
            <a:r>
              <a:rPr dirty="0" sz="1900" spc="24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-</a:t>
            </a:r>
            <a:r>
              <a:rPr dirty="0" sz="1900" spc="25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2030</a:t>
            </a:r>
            <a:r>
              <a:rPr dirty="0" sz="1900" spc="24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but</a:t>
            </a:r>
            <a:r>
              <a:rPr dirty="0" sz="1900" spc="24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have</a:t>
            </a:r>
            <a:r>
              <a:rPr dirty="0" sz="1900" spc="25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not</a:t>
            </a:r>
            <a:r>
              <a:rPr dirty="0" sz="1900" spc="25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yet</a:t>
            </a:r>
            <a:r>
              <a:rPr dirty="0" sz="1900" spc="24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been</a:t>
            </a:r>
            <a:r>
              <a:rPr dirty="0" sz="1900" spc="25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assigned</a:t>
            </a:r>
            <a:r>
              <a:rPr dirty="0" sz="1900" spc="25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25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investors</a:t>
            </a:r>
            <a:r>
              <a:rPr dirty="0" sz="1900" spc="25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are</a:t>
            </a:r>
            <a:r>
              <a:rPr dirty="0" sz="1900" spc="25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not</a:t>
            </a:r>
            <a:r>
              <a:rPr dirty="0" sz="1900" spc="25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allowed</a:t>
            </a:r>
            <a:r>
              <a:rPr dirty="0" sz="1900" spc="25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25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be</a:t>
            </a:r>
          </a:p>
          <a:p>
            <a:pPr marL="465455" marR="0">
              <a:lnSpc>
                <a:spcPts val="2137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implemented</a:t>
            </a:r>
            <a:r>
              <a:rPr dirty="0" sz="1900" spc="46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47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will</a:t>
            </a:r>
            <a:r>
              <a:rPr dirty="0" sz="1900" spc="46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be</a:t>
            </a:r>
            <a:r>
              <a:rPr dirty="0" sz="1900" spc="46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put</a:t>
            </a:r>
            <a:r>
              <a:rPr dirty="0" sz="1900" spc="46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on</a:t>
            </a:r>
            <a:r>
              <a:rPr dirty="0" sz="1900" spc="47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hold</a:t>
            </a:r>
            <a:r>
              <a:rPr dirty="0" sz="1900" spc="48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after</a:t>
            </a:r>
            <a:r>
              <a:rPr dirty="0" sz="1900" spc="46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2030</a:t>
            </a:r>
            <a:r>
              <a:rPr dirty="0" sz="1900" spc="45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with</a:t>
            </a:r>
            <a:r>
              <a:rPr dirty="0" sz="1900" spc="46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46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exception</a:t>
            </a:r>
            <a:r>
              <a:rPr dirty="0" sz="1900" spc="47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47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on-site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consumption</a:t>
            </a:r>
            <a:r>
              <a:rPr dirty="0" sz="1900" spc="5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without</a:t>
            </a:r>
            <a:r>
              <a:rPr dirty="0" sz="1900" spc="3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connecting</a:t>
            </a:r>
            <a:r>
              <a:rPr dirty="0" sz="1900" spc="5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3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3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grid,</a:t>
            </a:r>
            <a:r>
              <a:rPr dirty="0" sz="1900" spc="4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provided</a:t>
            </a:r>
            <a:r>
              <a:rPr dirty="0" sz="1900" spc="5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that</a:t>
            </a:r>
            <a:r>
              <a:rPr dirty="0" sz="1900" spc="3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there</a:t>
            </a:r>
            <a:r>
              <a:rPr dirty="0" sz="1900" spc="3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are</a:t>
            </a:r>
            <a:r>
              <a:rPr dirty="0" sz="1900" spc="4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no</a:t>
            </a:r>
            <a:r>
              <a:rPr dirty="0" sz="1900" spc="4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violations</a:t>
            </a:r>
            <a:r>
              <a:rPr dirty="0" sz="1900" spc="5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planning,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land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other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provisions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law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2439" y="6547116"/>
            <a:ext cx="293662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203c6a"/>
                </a:solidFill>
                <a:latin typeface="FLTLFA+ArialMT"/>
                <a:cs typeface="FLTLFA+ArialMT"/>
              </a:rPr>
              <a:t>16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754255" y="6575173"/>
            <a:ext cx="170222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FLTLFA+ArialMT"/>
                <a:cs typeface="FLTLFA+ArialMT"/>
              </a:rPr>
              <a:t>www.duanemorris.com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6636" y="1148440"/>
            <a:ext cx="7789242" cy="509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Direct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Power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Purchase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Agreement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(DPPA)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7408" y="1803302"/>
            <a:ext cx="8593719" cy="3257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000000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Major</a:t>
            </a:r>
            <a:r>
              <a:rPr dirty="0" sz="1900" spc="2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international</a:t>
            </a:r>
            <a:r>
              <a:rPr dirty="0" sz="1900" spc="36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companies,</a:t>
            </a:r>
            <a:r>
              <a:rPr dirty="0" sz="1900" spc="1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including</a:t>
            </a:r>
            <a:r>
              <a:rPr dirty="0" sz="1900" spc="12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Samsung,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Adidas,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LG,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etc.</a:t>
            </a:r>
            <a:r>
              <a:rPr dirty="0" sz="1900" spc="-1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wish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to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take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part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2863" y="2109096"/>
            <a:ext cx="3379244" cy="3095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in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pilot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program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of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DPPA.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7408" y="2440333"/>
            <a:ext cx="8596996" cy="21210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000000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As</a:t>
            </a:r>
            <a:r>
              <a:rPr dirty="0" sz="1900" spc="194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believed,</a:t>
            </a:r>
            <a:r>
              <a:rPr dirty="0" sz="1900" spc="195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dirty="0" sz="1900" spc="198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DPPA</a:t>
            </a:r>
            <a:r>
              <a:rPr dirty="0" sz="1900" spc="214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is</a:t>
            </a:r>
            <a:r>
              <a:rPr dirty="0" sz="1900" spc="195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an</a:t>
            </a:r>
            <a:r>
              <a:rPr dirty="0" sz="1900" spc="207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important</a:t>
            </a:r>
            <a:r>
              <a:rPr dirty="0" sz="1900" spc="22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mechanism</a:t>
            </a:r>
            <a:r>
              <a:rPr dirty="0" sz="1900" spc="203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to</a:t>
            </a:r>
            <a:r>
              <a:rPr dirty="0" sz="1900" spc="20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attract</a:t>
            </a:r>
            <a:r>
              <a:rPr dirty="0" sz="1900" spc="198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investors</a:t>
            </a:r>
            <a:r>
              <a:rPr dirty="0" sz="1900" spc="2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and</a:t>
            </a:r>
            <a:r>
              <a:rPr dirty="0" sz="1900" spc="207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private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investments,</a:t>
            </a:r>
            <a:r>
              <a:rPr dirty="0" sz="1900" spc="43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not</a:t>
            </a:r>
            <a:r>
              <a:rPr dirty="0" sz="1900" spc="62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only</a:t>
            </a:r>
            <a:r>
              <a:rPr dirty="0" sz="1900" spc="64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in</a:t>
            </a:r>
            <a:r>
              <a:rPr dirty="0" sz="1900" spc="62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dirty="0" sz="1900" spc="54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energy</a:t>
            </a:r>
            <a:r>
              <a:rPr dirty="0" sz="1900" spc="56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sector</a:t>
            </a:r>
            <a:r>
              <a:rPr dirty="0" sz="1900" spc="5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but</a:t>
            </a:r>
            <a:r>
              <a:rPr dirty="0" sz="1900" spc="52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also</a:t>
            </a:r>
            <a:r>
              <a:rPr dirty="0" sz="1900" spc="62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in</a:t>
            </a:r>
            <a:r>
              <a:rPr dirty="0" sz="1900" spc="62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other</a:t>
            </a:r>
            <a:r>
              <a:rPr dirty="0" sz="1900" spc="64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sectors</a:t>
            </a:r>
            <a:r>
              <a:rPr dirty="0" sz="1900" spc="46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where</a:t>
            </a:r>
            <a:r>
              <a:rPr dirty="0" sz="1900" spc="56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companies</a:t>
            </a:r>
          </a:p>
          <a:p>
            <a:pPr marL="465455" marR="0">
              <a:lnSpc>
                <a:spcPts val="2137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have</a:t>
            </a:r>
            <a:r>
              <a:rPr dirty="0" sz="1900" spc="258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made</a:t>
            </a:r>
            <a:r>
              <a:rPr dirty="0" sz="1900" spc="254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commitments</a:t>
            </a:r>
            <a:r>
              <a:rPr dirty="0" sz="1900" spc="25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in</a:t>
            </a:r>
            <a:r>
              <a:rPr dirty="0" sz="1900" spc="26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dirty="0" sz="1900" spc="254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space</a:t>
            </a:r>
            <a:r>
              <a:rPr dirty="0" sz="1900" spc="253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of</a:t>
            </a:r>
            <a:r>
              <a:rPr dirty="0" sz="1900" spc="259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renewable</a:t>
            </a:r>
            <a:r>
              <a:rPr dirty="0" sz="1900" spc="265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energy,</a:t>
            </a:r>
            <a:r>
              <a:rPr dirty="0" sz="1900" spc="254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carbon</a:t>
            </a:r>
            <a:r>
              <a:rPr dirty="0" sz="1900" spc="277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reduction,</a:t>
            </a:r>
            <a:r>
              <a:rPr dirty="0" sz="1900" spc="258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and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sustainability,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e.g.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trading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of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carbon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credits.</a:t>
            </a:r>
          </a:p>
          <a:p>
            <a:pPr marL="0" marR="0">
              <a:lnSpc>
                <a:spcPts val="2178"/>
              </a:lnSpc>
              <a:spcBef>
                <a:spcPts val="47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000000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In</a:t>
            </a:r>
            <a:r>
              <a:rPr dirty="0" sz="1900" spc="24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2022,</a:t>
            </a:r>
            <a:r>
              <a:rPr dirty="0" sz="1900" spc="224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a</a:t>
            </a:r>
            <a:r>
              <a:rPr dirty="0" sz="1900" spc="235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draft</a:t>
            </a:r>
            <a:r>
              <a:rPr dirty="0" sz="1900" spc="238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decision</a:t>
            </a:r>
            <a:r>
              <a:rPr dirty="0" sz="1900" spc="239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of</a:t>
            </a:r>
            <a:r>
              <a:rPr dirty="0" sz="1900" spc="238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dirty="0" sz="1900" spc="23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Prime</a:t>
            </a:r>
            <a:r>
              <a:rPr dirty="0" sz="1900" spc="243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Minister</a:t>
            </a:r>
            <a:r>
              <a:rPr dirty="0" sz="1900" spc="243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on</a:t>
            </a:r>
            <a:r>
              <a:rPr dirty="0" sz="1900" spc="245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a</a:t>
            </a:r>
            <a:r>
              <a:rPr dirty="0" sz="1900" spc="235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pilot</a:t>
            </a:r>
            <a:r>
              <a:rPr dirty="0" sz="1900" spc="246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program</a:t>
            </a:r>
            <a:r>
              <a:rPr dirty="0" sz="1900" spc="256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for</a:t>
            </a:r>
            <a:r>
              <a:rPr dirty="0" sz="1900" spc="244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dirty="0" sz="1900" spc="23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DPPA</a:t>
            </a:r>
          </a:p>
          <a:p>
            <a:pPr marL="465455" marR="0">
              <a:lnSpc>
                <a:spcPts val="2137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mechanism</a:t>
            </a:r>
            <a:r>
              <a:rPr dirty="0" sz="1900" spc="15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was</a:t>
            </a:r>
            <a:r>
              <a:rPr dirty="0" sz="1900" spc="139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published.</a:t>
            </a:r>
            <a:r>
              <a:rPr dirty="0" sz="1900" spc="152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Such</a:t>
            </a:r>
            <a:r>
              <a:rPr dirty="0" sz="1900" spc="145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a</a:t>
            </a:r>
            <a:r>
              <a:rPr dirty="0" sz="1900" spc="147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program</a:t>
            </a:r>
            <a:r>
              <a:rPr dirty="0" sz="1900" spc="167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offers</a:t>
            </a:r>
            <a:r>
              <a:rPr dirty="0" sz="1900" spc="149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a</a:t>
            </a:r>
            <a:r>
              <a:rPr dirty="0" sz="1900" spc="147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look</a:t>
            </a:r>
            <a:r>
              <a:rPr dirty="0" sz="1900" spc="154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into</a:t>
            </a:r>
            <a:r>
              <a:rPr dirty="0" sz="1900" spc="154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dirty="0" sz="1900" spc="144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possible</a:t>
            </a:r>
            <a:r>
              <a:rPr dirty="0" sz="1900" spc="154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structure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of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DPPA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mechanism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under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PDP</a:t>
            </a:r>
            <a:r>
              <a:rPr dirty="0" sz="1900" spc="46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8.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2439" y="6547116"/>
            <a:ext cx="293662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203c6a"/>
                </a:solidFill>
                <a:latin typeface="FLTLFA+ArialMT"/>
                <a:cs typeface="FLTLFA+ArialMT"/>
              </a:rPr>
              <a:t>17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754255" y="6575173"/>
            <a:ext cx="170222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FLTLFA+ArialMT"/>
                <a:cs typeface="FLTLFA+ArialMT"/>
              </a:rPr>
              <a:t>www.duanemorris.com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6636" y="1085369"/>
            <a:ext cx="7789242" cy="509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Direct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Power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Purchase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Agreement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(DPPA)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6636" y="1588289"/>
            <a:ext cx="1335416" cy="509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(cont.)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7409" y="2004793"/>
            <a:ext cx="6839663" cy="3095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Under</a:t>
            </a:r>
            <a:r>
              <a:rPr dirty="0" sz="1900" spc="1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draft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pilot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program,</a:t>
            </a:r>
            <a:r>
              <a:rPr dirty="0" sz="1900" spc="4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DPPA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mechanism</a:t>
            </a:r>
            <a:r>
              <a:rPr dirty="0" sz="1900" spc="2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works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as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follows: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7409" y="2346793"/>
            <a:ext cx="8594512" cy="1183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Garamond"/>
                <a:cs typeface="Garamond"/>
              </a:rPr>
              <a:t>1.</a:t>
            </a:r>
            <a:r>
              <a:rPr dirty="0" sz="1950" spc="177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29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renewable</a:t>
            </a:r>
            <a:r>
              <a:rPr dirty="0" sz="1900" spc="30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energy</a:t>
            </a:r>
            <a:r>
              <a:rPr dirty="0" sz="1900" spc="29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generator</a:t>
            </a:r>
            <a:r>
              <a:rPr dirty="0" sz="1900" spc="31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will</a:t>
            </a:r>
            <a:r>
              <a:rPr dirty="0" sz="1900" spc="3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enter</a:t>
            </a:r>
            <a:r>
              <a:rPr dirty="0" sz="1900" spc="29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into</a:t>
            </a:r>
            <a:r>
              <a:rPr dirty="0" sz="1900" spc="30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</a:t>
            </a:r>
            <a:r>
              <a:rPr dirty="0" sz="1900" spc="29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DPPA</a:t>
            </a:r>
            <a:r>
              <a:rPr dirty="0" sz="1900" spc="31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</a:t>
            </a:r>
            <a:r>
              <a:rPr dirty="0" sz="1900" spc="30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29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form</a:t>
            </a:r>
            <a:r>
              <a:rPr dirty="0" sz="1900" spc="30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3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</a:t>
            </a:r>
            <a:r>
              <a:rPr dirty="0" sz="1900" spc="29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forward</a:t>
            </a:r>
          </a:p>
          <a:p>
            <a:pPr marL="457200" marR="0">
              <a:lnSpc>
                <a:spcPts val="2137"/>
              </a:lnSpc>
              <a:spcBef>
                <a:spcPts val="179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contract</a:t>
            </a:r>
            <a:r>
              <a:rPr dirty="0" sz="1900" spc="13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with</a:t>
            </a:r>
            <a:r>
              <a:rPr dirty="0" sz="1900" spc="13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</a:t>
            </a:r>
            <a:r>
              <a:rPr dirty="0" sz="1900" spc="13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customer,</a:t>
            </a:r>
            <a:r>
              <a:rPr dirty="0" sz="1900" spc="12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under</a:t>
            </a:r>
            <a:r>
              <a:rPr dirty="0" sz="1900" spc="13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which</a:t>
            </a:r>
            <a:r>
              <a:rPr dirty="0" sz="1900" spc="13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12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customer</a:t>
            </a:r>
            <a:r>
              <a:rPr dirty="0" sz="1900" spc="12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will</a:t>
            </a:r>
            <a:r>
              <a:rPr dirty="0" sz="1900" spc="13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guarantee</a:t>
            </a:r>
            <a:r>
              <a:rPr dirty="0" sz="1900" spc="13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</a:t>
            </a:r>
            <a:r>
              <a:rPr dirty="0" sz="1900" spc="13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fixed</a:t>
            </a:r>
            <a:r>
              <a:rPr dirty="0" sz="1900" spc="13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price</a:t>
            </a:r>
            <a:r>
              <a:rPr dirty="0" sz="1900" spc="13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</a:t>
            </a:r>
          </a:p>
          <a:p>
            <a:pPr marL="457200" marR="0">
              <a:lnSpc>
                <a:spcPts val="2137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1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energy</a:t>
            </a:r>
            <a:r>
              <a:rPr dirty="0" sz="1900" spc="1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produced</a:t>
            </a:r>
            <a:r>
              <a:rPr dirty="0" sz="1900" spc="2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by</a:t>
            </a:r>
            <a:r>
              <a:rPr dirty="0" sz="1900" spc="1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1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renewable</a:t>
            </a:r>
            <a:r>
              <a:rPr dirty="0" sz="1900" spc="2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energy</a:t>
            </a:r>
            <a:r>
              <a:rPr dirty="0" sz="1900" spc="1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project</a:t>
            </a:r>
            <a:r>
              <a:rPr dirty="0" sz="1900" spc="2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2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</a:t>
            </a:r>
            <a:r>
              <a:rPr dirty="0" sz="1900" spc="2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return,</a:t>
            </a:r>
            <a:r>
              <a:rPr dirty="0" sz="1900" spc="1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1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generator</a:t>
            </a:r>
            <a:r>
              <a:rPr dirty="0" sz="1900" spc="3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will</a:t>
            </a:r>
          </a:p>
          <a:p>
            <a:pPr marL="457200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transfer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“environmental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attributes”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created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by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project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customer;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7409" y="3562945"/>
            <a:ext cx="8595154" cy="14732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Garamond"/>
                <a:cs typeface="Garamond"/>
              </a:rPr>
              <a:t>2.</a:t>
            </a:r>
            <a:r>
              <a:rPr dirty="0" sz="1950" spc="177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21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generator</a:t>
            </a:r>
            <a:r>
              <a:rPr dirty="0" sz="1900" spc="22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will</a:t>
            </a:r>
            <a:r>
              <a:rPr dirty="0" sz="1900" spc="21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sell</a:t>
            </a:r>
            <a:r>
              <a:rPr dirty="0" sz="1900" spc="20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all</a:t>
            </a:r>
            <a:r>
              <a:rPr dirty="0" sz="1900" spc="22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21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21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generated</a:t>
            </a:r>
            <a:r>
              <a:rPr dirty="0" sz="1900" spc="21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electric</a:t>
            </a:r>
            <a:r>
              <a:rPr dirty="0" sz="1900" spc="20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energy</a:t>
            </a:r>
            <a:r>
              <a:rPr dirty="0" sz="1900" spc="21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21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EVN</a:t>
            </a:r>
            <a:r>
              <a:rPr dirty="0" sz="1900" spc="21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</a:t>
            </a:r>
            <a:r>
              <a:rPr dirty="0" sz="1900" spc="21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21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wholesale</a:t>
            </a:r>
          </a:p>
          <a:p>
            <a:pPr marL="457200" marR="0">
              <a:lnSpc>
                <a:spcPts val="2137"/>
              </a:lnSpc>
              <a:spcBef>
                <a:spcPts val="179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electricity</a:t>
            </a:r>
            <a:r>
              <a:rPr dirty="0" sz="1900" spc="8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market</a:t>
            </a:r>
            <a:r>
              <a:rPr dirty="0" sz="1900" spc="9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under</a:t>
            </a:r>
            <a:r>
              <a:rPr dirty="0" sz="1900" spc="9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</a:t>
            </a:r>
            <a:r>
              <a:rPr dirty="0" sz="1900" spc="9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template</a:t>
            </a:r>
            <a:r>
              <a:rPr dirty="0" sz="1900" spc="9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1900" spc="10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purchase</a:t>
            </a:r>
            <a:r>
              <a:rPr dirty="0" sz="1900" spc="1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agreement</a:t>
            </a:r>
            <a:r>
              <a:rPr dirty="0" sz="1900" spc="9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provided</a:t>
            </a:r>
            <a:r>
              <a:rPr dirty="0" sz="1900" spc="10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</a:t>
            </a:r>
            <a:r>
              <a:rPr dirty="0" sz="1900" spc="1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9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Draft</a:t>
            </a:r>
          </a:p>
          <a:p>
            <a:pPr marL="457200" marR="0">
              <a:lnSpc>
                <a:spcPts val="2137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Decision.</a:t>
            </a:r>
            <a:r>
              <a:rPr dirty="0" sz="1900" spc="59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59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1900" spc="60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companies</a:t>
            </a:r>
            <a:r>
              <a:rPr dirty="0" sz="1900" spc="60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59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EVN</a:t>
            </a:r>
            <a:r>
              <a:rPr dirty="0" sz="1900" spc="59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will</a:t>
            </a:r>
            <a:r>
              <a:rPr dirty="0" sz="1900" spc="59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then</a:t>
            </a:r>
            <a:r>
              <a:rPr dirty="0" sz="1900" spc="59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sell</a:t>
            </a:r>
            <a:r>
              <a:rPr dirty="0" sz="1900" spc="59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electric</a:t>
            </a:r>
            <a:r>
              <a:rPr dirty="0" sz="1900" spc="58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energy</a:t>
            </a:r>
            <a:r>
              <a:rPr dirty="0" sz="1900" spc="59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59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</a:p>
          <a:p>
            <a:pPr marL="457200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customer</a:t>
            </a:r>
            <a:r>
              <a:rPr dirty="0" sz="1900" spc="30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at</a:t>
            </a:r>
            <a:r>
              <a:rPr dirty="0" sz="1900" spc="31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retail</a:t>
            </a:r>
            <a:r>
              <a:rPr dirty="0" sz="1900" spc="31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prices.</a:t>
            </a:r>
            <a:r>
              <a:rPr dirty="0" sz="1900" spc="31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Such</a:t>
            </a:r>
            <a:r>
              <a:rPr dirty="0" sz="1900" spc="31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electric</a:t>
            </a:r>
            <a:r>
              <a:rPr dirty="0" sz="1900" spc="30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energy</a:t>
            </a:r>
            <a:r>
              <a:rPr dirty="0" sz="1900" spc="31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may</a:t>
            </a:r>
            <a:r>
              <a:rPr dirty="0" sz="1900" spc="31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not</a:t>
            </a:r>
            <a:r>
              <a:rPr dirty="0" sz="1900" spc="31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necessarily</a:t>
            </a:r>
            <a:r>
              <a:rPr dirty="0" sz="1900" spc="30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come</a:t>
            </a:r>
            <a:r>
              <a:rPr dirty="0" sz="1900" spc="30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from</a:t>
            </a:r>
            <a:r>
              <a:rPr dirty="0" sz="1900" spc="32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</a:p>
          <a:p>
            <a:pPr marL="457200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project;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7409" y="5068656"/>
            <a:ext cx="8595154" cy="1183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Garamond"/>
                <a:cs typeface="Garamond"/>
              </a:rPr>
              <a:t>3.</a:t>
            </a:r>
            <a:r>
              <a:rPr dirty="0" sz="1950" spc="177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if</a:t>
            </a:r>
            <a:r>
              <a:rPr dirty="0" sz="1900" spc="39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39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price</a:t>
            </a:r>
            <a:r>
              <a:rPr dirty="0" sz="1900" spc="4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that</a:t>
            </a:r>
            <a:r>
              <a:rPr dirty="0" sz="1900" spc="39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39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generator</a:t>
            </a:r>
            <a:r>
              <a:rPr dirty="0" sz="1900" spc="40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sells</a:t>
            </a:r>
            <a:r>
              <a:rPr dirty="0" sz="1900" spc="38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its</a:t>
            </a:r>
            <a:r>
              <a:rPr dirty="0" sz="1900" spc="38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energy</a:t>
            </a:r>
            <a:r>
              <a:rPr dirty="0" sz="1900" spc="39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</a:t>
            </a:r>
            <a:r>
              <a:rPr dirty="0" sz="1900" spc="4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39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wholesale</a:t>
            </a:r>
            <a:r>
              <a:rPr dirty="0" sz="1900" spc="4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electricity</a:t>
            </a:r>
            <a:r>
              <a:rPr dirty="0" sz="1900" spc="38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market</a:t>
            </a:r>
          </a:p>
          <a:p>
            <a:pPr marL="457200" marR="0">
              <a:lnSpc>
                <a:spcPts val="2137"/>
              </a:lnSpc>
              <a:spcBef>
                <a:spcPts val="179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(Floating</a:t>
            </a:r>
            <a:r>
              <a:rPr dirty="0" sz="1900" spc="9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Price)</a:t>
            </a:r>
            <a:r>
              <a:rPr dirty="0" sz="1900" spc="7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is</a:t>
            </a:r>
            <a:r>
              <a:rPr dirty="0" sz="1900" spc="6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lower</a:t>
            </a:r>
            <a:r>
              <a:rPr dirty="0" sz="1900" spc="7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than</a:t>
            </a:r>
            <a:r>
              <a:rPr dirty="0" sz="1900" spc="8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6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fixed</a:t>
            </a:r>
            <a:r>
              <a:rPr dirty="0" sz="1900" spc="7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price,</a:t>
            </a:r>
            <a:r>
              <a:rPr dirty="0" sz="1900" spc="7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6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customer</a:t>
            </a:r>
            <a:r>
              <a:rPr dirty="0" sz="1900" spc="6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will</a:t>
            </a:r>
            <a:r>
              <a:rPr dirty="0" sz="1900" spc="7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pay</a:t>
            </a:r>
            <a:r>
              <a:rPr dirty="0" sz="1900" spc="7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6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generator</a:t>
            </a:r>
            <a:r>
              <a:rPr dirty="0" sz="1900" spc="8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</a:p>
          <a:p>
            <a:pPr marL="457200" marR="0">
              <a:lnSpc>
                <a:spcPts val="2137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shortfall.</a:t>
            </a:r>
            <a:r>
              <a:rPr dirty="0" sz="1900" spc="2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If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Floating</a:t>
            </a:r>
            <a:r>
              <a:rPr dirty="0" sz="1900" spc="2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Price</a:t>
            </a:r>
            <a:r>
              <a:rPr dirty="0" sz="1900" spc="1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is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higher</a:t>
            </a:r>
            <a:r>
              <a:rPr dirty="0" sz="1900" spc="2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than</a:t>
            </a:r>
            <a:r>
              <a:rPr dirty="0" sz="1900" spc="1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fixed</a:t>
            </a:r>
            <a:r>
              <a:rPr dirty="0" sz="1900" spc="1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price,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generator</a:t>
            </a:r>
            <a:r>
              <a:rPr dirty="0" sz="1900" spc="2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will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pay</a:t>
            </a:r>
            <a:r>
              <a:rPr dirty="0" sz="1900" spc="1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</a:p>
          <a:p>
            <a:pPr marL="457200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generator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excess.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2439" y="6547116"/>
            <a:ext cx="293662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203c6a"/>
                </a:solidFill>
                <a:latin typeface="FLTLFA+ArialMT"/>
                <a:cs typeface="FLTLFA+ArialMT"/>
              </a:rPr>
              <a:t>18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754255" y="6575173"/>
            <a:ext cx="170222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FLTLFA+ArialMT"/>
                <a:cs typeface="FLTLFA+ArialMT"/>
              </a:rPr>
              <a:t>www.duanemorris.com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1275738"/>
            <a:ext cx="9115272" cy="2739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23131" marR="0">
              <a:lnSpc>
                <a:spcPts val="3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Transitional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projects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under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the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PDP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8</a:t>
            </a:r>
          </a:p>
          <a:p>
            <a:pPr marL="0" marR="0">
              <a:lnSpc>
                <a:spcPts val="1970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Transitional</a:t>
            </a:r>
            <a:r>
              <a:rPr dirty="0" sz="1900" spc="30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wind</a:t>
            </a:r>
            <a:r>
              <a:rPr dirty="0" sz="1900" spc="28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28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solar</a:t>
            </a:r>
            <a:r>
              <a:rPr dirty="0" sz="1900" spc="28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1900" spc="28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projects</a:t>
            </a:r>
            <a:r>
              <a:rPr dirty="0" sz="1900" spc="28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are</a:t>
            </a:r>
            <a:r>
              <a:rPr dirty="0" sz="1900" spc="28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projects</a:t>
            </a:r>
            <a:r>
              <a:rPr dirty="0" sz="1900" spc="28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</a:t>
            </a:r>
            <a:r>
              <a:rPr dirty="0" sz="1900" spc="28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which</a:t>
            </a:r>
            <a:r>
              <a:rPr dirty="0" sz="1900" spc="28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PPAs</a:t>
            </a:r>
            <a:r>
              <a:rPr dirty="0" sz="1900" spc="28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were</a:t>
            </a:r>
            <a:r>
              <a:rPr dirty="0" sz="1900" spc="27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executed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with</a:t>
            </a:r>
            <a:r>
              <a:rPr dirty="0" sz="1900" spc="3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EVN</a:t>
            </a:r>
            <a:r>
              <a:rPr dirty="0" sz="1900" spc="3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before</a:t>
            </a:r>
            <a:r>
              <a:rPr dirty="0" sz="1900" spc="4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1</a:t>
            </a:r>
            <a:r>
              <a:rPr dirty="0" sz="1900" spc="3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January</a:t>
            </a:r>
            <a:r>
              <a:rPr dirty="0" sz="1900" spc="4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2021</a:t>
            </a:r>
            <a:r>
              <a:rPr dirty="0" sz="1900" spc="2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</a:t>
            </a:r>
            <a:r>
              <a:rPr dirty="0" sz="1900" spc="4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respect</a:t>
            </a:r>
            <a:r>
              <a:rPr dirty="0" sz="1900" spc="2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4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solar</a:t>
            </a:r>
            <a:r>
              <a:rPr dirty="0" sz="1900" spc="4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1900" spc="4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projects</a:t>
            </a:r>
            <a:r>
              <a:rPr dirty="0" sz="1900" spc="3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4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1</a:t>
            </a:r>
            <a:r>
              <a:rPr dirty="0" sz="1900" spc="3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November</a:t>
            </a:r>
            <a:r>
              <a:rPr dirty="0" sz="1900" spc="4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2021</a:t>
            </a:r>
          </a:p>
          <a:p>
            <a:pPr marL="465455" marR="0">
              <a:lnSpc>
                <a:spcPts val="2137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</a:t>
            </a:r>
            <a:r>
              <a:rPr dirty="0" sz="1900" spc="4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respect</a:t>
            </a:r>
            <a:r>
              <a:rPr dirty="0" sz="1900" spc="3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4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wind</a:t>
            </a:r>
            <a:r>
              <a:rPr dirty="0" sz="1900" spc="4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1900" spc="4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projects,</a:t>
            </a:r>
            <a:r>
              <a:rPr dirty="0" sz="1900" spc="4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but</a:t>
            </a:r>
            <a:r>
              <a:rPr dirty="0" sz="1900" spc="3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which</a:t>
            </a:r>
            <a:r>
              <a:rPr dirty="0" sz="1900" spc="4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did</a:t>
            </a:r>
            <a:r>
              <a:rPr dirty="0" sz="1900" spc="3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not</a:t>
            </a:r>
            <a:r>
              <a:rPr dirty="0" sz="1900" spc="4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achieve</a:t>
            </a:r>
            <a:r>
              <a:rPr dirty="0" sz="1900" spc="3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COD</a:t>
            </a:r>
            <a:r>
              <a:rPr dirty="0" sz="1900" spc="4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(1</a:t>
            </a:r>
            <a:r>
              <a:rPr dirty="0" sz="1900" spc="3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November</a:t>
            </a:r>
            <a:r>
              <a:rPr dirty="0" sz="1900" spc="4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2021</a:t>
            </a:r>
            <a:r>
              <a:rPr dirty="0" sz="1900" spc="2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wind</a:t>
            </a:r>
            <a:r>
              <a:rPr dirty="0" sz="1900" spc="13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1900" spc="13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13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between</a:t>
            </a:r>
            <a:r>
              <a:rPr dirty="0" sz="1900" spc="12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1</a:t>
            </a:r>
            <a:r>
              <a:rPr dirty="0" sz="1900" spc="12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July</a:t>
            </a:r>
            <a:r>
              <a:rPr dirty="0" sz="1900" spc="12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2019</a:t>
            </a:r>
            <a:r>
              <a:rPr dirty="0" sz="1900" spc="11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13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31</a:t>
            </a:r>
            <a:r>
              <a:rPr dirty="0" sz="1900" spc="12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December</a:t>
            </a:r>
            <a:r>
              <a:rPr dirty="0" sz="1900" spc="12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2020</a:t>
            </a:r>
            <a:r>
              <a:rPr dirty="0" sz="1900" spc="11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</a:t>
            </a:r>
            <a:r>
              <a:rPr dirty="0" sz="1900" spc="13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solar</a:t>
            </a:r>
            <a:r>
              <a:rPr dirty="0" sz="1900" spc="13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power)</a:t>
            </a:r>
            <a:r>
              <a:rPr dirty="0" sz="1900" spc="13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within</a:t>
            </a:r>
            <a:r>
              <a:rPr dirty="0" sz="1900" spc="13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deadline</a:t>
            </a:r>
            <a:r>
              <a:rPr dirty="0" sz="1900" spc="4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4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be</a:t>
            </a:r>
            <a:r>
              <a:rPr dirty="0" sz="1900" spc="4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eligible</a:t>
            </a:r>
            <a:r>
              <a:rPr dirty="0" sz="1900" spc="4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</a:t>
            </a:r>
            <a:r>
              <a:rPr dirty="0" sz="1900" spc="4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3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favourable</a:t>
            </a:r>
            <a:r>
              <a:rPr dirty="0" sz="1900" spc="5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feed-in</a:t>
            </a:r>
            <a:r>
              <a:rPr dirty="0" sz="1900" spc="4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tariffs</a:t>
            </a:r>
            <a:r>
              <a:rPr dirty="0" sz="1900" spc="4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under</a:t>
            </a:r>
            <a:r>
              <a:rPr dirty="0" sz="1900" spc="4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Decision</a:t>
            </a:r>
            <a:r>
              <a:rPr dirty="0" sz="1900" spc="4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No.</a:t>
            </a:r>
            <a:r>
              <a:rPr dirty="0" sz="1900" spc="4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13/2020/QD-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TTg</a:t>
            </a:r>
            <a:r>
              <a:rPr dirty="0" sz="1900" spc="22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regarding</a:t>
            </a:r>
            <a:r>
              <a:rPr dirty="0" sz="1900" spc="25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solar</a:t>
            </a:r>
            <a:r>
              <a:rPr dirty="0" sz="1900" spc="24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1900" spc="24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24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Decision</a:t>
            </a:r>
            <a:r>
              <a:rPr dirty="0" sz="1900" spc="23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No.</a:t>
            </a:r>
            <a:r>
              <a:rPr dirty="0" sz="1900" spc="23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39/2018/QD-TTg</a:t>
            </a:r>
            <a:r>
              <a:rPr dirty="0" sz="1900" spc="22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regarding</a:t>
            </a:r>
            <a:r>
              <a:rPr dirty="0" sz="1900" spc="25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wind</a:t>
            </a:r>
            <a:r>
              <a:rPr dirty="0" sz="1900" spc="23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power.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These</a:t>
            </a:r>
            <a:r>
              <a:rPr dirty="0" sz="1900" spc="3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projects</a:t>
            </a:r>
            <a:r>
              <a:rPr dirty="0" sz="1900" spc="4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have</a:t>
            </a:r>
            <a:r>
              <a:rPr dirty="0" sz="1900" spc="4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faced</a:t>
            </a:r>
            <a:r>
              <a:rPr dirty="0" sz="1900" spc="4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considerable</a:t>
            </a:r>
            <a:r>
              <a:rPr dirty="0" sz="1900" spc="6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difficulty</a:t>
            </a:r>
            <a:r>
              <a:rPr dirty="0" sz="1900" spc="3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</a:t>
            </a:r>
            <a:r>
              <a:rPr dirty="0" sz="1900" spc="5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achieving</a:t>
            </a:r>
            <a:r>
              <a:rPr dirty="0" sz="1900" spc="5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COD</a:t>
            </a:r>
            <a:r>
              <a:rPr dirty="0" sz="1900" spc="5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or</a:t>
            </a:r>
            <a:r>
              <a:rPr dirty="0" sz="1900" spc="5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obtaining</a:t>
            </a:r>
            <a:r>
              <a:rPr dirty="0" sz="1900" spc="7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financing</a:t>
            </a:r>
          </a:p>
          <a:p>
            <a:pPr marL="465455" marR="0">
              <a:lnSpc>
                <a:spcPts val="2137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due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lack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certainty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regarding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applicable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tariff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rate.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54255" y="6575173"/>
            <a:ext cx="170222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FLTLFA+ArialMT"/>
                <a:cs typeface="FLTLFA+ArialMT"/>
              </a:rPr>
              <a:t>www.duanemorris.com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0040" y="953720"/>
            <a:ext cx="5482828" cy="509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Vietnam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Economy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at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a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glance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41254" y="1512282"/>
            <a:ext cx="3878618" cy="9502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LTLFA+ArialMT"/>
                <a:cs typeface="FLTLFA+ArialMT"/>
              </a:rPr>
              <a:t>•</a:t>
            </a:r>
            <a:r>
              <a:rPr dirty="0" sz="2050" spc="838">
                <a:solidFill>
                  <a:srgbClr val="000000"/>
                </a:solidFill>
                <a:latin typeface="FLTLFA+ArialMT"/>
                <a:cs typeface="FLTLFA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Nominal</a:t>
            </a:r>
            <a:r>
              <a:rPr dirty="0" sz="2000" spc="15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GDP: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TTMAD+TimesNewRomanPS-BoldMT"/>
                <a:cs typeface="NTTMAD+TimesNewRomanPS-BoldMT"/>
              </a:rPr>
              <a:t>US$</a:t>
            </a:r>
            <a:r>
              <a:rPr dirty="0" sz="2000" b="1">
                <a:solidFill>
                  <a:srgbClr val="000000"/>
                </a:solidFill>
                <a:latin typeface="Garamond"/>
                <a:cs typeface="Garamond"/>
              </a:rPr>
              <a:t>449.09</a:t>
            </a:r>
            <a:r>
              <a:rPr dirty="0" sz="2000" spc="11" b="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TTMAD+TimesNewRomanPS-BoldMT"/>
                <a:cs typeface="NTTMAD+TimesNewRomanPS-BoldMT"/>
              </a:rPr>
              <a:t>billion</a:t>
            </a:r>
          </a:p>
          <a:p>
            <a:pPr marL="0" marR="0">
              <a:lnSpc>
                <a:spcPts val="2290"/>
              </a:lnSpc>
              <a:spcBef>
                <a:spcPts val="17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LTLFA+ArialMT"/>
                <a:cs typeface="FLTLFA+ArialMT"/>
              </a:rPr>
              <a:t>•</a:t>
            </a:r>
            <a:r>
              <a:rPr dirty="0" sz="2050" spc="838">
                <a:solidFill>
                  <a:srgbClr val="000000"/>
                </a:solidFill>
                <a:latin typeface="FLTLFA+ArialMT"/>
                <a:cs typeface="FLTLFA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IDDUFQ+TimesNewRomanPSMT"/>
                <a:cs typeface="IDDUFQ+TimesNewRomanPSMT"/>
              </a:rPr>
              <a:t>GDP</a:t>
            </a:r>
            <a:r>
              <a:rPr dirty="0" sz="2000">
                <a:solidFill>
                  <a:srgbClr val="000000"/>
                </a:solidFill>
                <a:latin typeface="IDDUFQ+TimesNewRomanPSMT"/>
                <a:cs typeface="IDDUFQ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IDDUFQ+TimesNewRomanPSMT"/>
                <a:cs typeface="IDDUFQ+TimesNewRomanPSMT"/>
              </a:rPr>
              <a:t>per</a:t>
            </a:r>
            <a:r>
              <a:rPr dirty="0" sz="2000">
                <a:solidFill>
                  <a:srgbClr val="000000"/>
                </a:solidFill>
                <a:latin typeface="IDDUFQ+TimesNewRomanPSMT"/>
                <a:cs typeface="IDDUFQ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IDDUFQ+TimesNewRomanPSMT"/>
                <a:cs typeface="IDDUFQ+TimesNewRomanPSMT"/>
              </a:rPr>
              <a:t>capita:</a:t>
            </a:r>
            <a:r>
              <a:rPr dirty="0" sz="2000" spc="-70">
                <a:solidFill>
                  <a:srgbClr val="000000"/>
                </a:solidFill>
                <a:latin typeface="IDDUFQ+TimesNewRomanPSMT"/>
                <a:cs typeface="IDDUFQ+TimesNewRomanPS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Garamond"/>
                <a:cs typeface="Garamond"/>
              </a:rPr>
              <a:t>US$3,756</a:t>
            </a:r>
            <a:r>
              <a:rPr dirty="0" sz="2000" spc="21" b="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Garamond"/>
                <a:cs typeface="Garamond"/>
              </a:rPr>
              <a:t>(2021)</a:t>
            </a:r>
          </a:p>
          <a:p>
            <a:pPr marL="0" marR="0">
              <a:lnSpc>
                <a:spcPts val="2290"/>
              </a:lnSpc>
              <a:spcBef>
                <a:spcPts val="17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LTLFA+ArialMT"/>
                <a:cs typeface="FLTLFA+ArialMT"/>
              </a:rPr>
              <a:t>•</a:t>
            </a:r>
            <a:r>
              <a:rPr dirty="0" sz="2050" spc="838">
                <a:solidFill>
                  <a:srgbClr val="000000"/>
                </a:solidFill>
                <a:latin typeface="FLTLFA+ArialMT"/>
                <a:cs typeface="FLTLFA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IDDUFQ+TimesNewRomanPSMT"/>
                <a:cs typeface="IDDUFQ+TimesNewRomanPSMT"/>
              </a:rPr>
              <a:t>GDP</a:t>
            </a:r>
            <a:r>
              <a:rPr dirty="0" sz="2000">
                <a:solidFill>
                  <a:srgbClr val="000000"/>
                </a:solidFill>
                <a:latin typeface="IDDUFQ+TimesNewRomanPSMT"/>
                <a:cs typeface="IDDUFQ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IDDUFQ+TimesNewRomanPSMT"/>
                <a:cs typeface="IDDUFQ+TimesNewRomanPSMT"/>
              </a:rPr>
              <a:t>Growth:</a:t>
            </a:r>
            <a:r>
              <a:rPr dirty="0" sz="2000" spc="-62">
                <a:solidFill>
                  <a:srgbClr val="000000"/>
                </a:solidFill>
                <a:latin typeface="IDDUFQ+TimesNewRomanPSMT"/>
                <a:cs typeface="IDDUFQ+TimesNewRomanPS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Garamond"/>
                <a:cs typeface="Garamond"/>
              </a:rPr>
              <a:t>5.8%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41254" y="2426682"/>
            <a:ext cx="4642548" cy="24742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LTLFA+ArialMT"/>
                <a:cs typeface="FLTLFA+ArialMT"/>
              </a:rPr>
              <a:t>•</a:t>
            </a:r>
            <a:r>
              <a:rPr dirty="0" sz="2050" spc="838">
                <a:solidFill>
                  <a:srgbClr val="000000"/>
                </a:solidFill>
                <a:latin typeface="FLTLFA+ArialMT"/>
                <a:cs typeface="FLTLFA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IDDUFQ+TimesNewRomanPSMT"/>
                <a:cs typeface="IDDUFQ+TimesNewRomanPSMT"/>
              </a:rPr>
              <a:t>Inflation:</a:t>
            </a:r>
            <a:r>
              <a:rPr dirty="0" sz="2000">
                <a:solidFill>
                  <a:srgbClr val="000000"/>
                </a:solidFill>
                <a:latin typeface="IDDUFQ+TimesNewRomanPSMT"/>
                <a:cs typeface="IDDUFQ+TimesNewRomanPS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Garamond"/>
                <a:cs typeface="Garamond"/>
              </a:rPr>
              <a:t>4.89%</a:t>
            </a:r>
            <a:r>
              <a:rPr dirty="0" sz="2000" b="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Garamond"/>
                <a:cs typeface="Garamond"/>
              </a:rPr>
              <a:t>(as</a:t>
            </a:r>
            <a:r>
              <a:rPr dirty="0" sz="2000" b="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Garamond"/>
                <a:cs typeface="Garamond"/>
              </a:rPr>
              <a:t>of</a:t>
            </a:r>
            <a:r>
              <a:rPr dirty="0" sz="2000" b="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Garamond"/>
                <a:cs typeface="Garamond"/>
              </a:rPr>
              <a:t>Jan</a:t>
            </a:r>
            <a:r>
              <a:rPr dirty="0" sz="2000" b="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Garamond"/>
                <a:cs typeface="Garamond"/>
              </a:rPr>
              <a:t>2023)</a:t>
            </a:r>
          </a:p>
          <a:p>
            <a:pPr marL="0" marR="0">
              <a:lnSpc>
                <a:spcPts val="2290"/>
              </a:lnSpc>
              <a:spcBef>
                <a:spcPts val="17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LTLFA+ArialMT"/>
                <a:cs typeface="FLTLFA+ArialMT"/>
              </a:rPr>
              <a:t>•</a:t>
            </a:r>
            <a:r>
              <a:rPr dirty="0" sz="2050" spc="838">
                <a:solidFill>
                  <a:srgbClr val="000000"/>
                </a:solidFill>
                <a:latin typeface="FLTLFA+ArialMT"/>
                <a:cs typeface="FLTLFA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Population:</a:t>
            </a:r>
            <a:r>
              <a:rPr dirty="0" sz="2000" spc="34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Garamond"/>
                <a:cs typeface="Garamond"/>
              </a:rPr>
              <a:t>About</a:t>
            </a:r>
            <a:r>
              <a:rPr dirty="0" sz="2000" b="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Garamond"/>
                <a:cs typeface="Garamond"/>
              </a:rPr>
              <a:t>99.3</a:t>
            </a:r>
            <a:r>
              <a:rPr dirty="0" sz="2000" b="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Garamond"/>
                <a:cs typeface="Garamond"/>
              </a:rPr>
              <a:t>million</a:t>
            </a:r>
          </a:p>
          <a:p>
            <a:pPr marL="0" marR="0">
              <a:lnSpc>
                <a:spcPts val="2290"/>
              </a:lnSpc>
              <a:spcBef>
                <a:spcPts val="17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LTLFA+ArialMT"/>
                <a:cs typeface="FLTLFA+ArialMT"/>
              </a:rPr>
              <a:t>•</a:t>
            </a:r>
            <a:r>
              <a:rPr dirty="0" sz="2050" spc="838">
                <a:solidFill>
                  <a:srgbClr val="000000"/>
                </a:solidFill>
                <a:latin typeface="FLTLFA+ArialMT"/>
                <a:cs typeface="FLTLFA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Total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export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and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import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turnover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:</a:t>
            </a:r>
            <a:r>
              <a:rPr dirty="0" sz="2000" spc="557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Garamond"/>
                <a:cs typeface="Garamond"/>
              </a:rPr>
              <a:t>US$</a:t>
            </a:r>
          </a:p>
          <a:p>
            <a:pPr marL="269875" marR="0">
              <a:lnSpc>
                <a:spcPts val="2250"/>
              </a:lnSpc>
              <a:spcBef>
                <a:spcPts val="15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Garamond"/>
                <a:cs typeface="Garamond"/>
              </a:rPr>
              <a:t>730.2</a:t>
            </a:r>
            <a:r>
              <a:rPr dirty="0" sz="2000" spc="10" b="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Garamond"/>
                <a:cs typeface="Garamond"/>
              </a:rPr>
              <a:t>billion</a:t>
            </a:r>
            <a:r>
              <a:rPr dirty="0" sz="2000" b="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Garamond"/>
                <a:cs typeface="Garamond"/>
              </a:rPr>
              <a:t>in</a:t>
            </a:r>
            <a:r>
              <a:rPr dirty="0" sz="2000" b="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Garamond"/>
                <a:cs typeface="Garamond"/>
              </a:rPr>
              <a:t>2022</a:t>
            </a:r>
            <a:r>
              <a:rPr dirty="0" sz="2000" b="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(increase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by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9.1%</a:t>
            </a:r>
          </a:p>
          <a:p>
            <a:pPr marL="269875" marR="0">
              <a:lnSpc>
                <a:spcPts val="2250"/>
              </a:lnSpc>
              <a:spcBef>
                <a:spcPts val="15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compared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with</a:t>
            </a:r>
            <a:r>
              <a:rPr dirty="0" sz="2000" spc="36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2021)</a:t>
            </a:r>
          </a:p>
          <a:p>
            <a:pPr marL="0" marR="0">
              <a:lnSpc>
                <a:spcPts val="2290"/>
              </a:lnSpc>
              <a:spcBef>
                <a:spcPts val="17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LTLFA+ArialMT"/>
                <a:cs typeface="FLTLFA+ArialMT"/>
              </a:rPr>
              <a:t>•</a:t>
            </a:r>
            <a:r>
              <a:rPr dirty="0" sz="2050" spc="838">
                <a:solidFill>
                  <a:srgbClr val="000000"/>
                </a:solidFill>
                <a:latin typeface="FLTLFA+ArialMT"/>
                <a:cs typeface="FLTLFA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Regional</a:t>
            </a:r>
            <a:r>
              <a:rPr dirty="0" sz="2000" spc="3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Minimum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wage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(Region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I):</a:t>
            </a:r>
            <a:r>
              <a:rPr dirty="0" sz="2000" spc="62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Garamond"/>
                <a:cs typeface="Garamond"/>
              </a:rPr>
              <a:t>VND</a:t>
            </a:r>
          </a:p>
          <a:p>
            <a:pPr marL="269875" marR="0">
              <a:lnSpc>
                <a:spcPts val="2250"/>
              </a:lnSpc>
              <a:spcBef>
                <a:spcPts val="15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Garamond"/>
                <a:cs typeface="Garamond"/>
              </a:rPr>
              <a:t>4,680,000</a:t>
            </a:r>
            <a:r>
              <a:rPr dirty="0" sz="2000" spc="20" b="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Garamond"/>
                <a:cs typeface="Garamond"/>
              </a:rPr>
              <a:t>(US$</a:t>
            </a:r>
            <a:r>
              <a:rPr dirty="0" sz="2000" spc="15" b="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Garamond"/>
                <a:cs typeface="Garamond"/>
              </a:rPr>
              <a:t>198.8)</a:t>
            </a:r>
            <a:r>
              <a:rPr dirty="0" sz="2000" spc="12" b="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Garamond"/>
                <a:cs typeface="Garamond"/>
              </a:rPr>
              <a:t>per</a:t>
            </a:r>
            <a:r>
              <a:rPr dirty="0" sz="2000" b="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Garamond"/>
                <a:cs typeface="Garamond"/>
              </a:rPr>
              <a:t>month</a:t>
            </a:r>
            <a:r>
              <a:rPr dirty="0" sz="2000" b="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(June</a:t>
            </a:r>
          </a:p>
          <a:p>
            <a:pPr marL="269875" marR="0">
              <a:lnSpc>
                <a:spcPts val="2250"/>
              </a:lnSpc>
              <a:spcBef>
                <a:spcPts val="15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2022)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41254" y="4865082"/>
            <a:ext cx="4816856" cy="18646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LTLFA+ArialMT"/>
                <a:cs typeface="FLTLFA+ArialMT"/>
              </a:rPr>
              <a:t>•</a:t>
            </a:r>
            <a:r>
              <a:rPr dirty="0" sz="2050" spc="838">
                <a:solidFill>
                  <a:srgbClr val="000000"/>
                </a:solidFill>
                <a:latin typeface="FLTLFA+ArialMT"/>
                <a:cs typeface="FLTLFA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Vietnam’s</a:t>
            </a:r>
            <a:r>
              <a:rPr dirty="0" sz="2000" spc="1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average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age</a:t>
            </a:r>
            <a:r>
              <a:rPr dirty="0" sz="2000" b="1">
                <a:solidFill>
                  <a:srgbClr val="000000"/>
                </a:solidFill>
                <a:latin typeface="Garamond"/>
                <a:cs typeface="Garamond"/>
              </a:rPr>
              <a:t>:</a:t>
            </a:r>
            <a:r>
              <a:rPr dirty="0" sz="2000" b="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Garamond"/>
                <a:cs typeface="Garamond"/>
              </a:rPr>
              <a:t>30.9</a:t>
            </a:r>
            <a:r>
              <a:rPr dirty="0" sz="2000" b="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Garamond"/>
                <a:cs typeface="Garamond"/>
              </a:rPr>
              <a:t>years</a:t>
            </a:r>
            <a:r>
              <a:rPr dirty="0" sz="2000" spc="28" b="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Garamond"/>
                <a:cs typeface="Garamond"/>
              </a:rPr>
              <a:t>old</a:t>
            </a:r>
          </a:p>
          <a:p>
            <a:pPr marL="0" marR="0">
              <a:lnSpc>
                <a:spcPts val="2290"/>
              </a:lnSpc>
              <a:spcBef>
                <a:spcPts val="17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LTLFA+ArialMT"/>
                <a:cs typeface="FLTLFA+ArialMT"/>
              </a:rPr>
              <a:t>•</a:t>
            </a:r>
            <a:r>
              <a:rPr dirty="0" sz="2050" spc="838">
                <a:solidFill>
                  <a:srgbClr val="000000"/>
                </a:solidFill>
                <a:latin typeface="FLTLFA+ArialMT"/>
                <a:cs typeface="FLTLFA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Recently,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Power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Development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Plan</a:t>
            </a:r>
            <a:r>
              <a:rPr dirty="0" sz="2000" spc="8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VIII</a:t>
            </a:r>
          </a:p>
          <a:p>
            <a:pPr marL="269875" marR="0">
              <a:lnSpc>
                <a:spcPts val="2250"/>
              </a:lnSpc>
              <a:spcBef>
                <a:spcPts val="15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(PDP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8)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was</a:t>
            </a:r>
            <a:r>
              <a:rPr dirty="0" sz="2000" spc="14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approved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by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Government</a:t>
            </a:r>
          </a:p>
          <a:p>
            <a:pPr marL="269875" marR="0">
              <a:lnSpc>
                <a:spcPts val="2250"/>
              </a:lnSpc>
              <a:spcBef>
                <a:spcPts val="15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and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it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is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expected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that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investment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into</a:t>
            </a:r>
          </a:p>
          <a:p>
            <a:pPr marL="269875" marR="0">
              <a:lnSpc>
                <a:spcPts val="2250"/>
              </a:lnSpc>
              <a:spcBef>
                <a:spcPts val="15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renewable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energy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sector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will</a:t>
            </a:r>
            <a:r>
              <a:rPr dirty="0" sz="2000" spc="92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boom</a:t>
            </a:r>
            <a:r>
              <a:rPr dirty="0" sz="2000" spc="1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in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</a:p>
          <a:p>
            <a:pPr marL="269875" marR="0">
              <a:lnSpc>
                <a:spcPts val="2250"/>
              </a:lnSpc>
              <a:spcBef>
                <a:spcPts val="15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coming</a:t>
            </a:r>
            <a:r>
              <a:rPr dirty="0" sz="2000" spc="23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time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2439" y="6547116"/>
            <a:ext cx="223031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203c6a"/>
                </a:solidFill>
                <a:latin typeface="FLTLFA+ArialMT"/>
                <a:cs typeface="FLTLFA+ArialMT"/>
              </a:rPr>
              <a:t>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754255" y="6575173"/>
            <a:ext cx="170222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FLTLFA+ArialMT"/>
                <a:cs typeface="FLTLFA+ArialMT"/>
              </a:rPr>
              <a:t>www.duanemorris.com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0840" y="1275738"/>
            <a:ext cx="8156758" cy="24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Transitional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projects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under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the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PDP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8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(cont.)</a:t>
            </a:r>
          </a:p>
          <a:p>
            <a:pPr marL="266064" marR="0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On</a:t>
            </a:r>
            <a:r>
              <a:rPr dirty="0" sz="1800" spc="37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26</a:t>
            </a:r>
            <a:r>
              <a:rPr dirty="0" sz="1800" spc="40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April</a:t>
            </a:r>
            <a:r>
              <a:rPr dirty="0" sz="1800" spc="38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2023,</a:t>
            </a:r>
            <a:r>
              <a:rPr dirty="0" sz="1800" spc="42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26</a:t>
            </a:r>
            <a:r>
              <a:rPr dirty="0" sz="1800" spc="40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April:</a:t>
            </a:r>
            <a:r>
              <a:rPr dirty="0" sz="1800" spc="39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EVN</a:t>
            </a:r>
            <a:r>
              <a:rPr dirty="0" sz="1800" spc="38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provides</a:t>
            </a:r>
            <a:r>
              <a:rPr dirty="0" sz="1800" spc="39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further</a:t>
            </a:r>
            <a:r>
              <a:rPr dirty="0" sz="1800" spc="38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guidance</a:t>
            </a:r>
            <a:r>
              <a:rPr dirty="0" sz="1800" spc="38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on</a:t>
            </a:r>
            <a:r>
              <a:rPr dirty="0" sz="1800" spc="37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price</a:t>
            </a:r>
            <a:r>
              <a:rPr dirty="0" sz="1800" spc="38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negotiation</a:t>
            </a:r>
          </a:p>
          <a:p>
            <a:pPr marL="266064" marR="0">
              <a:lnSpc>
                <a:spcPts val="2025"/>
              </a:lnSpc>
              <a:spcBef>
                <a:spcPts val="185"/>
              </a:spcBef>
              <a:spcAft>
                <a:spcPts val="0"/>
              </a:spcAft>
            </a:pP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process</a:t>
            </a:r>
            <a:r>
              <a:rPr dirty="0" sz="1800" spc="1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for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investors</a:t>
            </a:r>
            <a:r>
              <a:rPr dirty="0" sz="1800" spc="1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transitional</a:t>
            </a:r>
            <a:r>
              <a:rPr dirty="0" sz="1800" spc="-1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projects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whereby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projects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which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price</a:t>
            </a:r>
          </a:p>
          <a:p>
            <a:pPr marL="266064" marR="0">
              <a:lnSpc>
                <a:spcPts val="2025"/>
              </a:lnSpc>
              <a:spcBef>
                <a:spcPts val="184"/>
              </a:spcBef>
              <a:spcAft>
                <a:spcPts val="0"/>
              </a:spcAft>
            </a:pP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negotiation</a:t>
            </a:r>
            <a:r>
              <a:rPr dirty="0" sz="1800" spc="5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dossiers</a:t>
            </a:r>
            <a:r>
              <a:rPr dirty="0" sz="1800" spc="1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have</a:t>
            </a:r>
            <a:r>
              <a:rPr dirty="0" sz="1800" spc="8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been</a:t>
            </a:r>
            <a:r>
              <a:rPr dirty="0" sz="1800" spc="7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submitted</a:t>
            </a:r>
            <a:r>
              <a:rPr dirty="0" sz="1800" spc="9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800" spc="7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EPTC,</a:t>
            </a:r>
            <a:r>
              <a:rPr dirty="0" sz="1800" spc="8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800" spc="8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tariff</a:t>
            </a:r>
            <a:r>
              <a:rPr dirty="0" sz="1800" spc="6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after</a:t>
            </a:r>
            <a:r>
              <a:rPr dirty="0" sz="1800" spc="7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review</a:t>
            </a:r>
            <a:r>
              <a:rPr dirty="0" sz="1800" spc="9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is</a:t>
            </a:r>
            <a:r>
              <a:rPr dirty="0" sz="1800" spc="8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&gt;</a:t>
            </a:r>
            <a:r>
              <a:rPr dirty="0" sz="1800" spc="8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50%</a:t>
            </a:r>
            <a:r>
              <a:rPr dirty="0" sz="1800" spc="9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</a:p>
          <a:p>
            <a:pPr marL="266064" marR="0">
              <a:lnSpc>
                <a:spcPts val="2025"/>
              </a:lnSpc>
              <a:spcBef>
                <a:spcPts val="135"/>
              </a:spcBef>
              <a:spcAft>
                <a:spcPts val="0"/>
              </a:spcAft>
            </a:pP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800" spc="28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ceiling</a:t>
            </a:r>
            <a:r>
              <a:rPr dirty="0" sz="1800" spc="28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price</a:t>
            </a:r>
            <a:r>
              <a:rPr dirty="0" sz="1800" spc="28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in</a:t>
            </a:r>
            <a:r>
              <a:rPr dirty="0" sz="1800" spc="28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Decision</a:t>
            </a:r>
            <a:r>
              <a:rPr dirty="0" sz="1800" spc="29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21/QD-BCT,</a:t>
            </a:r>
            <a:r>
              <a:rPr dirty="0" sz="1800" spc="32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800" spc="27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800" spc="28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investors</a:t>
            </a:r>
            <a:r>
              <a:rPr dirty="0" sz="1800" spc="30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proposed</a:t>
            </a:r>
            <a:r>
              <a:rPr dirty="0" sz="1800" spc="27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a</a:t>
            </a:r>
            <a:r>
              <a:rPr dirty="0" sz="1800" spc="28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temporary</a:t>
            </a:r>
          </a:p>
          <a:p>
            <a:pPr marL="266064" marR="0">
              <a:lnSpc>
                <a:spcPts val="2025"/>
              </a:lnSpc>
              <a:spcBef>
                <a:spcPts val="185"/>
              </a:spcBef>
              <a:spcAft>
                <a:spcPts val="0"/>
              </a:spcAft>
            </a:pP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tariff</a:t>
            </a:r>
            <a:r>
              <a:rPr dirty="0" sz="1800" spc="37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&lt;=</a:t>
            </a:r>
            <a:r>
              <a:rPr dirty="0" sz="1800" spc="39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50%</a:t>
            </a:r>
            <a:r>
              <a:rPr dirty="0" sz="1800" spc="40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800" spc="38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800" spc="38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ceiling</a:t>
            </a:r>
            <a:r>
              <a:rPr dirty="0" sz="1800" spc="38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price</a:t>
            </a:r>
            <a:r>
              <a:rPr dirty="0" sz="1800" spc="38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while</a:t>
            </a:r>
            <a:r>
              <a:rPr dirty="0" sz="1800" spc="38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waiting</a:t>
            </a:r>
            <a:r>
              <a:rPr dirty="0" sz="1800" spc="37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for</a:t>
            </a:r>
            <a:r>
              <a:rPr dirty="0" sz="1800" spc="38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800" spc="38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negotiation</a:t>
            </a:r>
            <a:r>
              <a:rPr dirty="0" sz="1800" spc="36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result:</a:t>
            </a:r>
            <a:r>
              <a:rPr dirty="0" sz="1800" spc="41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EPTC</a:t>
            </a:r>
          </a:p>
          <a:p>
            <a:pPr marL="266064" marR="0">
              <a:lnSpc>
                <a:spcPts val="2025"/>
              </a:lnSpc>
              <a:spcBef>
                <a:spcPts val="135"/>
              </a:spcBef>
              <a:spcAft>
                <a:spcPts val="0"/>
              </a:spcAft>
            </a:pP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urgently</a:t>
            </a:r>
            <a:r>
              <a:rPr dirty="0" sz="1800" spc="39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negotiates</a:t>
            </a:r>
            <a:r>
              <a:rPr dirty="0" sz="1800" spc="38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800" spc="38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aligns</a:t>
            </a:r>
            <a:r>
              <a:rPr dirty="0" sz="1800" spc="38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a</a:t>
            </a:r>
            <a:r>
              <a:rPr dirty="0" sz="1800" spc="38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temporary</a:t>
            </a:r>
            <a:r>
              <a:rPr dirty="0" sz="1800" spc="38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tariff</a:t>
            </a:r>
            <a:r>
              <a:rPr dirty="0" sz="1800" spc="37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with</a:t>
            </a:r>
            <a:r>
              <a:rPr dirty="0" sz="1800" spc="38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investors</a:t>
            </a:r>
            <a:r>
              <a:rPr dirty="0" sz="1800" spc="40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without</a:t>
            </a:r>
            <a:r>
              <a:rPr dirty="0" sz="1800" spc="39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retroactive</a:t>
            </a:r>
          </a:p>
          <a:p>
            <a:pPr marL="266064" marR="0">
              <a:lnSpc>
                <a:spcPts val="2025"/>
              </a:lnSpc>
              <a:spcBef>
                <a:spcPts val="185"/>
              </a:spcBef>
              <a:spcAft>
                <a:spcPts val="0"/>
              </a:spcAft>
            </a:pP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payment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until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final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tariff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is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agreed.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1450" y="1719571"/>
            <a:ext cx="234655" cy="3005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1207" y="3776452"/>
            <a:ext cx="544512" cy="3095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 b="1">
                <a:solidFill>
                  <a:srgbClr val="203c6a"/>
                </a:solidFill>
                <a:latin typeface="Garamond"/>
                <a:cs typeface="Garamond"/>
              </a:rPr>
              <a:t>No.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89315" y="3776452"/>
            <a:ext cx="677769" cy="3095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 b="1">
                <a:solidFill>
                  <a:srgbClr val="203c6a"/>
                </a:solidFill>
                <a:latin typeface="Garamond"/>
                <a:cs typeface="Garamond"/>
              </a:rPr>
              <a:t>Type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00831" y="3776452"/>
            <a:ext cx="1487090" cy="5991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0">
              <a:lnSpc>
                <a:spcPts val="21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 b="1">
                <a:solidFill>
                  <a:srgbClr val="203c6a"/>
                </a:solidFill>
                <a:latin typeface="Garamond"/>
                <a:cs typeface="Garamond"/>
              </a:rPr>
              <a:t>Ceiling</a:t>
            </a:r>
            <a:r>
              <a:rPr dirty="0" sz="19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 b="1">
                <a:solidFill>
                  <a:srgbClr val="203c6a"/>
                </a:solidFill>
                <a:latin typeface="Garamond"/>
                <a:cs typeface="Garamond"/>
              </a:rPr>
              <a:t>price</a:t>
            </a:r>
          </a:p>
          <a:p>
            <a:pPr marL="0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 b="1">
                <a:solidFill>
                  <a:srgbClr val="203c6a"/>
                </a:solidFill>
                <a:latin typeface="Garamond"/>
                <a:cs typeface="Garamond"/>
              </a:rPr>
              <a:t>(VND/kWh)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24839" y="4447012"/>
            <a:ext cx="265509" cy="14525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1</a:t>
            </a:r>
          </a:p>
          <a:p>
            <a:pPr marL="0" marR="0">
              <a:lnSpc>
                <a:spcPts val="2137"/>
              </a:lnSpc>
              <a:spcBef>
                <a:spcPts val="86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2</a:t>
            </a:r>
          </a:p>
          <a:p>
            <a:pPr marL="0" marR="0">
              <a:lnSpc>
                <a:spcPts val="2137"/>
              </a:lnSpc>
              <a:spcBef>
                <a:spcPts val="86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3</a:t>
            </a:r>
          </a:p>
          <a:p>
            <a:pPr marL="0" marR="0">
              <a:lnSpc>
                <a:spcPts val="2137"/>
              </a:lnSpc>
              <a:spcBef>
                <a:spcPts val="86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32566" y="4446282"/>
            <a:ext cx="3326169" cy="676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Ground-mounted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solar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plant</a:t>
            </a:r>
          </a:p>
          <a:p>
            <a:pPr marL="0" marR="0">
              <a:lnSpc>
                <a:spcPts val="2025"/>
              </a:lnSpc>
              <a:spcBef>
                <a:spcPts val="975"/>
              </a:spcBef>
              <a:spcAft>
                <a:spcPts val="0"/>
              </a:spcAft>
            </a:pP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Floating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solar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plant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252820" y="4446282"/>
            <a:ext cx="895350" cy="295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1,184.90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252820" y="4827282"/>
            <a:ext cx="895350" cy="1057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1,508.27</a:t>
            </a:r>
          </a:p>
          <a:p>
            <a:pPr marL="0" marR="0">
              <a:lnSpc>
                <a:spcPts val="2025"/>
              </a:lnSpc>
              <a:spcBef>
                <a:spcPts val="975"/>
              </a:spcBef>
              <a:spcAft>
                <a:spcPts val="0"/>
              </a:spcAft>
            </a:pP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1,587.12</a:t>
            </a:r>
          </a:p>
          <a:p>
            <a:pPr marL="0" marR="0">
              <a:lnSpc>
                <a:spcPts val="2025"/>
              </a:lnSpc>
              <a:spcBef>
                <a:spcPts val="975"/>
              </a:spcBef>
              <a:spcAft>
                <a:spcPts val="0"/>
              </a:spcAft>
            </a:pP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1,815.95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632566" y="5208282"/>
            <a:ext cx="2574303" cy="676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Onshore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wind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plant</a:t>
            </a:r>
          </a:p>
          <a:p>
            <a:pPr marL="0" marR="0">
              <a:lnSpc>
                <a:spcPts val="2025"/>
              </a:lnSpc>
              <a:spcBef>
                <a:spcPts val="975"/>
              </a:spcBef>
              <a:spcAft>
                <a:spcPts val="0"/>
              </a:spcAft>
            </a:pP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Offshore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wind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>
                <a:solidFill>
                  <a:srgbClr val="203c6a"/>
                </a:solidFill>
                <a:latin typeface="Garamond"/>
                <a:cs typeface="Garamond"/>
              </a:rPr>
              <a:t>plant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754255" y="6575173"/>
            <a:ext cx="170222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FLTLFA+ArialMT"/>
                <a:cs typeface="FLTLFA+ArialMT"/>
              </a:rPr>
              <a:t>www.duanemorris.com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0840" y="1275738"/>
            <a:ext cx="8155954" cy="509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Transitional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projects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under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the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PDP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8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(cont.)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584" y="1872149"/>
            <a:ext cx="9112822" cy="6732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Recently,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31/85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investors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have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submitted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price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negotiation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dossiers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2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EVN</a:t>
            </a:r>
          </a:p>
          <a:p>
            <a:pPr marL="0" marR="0">
              <a:lnSpc>
                <a:spcPts val="2178"/>
              </a:lnSpc>
              <a:spcBef>
                <a:spcPts val="42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On</a:t>
            </a:r>
            <a:r>
              <a:rPr dirty="0" sz="1900" spc="1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10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May,</a:t>
            </a:r>
            <a:r>
              <a:rPr dirty="0" sz="1900" spc="1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10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May:</a:t>
            </a:r>
            <a:r>
              <a:rPr dirty="0" sz="1900" spc="1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EVN</a:t>
            </a:r>
            <a:r>
              <a:rPr dirty="0" sz="1900" spc="1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agreed</a:t>
            </a:r>
            <a:r>
              <a:rPr dirty="0" sz="1900" spc="1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temporary</a:t>
            </a:r>
            <a:r>
              <a:rPr dirty="0" sz="1900" spc="2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tariffs</a:t>
            </a:r>
            <a:r>
              <a:rPr dirty="0" sz="1900" spc="1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with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2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investors</a:t>
            </a:r>
            <a:r>
              <a:rPr dirty="0" sz="1900" spc="1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(Nam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Binh</a:t>
            </a:r>
            <a:r>
              <a:rPr dirty="0" sz="1900" spc="1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1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wind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6039" y="2525416"/>
            <a:ext cx="7175210" cy="3095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project,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Vien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wind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project).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agreed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tariffs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have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not</a:t>
            </a:r>
            <a:r>
              <a:rPr dirty="0" sz="1900" spc="2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been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published.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0584" y="2856653"/>
            <a:ext cx="9113228" cy="20631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On</a:t>
            </a:r>
            <a:r>
              <a:rPr dirty="0" sz="1900" spc="9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17</a:t>
            </a:r>
            <a:r>
              <a:rPr dirty="0" sz="1900" spc="8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May,</a:t>
            </a:r>
            <a:r>
              <a:rPr dirty="0" sz="1900" spc="9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according</a:t>
            </a:r>
            <a:r>
              <a:rPr dirty="0" sz="1900" spc="10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9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8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meeting</a:t>
            </a:r>
            <a:r>
              <a:rPr dirty="0" sz="1900" spc="8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between</a:t>
            </a:r>
            <a:r>
              <a:rPr dirty="0" sz="1900" spc="8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8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MOIT</a:t>
            </a:r>
            <a:r>
              <a:rPr dirty="0" sz="1900" spc="9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9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8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Deputy</a:t>
            </a:r>
            <a:r>
              <a:rPr dirty="0" sz="1900" spc="8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Prime</a:t>
            </a:r>
            <a:r>
              <a:rPr dirty="0" sz="1900" spc="9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Minister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–</a:t>
            </a:r>
            <a:r>
              <a:rPr dirty="0" sz="1900" spc="9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Mr.</a:t>
            </a:r>
            <a:r>
              <a:rPr dirty="0" sz="1900" spc="10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Tran</a:t>
            </a:r>
            <a:r>
              <a:rPr dirty="0" sz="1900" spc="10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Hong</a:t>
            </a:r>
            <a:r>
              <a:rPr dirty="0" sz="1900" spc="11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Ha</a:t>
            </a:r>
            <a:r>
              <a:rPr dirty="0" sz="1900" spc="10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–</a:t>
            </a:r>
            <a:r>
              <a:rPr dirty="0" sz="1900" spc="9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9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MOIT</a:t>
            </a:r>
            <a:r>
              <a:rPr dirty="0" sz="1900" spc="10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was</a:t>
            </a:r>
            <a:r>
              <a:rPr dirty="0" sz="1900" spc="9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asked</a:t>
            </a:r>
            <a:r>
              <a:rPr dirty="0" sz="1900" spc="9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10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(i)</a:t>
            </a:r>
            <a:r>
              <a:rPr dirty="0" sz="1900" spc="9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urgently</a:t>
            </a:r>
            <a:r>
              <a:rPr dirty="0" sz="1900" spc="9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revise</a:t>
            </a:r>
            <a:r>
              <a:rPr dirty="0" sz="1900" spc="9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relevant</a:t>
            </a:r>
            <a:r>
              <a:rPr dirty="0" sz="1900" spc="10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documents</a:t>
            </a:r>
            <a:r>
              <a:rPr dirty="0" sz="1900" spc="9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on</a:t>
            </a:r>
          </a:p>
          <a:p>
            <a:pPr marL="465455" marR="0">
              <a:lnSpc>
                <a:spcPts val="2137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tariffs</a:t>
            </a:r>
            <a:r>
              <a:rPr dirty="0" sz="1900" spc="61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</a:t>
            </a:r>
            <a:r>
              <a:rPr dirty="0" sz="1900" spc="62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transitional</a:t>
            </a:r>
            <a:r>
              <a:rPr dirty="0" sz="1900" spc="63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1900" spc="62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projects.</a:t>
            </a:r>
            <a:r>
              <a:rPr dirty="0" sz="1900" spc="60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</a:t>
            </a:r>
            <a:r>
              <a:rPr dirty="0" sz="1900" spc="61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60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meantime,</a:t>
            </a:r>
            <a:r>
              <a:rPr dirty="0" sz="1900" spc="60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provide</a:t>
            </a:r>
            <a:r>
              <a:rPr dirty="0" sz="1900" spc="62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guidance</a:t>
            </a:r>
            <a:r>
              <a:rPr dirty="0" sz="1900" spc="61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on</a:t>
            </a:r>
            <a:r>
              <a:rPr dirty="0" sz="1900" spc="62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price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negotiation</a:t>
            </a:r>
            <a:r>
              <a:rPr dirty="0" sz="1900" spc="21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process</a:t>
            </a:r>
            <a:r>
              <a:rPr dirty="0" sz="1900" spc="19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(e.g.</a:t>
            </a:r>
            <a:r>
              <a:rPr dirty="0" sz="1900" spc="18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tariff</a:t>
            </a:r>
            <a:r>
              <a:rPr dirty="0" sz="1900" spc="20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calculation</a:t>
            </a:r>
            <a:r>
              <a:rPr dirty="0" sz="1900" spc="20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methods).</a:t>
            </a:r>
            <a:r>
              <a:rPr dirty="0" sz="1900" spc="19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Study</a:t>
            </a:r>
            <a:r>
              <a:rPr dirty="0" sz="1900" spc="18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other</a:t>
            </a:r>
            <a:r>
              <a:rPr dirty="0" sz="1900" spc="20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methods</a:t>
            </a:r>
            <a:r>
              <a:rPr dirty="0" sz="1900" spc="19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</a:t>
            </a:r>
            <a:r>
              <a:rPr dirty="0" sz="1900" spc="20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calculation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33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tariffs</a:t>
            </a:r>
            <a:r>
              <a:rPr dirty="0" sz="1900" spc="33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that</a:t>
            </a:r>
            <a:r>
              <a:rPr dirty="0" sz="1900" spc="33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could</a:t>
            </a:r>
            <a:r>
              <a:rPr dirty="0" sz="1900" spc="33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offer</a:t>
            </a:r>
            <a:r>
              <a:rPr dirty="0" sz="1900" spc="34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</a:t>
            </a:r>
            <a:r>
              <a:rPr dirty="0" sz="1900" spc="34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acceptable</a:t>
            </a:r>
            <a:r>
              <a:rPr dirty="0" sz="1900" spc="33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level</a:t>
            </a:r>
            <a:r>
              <a:rPr dirty="0" sz="1900" spc="33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33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profits</a:t>
            </a:r>
            <a:r>
              <a:rPr dirty="0" sz="1900" spc="34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34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make</a:t>
            </a:r>
            <a:r>
              <a:rPr dirty="0" sz="1900" spc="33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economic</a:t>
            </a:r>
            <a:r>
              <a:rPr dirty="0" sz="1900" spc="34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sense</a:t>
            </a:r>
            <a:r>
              <a:rPr dirty="0" sz="1900" spc="32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businesses;</a:t>
            </a:r>
            <a:r>
              <a:rPr dirty="0" sz="1900" spc="34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(ii)</a:t>
            </a:r>
            <a:r>
              <a:rPr dirty="0" sz="1900" spc="35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Accelerate</a:t>
            </a:r>
            <a:r>
              <a:rPr dirty="0" sz="1900" spc="35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electricity</a:t>
            </a:r>
            <a:r>
              <a:rPr dirty="0" sz="1900" spc="34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operations</a:t>
            </a:r>
            <a:r>
              <a:rPr dirty="0" sz="1900" spc="37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licensing</a:t>
            </a:r>
            <a:r>
              <a:rPr dirty="0" sz="1900" spc="36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process</a:t>
            </a:r>
            <a:r>
              <a:rPr dirty="0" sz="1900" spc="35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</a:t>
            </a:r>
            <a:r>
              <a:rPr dirty="0" sz="1900" spc="36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already</a:t>
            </a:r>
            <a:r>
              <a:rPr dirty="0" sz="1900" spc="36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completed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projects.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54255" y="6575173"/>
            <a:ext cx="170222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FLTLFA+ArialMT"/>
                <a:cs typeface="FLTLFA+ArialMT"/>
              </a:rPr>
              <a:t>www.duanemorris.com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6636" y="1148440"/>
            <a:ext cx="5974432" cy="509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Investment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into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the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power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sector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6636" y="1719749"/>
            <a:ext cx="8179013" cy="3257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Under</a:t>
            </a:r>
            <a:r>
              <a:rPr dirty="0" sz="1900" spc="15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WTO</a:t>
            </a:r>
            <a:r>
              <a:rPr dirty="0" sz="1900" spc="15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Commitments,</a:t>
            </a:r>
            <a:r>
              <a:rPr dirty="0" sz="1900" spc="14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EVFTA</a:t>
            </a:r>
            <a:r>
              <a:rPr dirty="0" sz="1900" spc="15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15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CPTPP,</a:t>
            </a:r>
            <a:r>
              <a:rPr dirty="0" sz="1900" spc="16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Vietnam</a:t>
            </a:r>
            <a:r>
              <a:rPr dirty="0" sz="1900" spc="14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has</a:t>
            </a:r>
            <a:r>
              <a:rPr dirty="0" sz="1900" spc="14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not</a:t>
            </a:r>
            <a:r>
              <a:rPr dirty="0" sz="1900" spc="15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committed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2091" y="2025543"/>
            <a:ext cx="5947641" cy="3095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on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production,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transmission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distribution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electricity.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6636" y="2356780"/>
            <a:ext cx="8179376" cy="18894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Under</a:t>
            </a:r>
            <a:r>
              <a:rPr dirty="0" sz="1900" spc="18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17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EVFTA,</a:t>
            </a:r>
            <a:r>
              <a:rPr dirty="0" sz="1900" spc="18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Vietnam</a:t>
            </a:r>
            <a:r>
              <a:rPr dirty="0" sz="1900" spc="18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retains</a:t>
            </a:r>
            <a:r>
              <a:rPr dirty="0" sz="1900" spc="18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17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right</a:t>
            </a:r>
            <a:r>
              <a:rPr dirty="0" sz="1900" spc="18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17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adopt</a:t>
            </a:r>
            <a:r>
              <a:rPr dirty="0" sz="1900" spc="18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or</a:t>
            </a:r>
            <a:r>
              <a:rPr dirty="0" sz="1900" spc="18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maintain</a:t>
            </a:r>
            <a:r>
              <a:rPr dirty="0" sz="1900" spc="19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measure</a:t>
            </a:r>
            <a:r>
              <a:rPr dirty="0" sz="1900" spc="17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11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operations</a:t>
            </a:r>
            <a:r>
              <a:rPr dirty="0" sz="1900" spc="14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12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enterprises</a:t>
            </a:r>
            <a:r>
              <a:rPr dirty="0" sz="1900" spc="12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implementing</a:t>
            </a:r>
            <a:r>
              <a:rPr dirty="0" sz="1900" spc="13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11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transmission</a:t>
            </a:r>
            <a:r>
              <a:rPr dirty="0" sz="1900" spc="13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12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distribution</a:t>
            </a:r>
            <a:r>
              <a:rPr dirty="0" sz="1900" spc="13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</a:p>
          <a:p>
            <a:pPr marL="465455" marR="0">
              <a:lnSpc>
                <a:spcPts val="2137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electricity.</a:t>
            </a:r>
          </a:p>
          <a:p>
            <a:pPr marL="0" marR="0">
              <a:lnSpc>
                <a:spcPts val="2178"/>
              </a:lnSpc>
              <a:spcBef>
                <a:spcPts val="47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Under</a:t>
            </a:r>
            <a:r>
              <a:rPr dirty="0" sz="1900" spc="5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4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CPTPP,</a:t>
            </a:r>
            <a:r>
              <a:rPr dirty="0" sz="1900" spc="6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Vietnam</a:t>
            </a:r>
            <a:r>
              <a:rPr dirty="0" sz="1900" spc="4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reserves</a:t>
            </a:r>
            <a:r>
              <a:rPr dirty="0" sz="1900" spc="3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4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right</a:t>
            </a:r>
            <a:r>
              <a:rPr dirty="0" sz="1900" spc="5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4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adopt</a:t>
            </a:r>
            <a:r>
              <a:rPr dirty="0" sz="1900" spc="5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or</a:t>
            </a:r>
            <a:r>
              <a:rPr dirty="0" sz="1900" spc="5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maintain</a:t>
            </a:r>
            <a:r>
              <a:rPr dirty="0" sz="1900" spc="6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any</a:t>
            </a:r>
            <a:r>
              <a:rPr dirty="0" sz="1900" spc="5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measure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with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respect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hydroelectricity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nuclear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power.</a:t>
            </a:r>
          </a:p>
          <a:p>
            <a:pPr marL="0" marR="0">
              <a:lnSpc>
                <a:spcPts val="2178"/>
              </a:lnSpc>
              <a:spcBef>
                <a:spcPts val="42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As</a:t>
            </a:r>
            <a:r>
              <a:rPr dirty="0" sz="1900" spc="5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</a:t>
            </a:r>
            <a:r>
              <a:rPr dirty="0" sz="1900" spc="6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production</a:t>
            </a:r>
            <a:r>
              <a:rPr dirty="0" sz="1900" spc="7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6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electricity,</a:t>
            </a:r>
            <a:r>
              <a:rPr dirty="0" sz="1900" spc="4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it</a:t>
            </a:r>
            <a:r>
              <a:rPr dirty="0" sz="1900" spc="5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is</a:t>
            </a:r>
            <a:r>
              <a:rPr dirty="0" sz="1900" spc="5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common</a:t>
            </a:r>
            <a:r>
              <a:rPr dirty="0" sz="1900" spc="7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practice</a:t>
            </a:r>
            <a:r>
              <a:rPr dirty="0" sz="1900" spc="6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that</a:t>
            </a:r>
            <a:r>
              <a:rPr dirty="0" sz="1900" spc="6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foreign</a:t>
            </a:r>
            <a:r>
              <a:rPr dirty="0" sz="1900" spc="7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investors</a:t>
            </a:r>
            <a:r>
              <a:rPr dirty="0" sz="1900" spc="6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2091" y="4226199"/>
            <a:ext cx="6085423" cy="3095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implement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such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business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with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no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foreign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ownership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restriction.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6636" y="4557436"/>
            <a:ext cx="8178724" cy="9049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Until</a:t>
            </a:r>
            <a:r>
              <a:rPr dirty="0" sz="1900" spc="9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now,</a:t>
            </a:r>
            <a:r>
              <a:rPr dirty="0" sz="1900" spc="8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Trung</a:t>
            </a:r>
            <a:r>
              <a:rPr dirty="0" sz="1900" spc="8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Nam</a:t>
            </a:r>
            <a:r>
              <a:rPr dirty="0" sz="1900" spc="8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Group</a:t>
            </a:r>
            <a:r>
              <a:rPr dirty="0" sz="1900" spc="9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–</a:t>
            </a:r>
            <a:r>
              <a:rPr dirty="0" sz="1900" spc="7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</a:t>
            </a:r>
            <a:r>
              <a:rPr dirty="0" sz="1900" spc="8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domestic</a:t>
            </a:r>
            <a:r>
              <a:rPr dirty="0" sz="1900" spc="7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group</a:t>
            </a:r>
            <a:r>
              <a:rPr dirty="0" sz="1900" spc="9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-</a:t>
            </a:r>
            <a:r>
              <a:rPr dirty="0" sz="1900" spc="8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is</a:t>
            </a:r>
            <a:r>
              <a:rPr dirty="0" sz="1900" spc="7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7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only</a:t>
            </a:r>
            <a:r>
              <a:rPr dirty="0" sz="1900" spc="8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entity</a:t>
            </a:r>
            <a:r>
              <a:rPr dirty="0" sz="1900" spc="7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known</a:t>
            </a:r>
            <a:r>
              <a:rPr dirty="0" sz="1900" spc="9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be</a:t>
            </a:r>
            <a:r>
              <a:rPr dirty="0" sz="1900" spc="9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allowed</a:t>
            </a:r>
            <a:r>
              <a:rPr dirty="0" sz="1900" spc="10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9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develop</a:t>
            </a:r>
            <a:r>
              <a:rPr dirty="0" sz="1900" spc="10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500kV</a:t>
            </a:r>
            <a:r>
              <a:rPr dirty="0" sz="1900" spc="8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substation</a:t>
            </a:r>
            <a:r>
              <a:rPr dirty="0" sz="1900" spc="1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10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500kV,</a:t>
            </a:r>
            <a:r>
              <a:rPr dirty="0" sz="1900" spc="8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220kV</a:t>
            </a:r>
            <a:r>
              <a:rPr dirty="0" sz="1900" spc="8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transmission</a:t>
            </a:r>
            <a:r>
              <a:rPr dirty="0" sz="1900" spc="11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line</a:t>
            </a:r>
            <a:r>
              <a:rPr dirty="0" sz="1900" spc="10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as</a:t>
            </a:r>
          </a:p>
          <a:p>
            <a:pPr marL="465455" marR="0">
              <a:lnSpc>
                <a:spcPts val="2137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pilot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program.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2439" y="6547116"/>
            <a:ext cx="293662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203c6a"/>
                </a:solidFill>
                <a:latin typeface="FLTLFA+ArialMT"/>
                <a:cs typeface="FLTLFA+ArialMT"/>
              </a:rPr>
              <a:t>22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754255" y="6575173"/>
            <a:ext cx="170222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FLTLFA+ArialMT"/>
                <a:cs typeface="FLTLFA+ArialMT"/>
              </a:rPr>
              <a:t>www.duanemorris.com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6636" y="1148440"/>
            <a:ext cx="7260756" cy="509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Investment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into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the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power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sector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(cont.)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2440" y="1734068"/>
            <a:ext cx="5001445" cy="3095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 b="1">
                <a:solidFill>
                  <a:srgbClr val="203c6a"/>
                </a:solidFill>
                <a:latin typeface="Garamond"/>
                <a:cs typeface="Garamond"/>
              </a:rPr>
              <a:t>WTO</a:t>
            </a:r>
            <a:r>
              <a:rPr dirty="0" sz="19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 b="1">
                <a:solidFill>
                  <a:srgbClr val="203c6a"/>
                </a:solidFill>
                <a:latin typeface="Garamond"/>
                <a:cs typeface="Garamond"/>
              </a:rPr>
              <a:t>analysis</a:t>
            </a:r>
            <a:r>
              <a:rPr dirty="0" sz="19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 b="1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 b="1">
                <a:solidFill>
                  <a:srgbClr val="203c6a"/>
                </a:solidFill>
                <a:latin typeface="Garamond"/>
                <a:cs typeface="Garamond"/>
              </a:rPr>
              <a:t>liberalization</a:t>
            </a:r>
            <a:r>
              <a:rPr dirty="0" sz="19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 b="1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 b="1">
                <a:solidFill>
                  <a:srgbClr val="203c6a"/>
                </a:solidFill>
                <a:latin typeface="Garamond"/>
                <a:cs typeface="Garamond"/>
              </a:rPr>
              <a:t>market</a:t>
            </a:r>
            <a:r>
              <a:rPr dirty="0" sz="19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 b="1">
                <a:solidFill>
                  <a:srgbClr val="203c6a"/>
                </a:solidFill>
                <a:latin typeface="Garamond"/>
                <a:cs typeface="Garamond"/>
              </a:rPr>
              <a:t>access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53585" y="2222706"/>
            <a:ext cx="931267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RWVDDQ+Arial-BoldMT"/>
                <a:cs typeface="RWVDDQ+Arial-BoldMT"/>
              </a:rPr>
              <a:t>Country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54905" y="2222706"/>
            <a:ext cx="2092555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RWVDDQ+Arial-BoldMT"/>
                <a:cs typeface="RWVDDQ+Arial-BoldMT"/>
              </a:rPr>
              <a:t>Limitation</a:t>
            </a:r>
            <a:r>
              <a:rPr dirty="0" sz="1600" b="1">
                <a:solidFill>
                  <a:srgbClr val="000000"/>
                </a:solidFill>
                <a:latin typeface="RWVDDQ+Arial-BoldMT"/>
                <a:cs typeface="RWVDDQ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RWVDDQ+Arial-BoldMT"/>
                <a:cs typeface="RWVDDQ+Arial-BoldMT"/>
              </a:rPr>
              <a:t>of</a:t>
            </a:r>
            <a:r>
              <a:rPr dirty="0" sz="1600" b="1">
                <a:solidFill>
                  <a:srgbClr val="000000"/>
                </a:solidFill>
                <a:latin typeface="RWVDDQ+Arial-BoldMT"/>
                <a:cs typeface="RWVDDQ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RWVDDQ+Arial-BoldMT"/>
                <a:cs typeface="RWVDDQ+Arial-BoldMT"/>
              </a:rPr>
              <a:t>market</a:t>
            </a:r>
          </a:p>
          <a:p>
            <a:pPr marL="595312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RWVDDQ+Arial-BoldMT"/>
                <a:cs typeface="RWVDDQ+Arial-BoldMT"/>
              </a:rPr>
              <a:t>access*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42671" y="2222706"/>
            <a:ext cx="931267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RWVDDQ+Arial-BoldMT"/>
                <a:cs typeface="RWVDDQ+Arial-BoldMT"/>
              </a:rPr>
              <a:t>Country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56051" y="2222706"/>
            <a:ext cx="1631931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8587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RWVDDQ+Arial-BoldMT"/>
                <a:cs typeface="RWVDDQ+Arial-BoldMT"/>
              </a:rPr>
              <a:t>Limitation</a:t>
            </a:r>
            <a:r>
              <a:rPr dirty="0" sz="1600" b="1">
                <a:solidFill>
                  <a:srgbClr val="000000"/>
                </a:solidFill>
                <a:latin typeface="RWVDDQ+Arial-BoldMT"/>
                <a:cs typeface="RWVDDQ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RWVDDQ+Arial-BoldMT"/>
                <a:cs typeface="RWVDDQ+Arial-BoldMT"/>
              </a:rPr>
              <a:t>of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RWVDDQ+Arial-BoldMT"/>
                <a:cs typeface="RWVDDQ+Arial-BoldMT"/>
              </a:rPr>
              <a:t>market</a:t>
            </a:r>
            <a:r>
              <a:rPr dirty="0" sz="1600" b="1">
                <a:solidFill>
                  <a:srgbClr val="000000"/>
                </a:solidFill>
                <a:latin typeface="RWVDDQ+Arial-BoldMT"/>
                <a:cs typeface="RWVDDQ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RWVDDQ+Arial-BoldMT"/>
                <a:cs typeface="RWVDDQ+Arial-BoldMT"/>
              </a:rPr>
              <a:t>access*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00391" y="2968133"/>
            <a:ext cx="1236265" cy="21720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8268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RWVDDQ+Arial-BoldMT"/>
                <a:cs typeface="RWVDDQ+Arial-BoldMT"/>
              </a:rPr>
              <a:t>Malaysia</a:t>
            </a:r>
          </a:p>
          <a:p>
            <a:pPr marL="68262" marR="0">
              <a:lnSpc>
                <a:spcPts val="1787"/>
              </a:lnSpc>
              <a:spcBef>
                <a:spcPts val="1215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RWVDDQ+Arial-BoldMT"/>
                <a:cs typeface="RWVDDQ+Arial-BoldMT"/>
              </a:rPr>
              <a:t>Indonesia</a:t>
            </a:r>
          </a:p>
          <a:p>
            <a:pPr marL="0" marR="0">
              <a:lnSpc>
                <a:spcPts val="1787"/>
              </a:lnSpc>
              <a:spcBef>
                <a:spcPts val="1215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RWVDDQ+Arial-BoldMT"/>
                <a:cs typeface="RWVDDQ+Arial-BoldMT"/>
              </a:rPr>
              <a:t>Philippines</a:t>
            </a:r>
          </a:p>
          <a:p>
            <a:pPr marL="46037" marR="0">
              <a:lnSpc>
                <a:spcPts val="1787"/>
              </a:lnSpc>
              <a:spcBef>
                <a:spcPts val="1215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RWVDDQ+Arial-BoldMT"/>
                <a:cs typeface="RWVDDQ+Arial-BoldMT"/>
              </a:rPr>
              <a:t>Singapore</a:t>
            </a:r>
          </a:p>
          <a:p>
            <a:pPr marL="124618" marR="0">
              <a:lnSpc>
                <a:spcPts val="1787"/>
              </a:lnSpc>
              <a:spcBef>
                <a:spcPts val="1215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RWVDDQ+Arial-BoldMT"/>
                <a:cs typeface="RWVDDQ+Arial-BoldMT"/>
              </a:rPr>
              <a:t>Thailand</a:t>
            </a:r>
          </a:p>
          <a:p>
            <a:pPr marL="220662" marR="0">
              <a:lnSpc>
                <a:spcPts val="1787"/>
              </a:lnSpc>
              <a:spcBef>
                <a:spcPts val="1215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RWVDDQ+Arial-BoldMT"/>
                <a:cs typeface="RWVDDQ+Arial-BoldMT"/>
              </a:rPr>
              <a:t>Brunei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38311" y="2968133"/>
            <a:ext cx="931465" cy="1409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RWVDDQ+Arial-BoldMT"/>
                <a:cs typeface="RWVDDQ+Arial-BoldMT"/>
              </a:rPr>
              <a:t>medium</a:t>
            </a:r>
          </a:p>
          <a:p>
            <a:pPr marL="0" marR="0">
              <a:lnSpc>
                <a:spcPts val="1787"/>
              </a:lnSpc>
              <a:spcBef>
                <a:spcPts val="1215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RWVDDQ+Arial-BoldMT"/>
                <a:cs typeface="RWVDDQ+Arial-BoldMT"/>
              </a:rPr>
              <a:t>medium</a:t>
            </a:r>
          </a:p>
          <a:p>
            <a:pPr marL="0" marR="0">
              <a:lnSpc>
                <a:spcPts val="1787"/>
              </a:lnSpc>
              <a:spcBef>
                <a:spcPts val="1215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RWVDDQ+Arial-BoldMT"/>
                <a:cs typeface="RWVDDQ+Arial-BoldMT"/>
              </a:rPr>
              <a:t>medium</a:t>
            </a:r>
          </a:p>
          <a:p>
            <a:pPr marL="219868" marR="0">
              <a:lnSpc>
                <a:spcPts val="1787"/>
              </a:lnSpc>
              <a:spcBef>
                <a:spcPts val="1215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RWVDDQ+Arial-BoldMT"/>
                <a:cs typeface="RWVDDQ+Arial-BoldMT"/>
              </a:rPr>
              <a:t>low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241071" y="2968133"/>
            <a:ext cx="1134665" cy="10278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445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RWVDDQ+Arial-BoldMT"/>
                <a:cs typeface="RWVDDQ+Arial-BoldMT"/>
              </a:rPr>
              <a:t>Myanmar</a:t>
            </a:r>
          </a:p>
          <a:p>
            <a:pPr marL="0" marR="0">
              <a:lnSpc>
                <a:spcPts val="1787"/>
              </a:lnSpc>
              <a:spcBef>
                <a:spcPts val="1215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RWVDDQ+Arial-BoldMT"/>
                <a:cs typeface="RWVDDQ+Arial-BoldMT"/>
              </a:rPr>
              <a:t>Cambodia</a:t>
            </a:r>
          </a:p>
          <a:p>
            <a:pPr marL="254000" marR="0">
              <a:lnSpc>
                <a:spcPts val="1787"/>
              </a:lnSpc>
              <a:spcBef>
                <a:spcPts val="1215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RWVDDQ+Arial-BoldMT"/>
                <a:cs typeface="RWVDDQ+Arial-BoldMT"/>
              </a:rPr>
              <a:t>Laos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506095" y="2968133"/>
            <a:ext cx="931465" cy="1409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5418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RWVDDQ+Arial-BoldMT"/>
                <a:cs typeface="RWVDDQ+Arial-BoldMT"/>
              </a:rPr>
              <a:t>high</a:t>
            </a:r>
          </a:p>
          <a:p>
            <a:pPr marL="0" marR="0">
              <a:lnSpc>
                <a:spcPts val="1787"/>
              </a:lnSpc>
              <a:spcBef>
                <a:spcPts val="1215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RWVDDQ+Arial-BoldMT"/>
                <a:cs typeface="RWVDDQ+Arial-BoldMT"/>
              </a:rPr>
              <a:t>medium</a:t>
            </a:r>
          </a:p>
          <a:p>
            <a:pPr marL="0" marR="0">
              <a:lnSpc>
                <a:spcPts val="1787"/>
              </a:lnSpc>
              <a:spcBef>
                <a:spcPts val="1215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RWVDDQ+Arial-BoldMT"/>
                <a:cs typeface="RWVDDQ+Arial-BoldMT"/>
              </a:rPr>
              <a:t>medium</a:t>
            </a:r>
          </a:p>
          <a:p>
            <a:pPr marL="175418" marR="0">
              <a:lnSpc>
                <a:spcPts val="1787"/>
              </a:lnSpc>
              <a:spcBef>
                <a:spcPts val="1215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RWVDDQ+Arial-BoldMT"/>
                <a:cs typeface="RWVDDQ+Arial-BoldMT"/>
              </a:rPr>
              <a:t>high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94278" y="4112276"/>
            <a:ext cx="626566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RWVDDQ+Arial-BoldMT"/>
                <a:cs typeface="RWVDDQ+Arial-BoldMT"/>
              </a:rPr>
              <a:t>India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138311" y="4493657"/>
            <a:ext cx="931465" cy="6464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RWVDDQ+Arial-BoldMT"/>
                <a:cs typeface="RWVDDQ+Arial-BoldMT"/>
              </a:rPr>
              <a:t>medium</a:t>
            </a:r>
          </a:p>
          <a:p>
            <a:pPr marL="175418" marR="0">
              <a:lnSpc>
                <a:spcPts val="1787"/>
              </a:lnSpc>
              <a:spcBef>
                <a:spcPts val="1215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RWVDDQ+Arial-BoldMT"/>
                <a:cs typeface="RWVDDQ+Arial-BoldMT"/>
              </a:rPr>
              <a:t>high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49828" y="4493657"/>
            <a:ext cx="716855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RWVDDQ+Arial-BoldMT"/>
                <a:cs typeface="RWVDDQ+Arial-BoldMT"/>
              </a:rPr>
              <a:t>China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506095" y="4493657"/>
            <a:ext cx="931465" cy="6464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RWVDDQ+Arial-BoldMT"/>
                <a:cs typeface="RWVDDQ+Arial-BoldMT"/>
              </a:rPr>
              <a:t>medium</a:t>
            </a:r>
          </a:p>
          <a:p>
            <a:pPr marL="219868" marR="0">
              <a:lnSpc>
                <a:spcPts val="1787"/>
              </a:lnSpc>
              <a:spcBef>
                <a:spcPts val="1215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RWVDDQ+Arial-BoldMT"/>
                <a:cs typeface="RWVDDQ+Arial-BoldMT"/>
              </a:rPr>
              <a:t>low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338157" y="4875038"/>
            <a:ext cx="942875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0000"/>
                </a:solidFill>
                <a:latin typeface="RWVDDQ+Arial-BoldMT"/>
                <a:cs typeface="RWVDDQ+Arial-BoldMT"/>
              </a:rPr>
              <a:t>Vietnam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38092" y="5329978"/>
            <a:ext cx="7938306" cy="5991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*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Typical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restrictions: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number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opened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sectors,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JV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requirement,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limits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on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foreign-</a:t>
            </a:r>
          </a:p>
          <a:p>
            <a:pPr marL="0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owned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shares,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permission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requirement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711424" y="6118809"/>
            <a:ext cx="3046139" cy="23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i="1">
                <a:solidFill>
                  <a:srgbClr val="000000"/>
                </a:solidFill>
                <a:latin typeface="Garamond"/>
                <a:cs typeface="Garamond"/>
              </a:rPr>
              <a:t>Copyright</a:t>
            </a:r>
            <a:r>
              <a:rPr dirty="0" sz="1400" i="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400" i="1">
                <a:solidFill>
                  <a:srgbClr val="000000"/>
                </a:solidFill>
                <a:latin typeface="Garamond"/>
                <a:cs typeface="Garamond"/>
              </a:rPr>
              <a:t>Oliver</a:t>
            </a:r>
            <a:r>
              <a:rPr dirty="0" sz="1400" i="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400" i="1">
                <a:solidFill>
                  <a:srgbClr val="000000"/>
                </a:solidFill>
                <a:latin typeface="Garamond"/>
                <a:cs typeface="Garamond"/>
              </a:rPr>
              <a:t>Massmann</a:t>
            </a:r>
            <a:r>
              <a:rPr dirty="0" sz="1400" i="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400" i="1">
                <a:solidFill>
                  <a:srgbClr val="000000"/>
                </a:solidFill>
                <a:latin typeface="Garamond"/>
                <a:cs typeface="Garamond"/>
              </a:rPr>
              <a:t>-</a:t>
            </a:r>
            <a:r>
              <a:rPr dirty="0" sz="1400" i="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400" i="1">
                <a:solidFill>
                  <a:srgbClr val="000000"/>
                </a:solidFill>
                <a:latin typeface="Garamond"/>
                <a:cs typeface="Garamond"/>
              </a:rPr>
              <a:t>All</a:t>
            </a:r>
            <a:r>
              <a:rPr dirty="0" sz="1400" i="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400" i="1">
                <a:solidFill>
                  <a:srgbClr val="000000"/>
                </a:solidFill>
                <a:latin typeface="Garamond"/>
                <a:cs typeface="Garamond"/>
              </a:rPr>
              <a:t>rights</a:t>
            </a:r>
            <a:r>
              <a:rPr dirty="0" sz="1400" i="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400" i="1">
                <a:solidFill>
                  <a:srgbClr val="000000"/>
                </a:solidFill>
                <a:latin typeface="Garamond"/>
                <a:cs typeface="Garamond"/>
              </a:rPr>
              <a:t>reserved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72439" y="6547116"/>
            <a:ext cx="293662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203c6a"/>
                </a:solidFill>
                <a:latin typeface="FLTLFA+ArialMT"/>
                <a:cs typeface="FLTLFA+ArialMT"/>
              </a:rPr>
              <a:t>23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754255" y="6575173"/>
            <a:ext cx="170222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FLTLFA+ArialMT"/>
                <a:cs typeface="FLTLFA+ArialMT"/>
              </a:rPr>
              <a:t>www.duanemorris.com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2440" y="1128091"/>
            <a:ext cx="7045059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6e8650"/>
                </a:solidFill>
                <a:latin typeface="Garamond"/>
                <a:cs typeface="Garamond"/>
              </a:rPr>
              <a:t>Investment</a:t>
            </a:r>
            <a:r>
              <a:rPr dirty="0" sz="32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200" b="1">
                <a:solidFill>
                  <a:srgbClr val="6e8650"/>
                </a:solidFill>
                <a:latin typeface="Garamond"/>
                <a:cs typeface="Garamond"/>
              </a:rPr>
              <a:t>into</a:t>
            </a:r>
            <a:r>
              <a:rPr dirty="0" sz="32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200" b="1">
                <a:solidFill>
                  <a:srgbClr val="6e8650"/>
                </a:solidFill>
                <a:latin typeface="Garamond"/>
                <a:cs typeface="Garamond"/>
              </a:rPr>
              <a:t>the</a:t>
            </a:r>
            <a:r>
              <a:rPr dirty="0" sz="32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200" b="1">
                <a:solidFill>
                  <a:srgbClr val="6e8650"/>
                </a:solidFill>
                <a:latin typeface="Garamond"/>
                <a:cs typeface="Garamond"/>
              </a:rPr>
              <a:t>power</a:t>
            </a:r>
            <a:r>
              <a:rPr dirty="0" sz="32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200" b="1">
                <a:solidFill>
                  <a:srgbClr val="6e8650"/>
                </a:solidFill>
                <a:latin typeface="Garamond"/>
                <a:cs typeface="Garamond"/>
              </a:rPr>
              <a:t>sector</a:t>
            </a:r>
            <a:r>
              <a:rPr dirty="0" sz="32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200" b="1">
                <a:solidFill>
                  <a:srgbClr val="6e8650"/>
                </a:solidFill>
                <a:latin typeface="Garamond"/>
                <a:cs typeface="Garamond"/>
              </a:rPr>
              <a:t>(cont.)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0040" y="1872326"/>
            <a:ext cx="8698673" cy="3406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2050" spc="1502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2000" spc="13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infrastructure</a:t>
            </a:r>
            <a:r>
              <a:rPr dirty="0" sz="2000" spc="15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2000" spc="14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2000" spc="14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electricity</a:t>
            </a:r>
            <a:r>
              <a:rPr dirty="0" sz="2000" spc="17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grid</a:t>
            </a:r>
            <a:r>
              <a:rPr dirty="0" sz="2000" spc="13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creates</a:t>
            </a:r>
            <a:r>
              <a:rPr dirty="0" sz="2000" spc="14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a</a:t>
            </a:r>
            <a:r>
              <a:rPr dirty="0" sz="2000" spc="13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natural</a:t>
            </a:r>
            <a:r>
              <a:rPr dirty="0" sz="2000" spc="14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monopoly</a:t>
            </a:r>
            <a:r>
              <a:rPr dirty="0" sz="2000" spc="16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–</a:t>
            </a:r>
            <a:r>
              <a:rPr dirty="0" sz="2000" spc="13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very</a:t>
            </a:r>
            <a:r>
              <a:rPr dirty="0" sz="2000" spc="14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similar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4370" y="2193913"/>
            <a:ext cx="6186107" cy="323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telecommunication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infrastructure,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railroads,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or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motorways.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0040" y="2542887"/>
            <a:ext cx="8349488" cy="10721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2050" spc="1502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Public</a:t>
            </a:r>
            <a:r>
              <a:rPr dirty="0" sz="2000" spc="1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private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partnerships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(e.g.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-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BOT)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should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be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first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option.</a:t>
            </a:r>
          </a:p>
          <a:p>
            <a:pPr marL="0" marR="0">
              <a:lnSpc>
                <a:spcPts val="2290"/>
              </a:lnSpc>
              <a:spcBef>
                <a:spcPts val="497"/>
              </a:spcBef>
              <a:spcAft>
                <a:spcPts val="0"/>
              </a:spcAft>
            </a:pPr>
            <a:r>
              <a:rPr dirty="0" sz="20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2050" spc="1502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Due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care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on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negotiations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PPA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grid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connection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agreement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with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EVN</a:t>
            </a:r>
          </a:p>
          <a:p>
            <a:pPr marL="0" marR="0">
              <a:lnSpc>
                <a:spcPts val="2290"/>
              </a:lnSpc>
              <a:spcBef>
                <a:spcPts val="497"/>
              </a:spcBef>
              <a:spcAft>
                <a:spcPts val="0"/>
              </a:spcAft>
            </a:pPr>
            <a:r>
              <a:rPr dirty="0" sz="20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2050" spc="1502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Electricity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selling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in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off-grid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areas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can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be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a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good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choice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0040" y="3640166"/>
            <a:ext cx="8562785" cy="3406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2050" spc="1502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Sound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financing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structure,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good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business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model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great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legal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assistance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are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keys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74370" y="3961753"/>
            <a:ext cx="1193482" cy="323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success.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0040" y="4310726"/>
            <a:ext cx="8610282" cy="3406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2050" spc="1502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Accurate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prediction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where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market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is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heading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to,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in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context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Vietnam’s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74370" y="4632313"/>
            <a:ext cx="4654550" cy="323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critical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shortage,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should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be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 spc="10">
                <a:solidFill>
                  <a:srgbClr val="203c6a"/>
                </a:solidFill>
                <a:latin typeface="Garamond"/>
                <a:cs typeface="Garamond"/>
              </a:rPr>
              <a:t>considered.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72439" y="6547116"/>
            <a:ext cx="293662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203c6a"/>
                </a:solidFill>
                <a:latin typeface="FLTLFA+ArialMT"/>
                <a:cs typeface="FLTLFA+ArialMT"/>
              </a:rPr>
              <a:t>24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754255" y="6575173"/>
            <a:ext cx="170222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FLTLFA+ArialMT"/>
                <a:cs typeface="FLTLFA+ArialMT"/>
              </a:rPr>
              <a:t>www.duanemorris.com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2440" y="1128091"/>
            <a:ext cx="7045059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6e8650"/>
                </a:solidFill>
                <a:latin typeface="Garamond"/>
                <a:cs typeface="Garamond"/>
              </a:rPr>
              <a:t>Investment</a:t>
            </a:r>
            <a:r>
              <a:rPr dirty="0" sz="32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200" b="1">
                <a:solidFill>
                  <a:srgbClr val="6e8650"/>
                </a:solidFill>
                <a:latin typeface="Garamond"/>
                <a:cs typeface="Garamond"/>
              </a:rPr>
              <a:t>into</a:t>
            </a:r>
            <a:r>
              <a:rPr dirty="0" sz="32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200" b="1">
                <a:solidFill>
                  <a:srgbClr val="6e8650"/>
                </a:solidFill>
                <a:latin typeface="Garamond"/>
                <a:cs typeface="Garamond"/>
              </a:rPr>
              <a:t>the</a:t>
            </a:r>
            <a:r>
              <a:rPr dirty="0" sz="32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200" b="1">
                <a:solidFill>
                  <a:srgbClr val="6e8650"/>
                </a:solidFill>
                <a:latin typeface="Garamond"/>
                <a:cs typeface="Garamond"/>
              </a:rPr>
              <a:t>power</a:t>
            </a:r>
            <a:r>
              <a:rPr dirty="0" sz="32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200" b="1">
                <a:solidFill>
                  <a:srgbClr val="6e8650"/>
                </a:solidFill>
                <a:latin typeface="Garamond"/>
                <a:cs typeface="Garamond"/>
              </a:rPr>
              <a:t>sector</a:t>
            </a:r>
            <a:r>
              <a:rPr dirty="0" sz="32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200" b="1">
                <a:solidFill>
                  <a:srgbClr val="6e8650"/>
                </a:solidFill>
                <a:latin typeface="Garamond"/>
                <a:cs typeface="Garamond"/>
              </a:rPr>
              <a:t>(cont.)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0040" y="1872326"/>
            <a:ext cx="8623238" cy="16817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2050" spc="1502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More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pressure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on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government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adequately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address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key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issues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on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tariff</a:t>
            </a:r>
          </a:p>
          <a:p>
            <a:pPr marL="354330" marR="0">
              <a:lnSpc>
                <a:spcPts val="2250"/>
              </a:lnSpc>
              <a:spcBef>
                <a:spcPts val="150"/>
              </a:spcBef>
              <a:spcAft>
                <a:spcPts val="0"/>
              </a:spcAft>
            </a:pP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increase,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demonopolization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market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government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guarantee.</a:t>
            </a:r>
          </a:p>
          <a:p>
            <a:pPr marL="0" marR="0">
              <a:lnSpc>
                <a:spcPts val="2290"/>
              </a:lnSpc>
              <a:spcBef>
                <a:spcPts val="497"/>
              </a:spcBef>
              <a:spcAft>
                <a:spcPts val="0"/>
              </a:spcAft>
            </a:pPr>
            <a:r>
              <a:rPr dirty="0" sz="20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2050" spc="1502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Vietnam’s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market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is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extremely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in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need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financing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EPC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capability.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There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are</a:t>
            </a:r>
          </a:p>
          <a:p>
            <a:pPr marL="354330" marR="0">
              <a:lnSpc>
                <a:spcPts val="2250"/>
              </a:lnSpc>
              <a:spcBef>
                <a:spcPts val="150"/>
              </a:spcBef>
              <a:spcAft>
                <a:spcPts val="0"/>
              </a:spcAft>
            </a:pP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rooms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for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cost-effective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high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quality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EPC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contractors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resourceful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lenders.</a:t>
            </a:r>
          </a:p>
          <a:p>
            <a:pPr marL="0" marR="0">
              <a:lnSpc>
                <a:spcPts val="2290"/>
              </a:lnSpc>
              <a:spcBef>
                <a:spcPts val="497"/>
              </a:spcBef>
              <a:spcAft>
                <a:spcPts val="0"/>
              </a:spcAft>
            </a:pPr>
            <a:r>
              <a:rPr dirty="0" sz="20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2050" spc="1502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In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many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cases,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you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can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“test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water”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with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a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small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plant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203c6a"/>
                </a:solidFill>
                <a:latin typeface="Garamond"/>
                <a:cs typeface="Garamond"/>
              </a:rPr>
              <a:t>project.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439" y="6547116"/>
            <a:ext cx="293662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203c6a"/>
                </a:solidFill>
                <a:latin typeface="FLTLFA+ArialMT"/>
                <a:cs typeface="FLTLFA+ArialMT"/>
              </a:rPr>
              <a:t>25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54255" y="6575173"/>
            <a:ext cx="170222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FLTLFA+ArialMT"/>
                <a:cs typeface="FLTLFA+ArialMT"/>
              </a:rPr>
              <a:t>www.duanemorris.com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41521" y="1174958"/>
            <a:ext cx="7418630" cy="982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6e8650"/>
                </a:solidFill>
                <a:latin typeface="Garamond"/>
                <a:cs typeface="Garamond"/>
              </a:rPr>
              <a:t>Key</a:t>
            </a:r>
            <a:r>
              <a:rPr dirty="0" sz="32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200" b="1">
                <a:solidFill>
                  <a:srgbClr val="6e8650"/>
                </a:solidFill>
                <a:latin typeface="Garamond"/>
                <a:cs typeface="Garamond"/>
              </a:rPr>
              <a:t>department</a:t>
            </a:r>
            <a:r>
              <a:rPr dirty="0" sz="32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200" b="1">
                <a:solidFill>
                  <a:srgbClr val="6e8650"/>
                </a:solidFill>
                <a:latin typeface="Garamond"/>
                <a:cs typeface="Garamond"/>
              </a:rPr>
              <a:t>EVN</a:t>
            </a:r>
            <a:r>
              <a:rPr dirty="0" sz="32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200" b="1">
                <a:solidFill>
                  <a:srgbClr val="6e8650"/>
                </a:solidFill>
                <a:latin typeface="Garamond"/>
                <a:cs typeface="Garamond"/>
              </a:rPr>
              <a:t>–</a:t>
            </a:r>
            <a:r>
              <a:rPr dirty="0" sz="32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200" b="1">
                <a:solidFill>
                  <a:srgbClr val="6e8650"/>
                </a:solidFill>
                <a:latin typeface="Garamond"/>
                <a:cs typeface="Garamond"/>
              </a:rPr>
              <a:t>Electricity</a:t>
            </a:r>
            <a:r>
              <a:rPr dirty="0" sz="32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200" b="1">
                <a:solidFill>
                  <a:srgbClr val="6e8650"/>
                </a:solidFill>
                <a:latin typeface="Garamond"/>
                <a:cs typeface="Garamond"/>
              </a:rPr>
              <a:t>Market</a:t>
            </a:r>
          </a:p>
          <a:p>
            <a:pPr marL="2597150" marR="0">
              <a:lnSpc>
                <a:spcPts val="36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3200" b="1">
                <a:solidFill>
                  <a:srgbClr val="6e8650"/>
                </a:solidFill>
                <a:latin typeface="Garamond"/>
                <a:cs typeface="Garamond"/>
              </a:rPr>
              <a:t>Department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1450" y="2254748"/>
            <a:ext cx="8546906" cy="13127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2850" spc="1875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2800">
                <a:solidFill>
                  <a:srgbClr val="203c6a"/>
                </a:solidFill>
                <a:latin typeface="Garamond"/>
                <a:cs typeface="Garamond"/>
              </a:rPr>
              <a:t>Officials</a:t>
            </a:r>
            <a:r>
              <a:rPr dirty="0" sz="2800" spc="24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800">
                <a:solidFill>
                  <a:srgbClr val="203c6a"/>
                </a:solidFill>
                <a:latin typeface="Garamond"/>
                <a:cs typeface="Garamond"/>
              </a:rPr>
              <a:t>from</a:t>
            </a:r>
            <a:r>
              <a:rPr dirty="0" sz="2800" spc="26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800">
                <a:solidFill>
                  <a:srgbClr val="203c6a"/>
                </a:solidFill>
                <a:latin typeface="Garamond"/>
                <a:cs typeface="Garamond"/>
              </a:rPr>
              <a:t>Ban</a:t>
            </a:r>
            <a:r>
              <a:rPr dirty="0" sz="2800" spc="26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800">
                <a:solidFill>
                  <a:srgbClr val="203c6a"/>
                </a:solidFill>
                <a:latin typeface="Garamond"/>
                <a:cs typeface="Garamond"/>
              </a:rPr>
              <a:t>Thi</a:t>
            </a:r>
            <a:r>
              <a:rPr dirty="0" sz="2800" spc="25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800">
                <a:solidFill>
                  <a:srgbClr val="203c6a"/>
                </a:solidFill>
                <a:latin typeface="Garamond"/>
                <a:cs typeface="Garamond"/>
              </a:rPr>
              <a:t>Truong</a:t>
            </a:r>
            <a:r>
              <a:rPr dirty="0" sz="2800" spc="26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800">
                <a:solidFill>
                  <a:srgbClr val="203c6a"/>
                </a:solidFill>
                <a:latin typeface="Garamond"/>
                <a:cs typeface="Garamond"/>
              </a:rPr>
              <a:t>Dien</a:t>
            </a:r>
            <a:r>
              <a:rPr dirty="0" sz="2800" spc="25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800">
                <a:solidFill>
                  <a:srgbClr val="203c6a"/>
                </a:solidFill>
                <a:latin typeface="Garamond"/>
                <a:cs typeface="Garamond"/>
              </a:rPr>
              <a:t>(Electricity</a:t>
            </a:r>
            <a:r>
              <a:rPr dirty="0" sz="2800" spc="23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800">
                <a:solidFill>
                  <a:srgbClr val="203c6a"/>
                </a:solidFill>
                <a:latin typeface="Garamond"/>
                <a:cs typeface="Garamond"/>
              </a:rPr>
              <a:t>Market</a:t>
            </a:r>
          </a:p>
          <a:p>
            <a:pPr marL="465455" marR="0">
              <a:lnSpc>
                <a:spcPts val="315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800">
                <a:solidFill>
                  <a:srgbClr val="203c6a"/>
                </a:solidFill>
                <a:latin typeface="Garamond"/>
                <a:cs typeface="Garamond"/>
              </a:rPr>
              <a:t>Department)</a:t>
            </a:r>
            <a:r>
              <a:rPr dirty="0" sz="2800" spc="143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800">
                <a:solidFill>
                  <a:srgbClr val="203c6a"/>
                </a:solidFill>
                <a:latin typeface="Garamond"/>
                <a:cs typeface="Garamond"/>
              </a:rPr>
              <a:t>are</a:t>
            </a:r>
            <a:r>
              <a:rPr dirty="0" sz="2800" spc="144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800">
                <a:solidFill>
                  <a:srgbClr val="203c6a"/>
                </a:solidFill>
                <a:latin typeface="Garamond"/>
                <a:cs typeface="Garamond"/>
              </a:rPr>
              <a:t>responsible</a:t>
            </a:r>
            <a:r>
              <a:rPr dirty="0" sz="2800" spc="143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800">
                <a:solidFill>
                  <a:srgbClr val="203c6a"/>
                </a:solidFill>
                <a:latin typeface="Garamond"/>
                <a:cs typeface="Garamond"/>
              </a:rPr>
              <a:t>for</a:t>
            </a:r>
            <a:r>
              <a:rPr dirty="0" sz="2800" spc="143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800">
                <a:solidFill>
                  <a:srgbClr val="203c6a"/>
                </a:solidFill>
                <a:latin typeface="Garamond"/>
                <a:cs typeface="Garamond"/>
              </a:rPr>
              <a:t>negotiating</a:t>
            </a:r>
            <a:r>
              <a:rPr dirty="0" sz="2800" spc="141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8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</a:p>
          <a:p>
            <a:pPr marL="465455" marR="0">
              <a:lnSpc>
                <a:spcPts val="3150"/>
              </a:lnSpc>
              <a:spcBef>
                <a:spcPts val="209"/>
              </a:spcBef>
              <a:spcAft>
                <a:spcPts val="0"/>
              </a:spcAft>
            </a:pPr>
            <a:r>
              <a:rPr dirty="0" sz="2800">
                <a:solidFill>
                  <a:srgbClr val="203c6a"/>
                </a:solidFill>
                <a:latin typeface="Garamond"/>
                <a:cs typeface="Garamond"/>
              </a:rPr>
              <a:t>Purchase</a:t>
            </a:r>
            <a:r>
              <a:rPr dirty="0" sz="28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800">
                <a:solidFill>
                  <a:srgbClr val="203c6a"/>
                </a:solidFill>
                <a:latin typeface="Garamond"/>
                <a:cs typeface="Garamond"/>
              </a:rPr>
              <a:t>Agreements.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1450" y="4132315"/>
            <a:ext cx="7866672" cy="4593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2850" spc="1875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2800">
                <a:solidFill>
                  <a:srgbClr val="203c6a"/>
                </a:solidFill>
                <a:latin typeface="Garamond"/>
                <a:cs typeface="Garamond"/>
              </a:rPr>
              <a:t>Responsible</a:t>
            </a:r>
            <a:r>
              <a:rPr dirty="0" sz="28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800">
                <a:solidFill>
                  <a:srgbClr val="203c6a"/>
                </a:solidFill>
                <a:latin typeface="Garamond"/>
                <a:cs typeface="Garamond"/>
              </a:rPr>
              <a:t>persons</a:t>
            </a:r>
            <a:r>
              <a:rPr dirty="0" sz="28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800">
                <a:solidFill>
                  <a:srgbClr val="203c6a"/>
                </a:solidFill>
                <a:latin typeface="Garamond"/>
                <a:cs typeface="Garamond"/>
              </a:rPr>
              <a:t>(Last</a:t>
            </a:r>
            <a:r>
              <a:rPr dirty="0" sz="28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800">
                <a:solidFill>
                  <a:srgbClr val="203c6a"/>
                </a:solidFill>
                <a:latin typeface="Garamond"/>
                <a:cs typeface="Garamond"/>
              </a:rPr>
              <a:t>updated</a:t>
            </a:r>
            <a:r>
              <a:rPr dirty="0" sz="28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800">
                <a:solidFill>
                  <a:srgbClr val="203c6a"/>
                </a:solidFill>
                <a:latin typeface="Garamond"/>
                <a:cs typeface="Garamond"/>
              </a:rPr>
              <a:t>on</a:t>
            </a:r>
            <a:r>
              <a:rPr dirty="0" sz="28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800">
                <a:solidFill>
                  <a:srgbClr val="203c6a"/>
                </a:solidFill>
                <a:latin typeface="Garamond"/>
                <a:cs typeface="Garamond"/>
              </a:rPr>
              <a:t>August</a:t>
            </a:r>
            <a:r>
              <a:rPr dirty="0" sz="28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800">
                <a:solidFill>
                  <a:srgbClr val="203c6a"/>
                </a:solidFill>
                <a:latin typeface="Garamond"/>
                <a:cs typeface="Garamond"/>
              </a:rPr>
              <a:t>2022):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0395" y="4650471"/>
            <a:ext cx="6385409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03c6a"/>
                </a:solidFill>
                <a:latin typeface="Garamond"/>
                <a:cs typeface="Garamond"/>
              </a:rPr>
              <a:t>-</a:t>
            </a:r>
            <a:r>
              <a:rPr dirty="0" sz="24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03c6a"/>
                </a:solidFill>
                <a:latin typeface="Garamond"/>
                <a:cs typeface="Garamond"/>
              </a:rPr>
              <a:t>Mr.</a:t>
            </a:r>
            <a:r>
              <a:rPr dirty="0" sz="24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03c6a"/>
                </a:solidFill>
                <a:latin typeface="Garamond"/>
                <a:cs typeface="Garamond"/>
              </a:rPr>
              <a:t>Tran</a:t>
            </a:r>
            <a:r>
              <a:rPr dirty="0" sz="24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03c6a"/>
                </a:solidFill>
                <a:latin typeface="Garamond"/>
                <a:cs typeface="Garamond"/>
              </a:rPr>
              <a:t>Dang</a:t>
            </a:r>
            <a:r>
              <a:rPr dirty="0" sz="24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03c6a"/>
                </a:solidFill>
                <a:latin typeface="Garamond"/>
                <a:cs typeface="Garamond"/>
              </a:rPr>
              <a:t>Khoa:</a:t>
            </a:r>
            <a:r>
              <a:rPr dirty="0" sz="24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03c6a"/>
                </a:solidFill>
                <a:latin typeface="Garamond"/>
                <a:cs typeface="Garamond"/>
              </a:rPr>
              <a:t>Head</a:t>
            </a:r>
            <a:r>
              <a:rPr dirty="0" sz="24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24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03c6a"/>
                </a:solidFill>
                <a:latin typeface="Garamond"/>
                <a:cs typeface="Garamond"/>
              </a:rPr>
              <a:t>Market</a:t>
            </a:r>
            <a:r>
              <a:rPr dirty="0" sz="24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03c6a"/>
                </a:solidFill>
                <a:latin typeface="Garamond"/>
                <a:cs typeface="Garamond"/>
              </a:rPr>
              <a:t>Department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0395" y="5089383"/>
            <a:ext cx="7663816" cy="7467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03c6a"/>
                </a:solidFill>
                <a:latin typeface="Garamond"/>
                <a:cs typeface="Garamond"/>
              </a:rPr>
              <a:t>-</a:t>
            </a:r>
            <a:r>
              <a:rPr dirty="0" sz="24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03c6a"/>
                </a:solidFill>
                <a:latin typeface="Garamond"/>
                <a:cs typeface="Garamond"/>
              </a:rPr>
              <a:t>Ms.</a:t>
            </a:r>
            <a:r>
              <a:rPr dirty="0" sz="24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03c6a"/>
                </a:solidFill>
                <a:latin typeface="Garamond"/>
                <a:cs typeface="Garamond"/>
              </a:rPr>
              <a:t>Minh</a:t>
            </a:r>
            <a:r>
              <a:rPr dirty="0" sz="24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03c6a"/>
                </a:solidFill>
                <a:latin typeface="Garamond"/>
                <a:cs typeface="Garamond"/>
              </a:rPr>
              <a:t>Loan,</a:t>
            </a:r>
            <a:r>
              <a:rPr dirty="0" sz="24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03c6a"/>
                </a:solidFill>
                <a:latin typeface="Garamond"/>
                <a:cs typeface="Garamond"/>
              </a:rPr>
              <a:t>Mr.</a:t>
            </a:r>
            <a:r>
              <a:rPr dirty="0" sz="24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03c6a"/>
                </a:solidFill>
                <a:latin typeface="Garamond"/>
                <a:cs typeface="Garamond"/>
              </a:rPr>
              <a:t>Minh</a:t>
            </a:r>
            <a:r>
              <a:rPr dirty="0" sz="24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03c6a"/>
                </a:solidFill>
                <a:latin typeface="Garamond"/>
                <a:cs typeface="Garamond"/>
              </a:rPr>
              <a:t>Tuan,</a:t>
            </a:r>
            <a:r>
              <a:rPr dirty="0" sz="24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03c6a"/>
                </a:solidFill>
                <a:latin typeface="Garamond"/>
                <a:cs typeface="Garamond"/>
              </a:rPr>
              <a:t>Mr.</a:t>
            </a:r>
            <a:r>
              <a:rPr dirty="0" sz="24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03c6a"/>
                </a:solidFill>
                <a:latin typeface="Garamond"/>
                <a:cs typeface="Garamond"/>
              </a:rPr>
              <a:t>Trung:</a:t>
            </a:r>
            <a:r>
              <a:rPr dirty="0" sz="24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03c6a"/>
                </a:solidFill>
                <a:latin typeface="Garamond"/>
                <a:cs typeface="Garamond"/>
              </a:rPr>
              <a:t>Deputy</a:t>
            </a:r>
            <a:r>
              <a:rPr dirty="0" sz="24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03c6a"/>
                </a:solidFill>
                <a:latin typeface="Garamond"/>
                <a:cs typeface="Garamond"/>
              </a:rPr>
              <a:t>Heads</a:t>
            </a:r>
            <a:r>
              <a:rPr dirty="0" sz="24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</a:p>
          <a:p>
            <a:pPr marL="0" marR="0">
              <a:lnSpc>
                <a:spcPts val="2700"/>
              </a:lnSpc>
              <a:spcBef>
                <a:spcPts val="179"/>
              </a:spcBef>
              <a:spcAft>
                <a:spcPts val="0"/>
              </a:spcAft>
            </a:pPr>
            <a:r>
              <a:rPr dirty="0" sz="2400">
                <a:solidFill>
                  <a:srgbClr val="203c6a"/>
                </a:solidFill>
                <a:latin typeface="Garamond"/>
                <a:cs typeface="Garamond"/>
              </a:rPr>
              <a:t>Market</a:t>
            </a:r>
            <a:r>
              <a:rPr dirty="0" sz="24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03c6a"/>
                </a:solidFill>
                <a:latin typeface="Garamond"/>
                <a:cs typeface="Garamond"/>
              </a:rPr>
              <a:t>Department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754255" y="6575173"/>
            <a:ext cx="170222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FLTLFA+ArialMT"/>
                <a:cs typeface="FLTLFA+ArialMT"/>
              </a:rPr>
              <a:t>www.duanemorris.com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6636" y="1148440"/>
            <a:ext cx="6068311" cy="509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Case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study: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the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EU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and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Germany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6636" y="1719749"/>
            <a:ext cx="8179657" cy="3337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Thirty</a:t>
            </a:r>
            <a:r>
              <a:rPr dirty="0" sz="1900" spc="41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years</a:t>
            </a:r>
            <a:r>
              <a:rPr dirty="0" sz="1900" spc="40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ago,</a:t>
            </a:r>
            <a:r>
              <a:rPr dirty="0" sz="1900" spc="41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41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European</a:t>
            </a:r>
            <a:r>
              <a:rPr dirty="0" sz="1900" spc="43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electricity</a:t>
            </a:r>
            <a:r>
              <a:rPr dirty="0" sz="1900" spc="40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sector</a:t>
            </a:r>
            <a:r>
              <a:rPr dirty="0" sz="1900" spc="40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was</a:t>
            </a:r>
            <a:r>
              <a:rPr dirty="0" sz="1900" spc="40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</a:t>
            </a:r>
            <a:r>
              <a:rPr dirty="0" sz="1900" spc="41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monopoly.</a:t>
            </a:r>
            <a:r>
              <a:rPr dirty="0" sz="1900" spc="43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Vertically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integrated</a:t>
            </a:r>
            <a:r>
              <a:rPr dirty="0" sz="1900" spc="20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companies</a:t>
            </a:r>
            <a:r>
              <a:rPr dirty="0" sz="1900" spc="20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were</a:t>
            </a:r>
            <a:r>
              <a:rPr dirty="0" sz="1900" spc="19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responsible</a:t>
            </a:r>
            <a:r>
              <a:rPr dirty="0" sz="1900" spc="21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</a:t>
            </a:r>
            <a:r>
              <a:rPr dirty="0" sz="1900" spc="20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generation,</a:t>
            </a:r>
            <a:r>
              <a:rPr dirty="0" sz="1900" spc="21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transmission</a:t>
            </a:r>
            <a:r>
              <a:rPr dirty="0" sz="1900" spc="21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20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supply</a:t>
            </a:r>
          </a:p>
          <a:p>
            <a:pPr marL="465455" marR="0">
              <a:lnSpc>
                <a:spcPts val="2137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electricity.</a:t>
            </a:r>
          </a:p>
          <a:p>
            <a:pPr marL="0" marR="0">
              <a:lnSpc>
                <a:spcPts val="2178"/>
              </a:lnSpc>
              <a:spcBef>
                <a:spcPts val="47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</a:t>
            </a:r>
            <a:r>
              <a:rPr dirty="0" sz="1900" spc="77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1996</a:t>
            </a:r>
            <a:r>
              <a:rPr dirty="0" sz="1900" spc="75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76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European</a:t>
            </a:r>
            <a:r>
              <a:rPr dirty="0" sz="1900" spc="78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Union</a:t>
            </a:r>
            <a:r>
              <a:rPr dirty="0" sz="1900" spc="78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started</a:t>
            </a:r>
            <a:r>
              <a:rPr dirty="0" sz="1900" spc="75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76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gradually</a:t>
            </a:r>
            <a:r>
              <a:rPr dirty="0" sz="1900" spc="77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open</a:t>
            </a:r>
            <a:r>
              <a:rPr dirty="0" sz="1900" spc="77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76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market</a:t>
            </a:r>
            <a:r>
              <a:rPr dirty="0" sz="1900" spc="76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competition</a:t>
            </a:r>
            <a:r>
              <a:rPr dirty="0" sz="1900" spc="15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–</a:t>
            </a:r>
            <a:r>
              <a:rPr dirty="0" sz="1900" spc="13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13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liberalize</a:t>
            </a:r>
            <a:r>
              <a:rPr dirty="0" sz="1900" spc="15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13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energy</a:t>
            </a:r>
            <a:r>
              <a:rPr dirty="0" sz="1900" spc="13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market</a:t>
            </a:r>
            <a:r>
              <a:rPr dirty="0" sz="1900" spc="13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just</a:t>
            </a:r>
            <a:r>
              <a:rPr dirty="0" sz="1900" spc="12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like</a:t>
            </a:r>
            <a:r>
              <a:rPr dirty="0" sz="1900" spc="13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it</a:t>
            </a:r>
            <a:r>
              <a:rPr dirty="0" sz="1900" spc="13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did</a:t>
            </a:r>
            <a:r>
              <a:rPr dirty="0" sz="1900" spc="13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before</a:t>
            </a:r>
            <a:r>
              <a:rPr dirty="0" sz="1900" spc="14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with</a:t>
            </a:r>
            <a:r>
              <a:rPr dirty="0" sz="1900" spc="13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several</a:t>
            </a:r>
          </a:p>
          <a:p>
            <a:pPr marL="465455" marR="0">
              <a:lnSpc>
                <a:spcPts val="2137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other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sectors.</a:t>
            </a:r>
          </a:p>
          <a:p>
            <a:pPr marL="0" marR="0">
              <a:lnSpc>
                <a:spcPts val="2178"/>
              </a:lnSpc>
              <a:spcBef>
                <a:spcPts val="47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</a:t>
            </a:r>
            <a:r>
              <a:rPr dirty="0" sz="1900" spc="24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key</a:t>
            </a:r>
            <a:r>
              <a:rPr dirty="0" sz="1900" spc="23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step</a:t>
            </a:r>
            <a:r>
              <a:rPr dirty="0" sz="1900" spc="24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</a:t>
            </a:r>
            <a:r>
              <a:rPr dirty="0" sz="1900" spc="25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this</a:t>
            </a:r>
            <a:r>
              <a:rPr dirty="0" sz="1900" spc="24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process</a:t>
            </a:r>
            <a:r>
              <a:rPr dirty="0" sz="1900" spc="24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was</a:t>
            </a:r>
            <a:r>
              <a:rPr dirty="0" sz="1900" spc="23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25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is</a:t>
            </a:r>
            <a:r>
              <a:rPr dirty="0" sz="1900" spc="24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24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unbundling</a:t>
            </a:r>
            <a:r>
              <a:rPr dirty="0" sz="1900" spc="26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24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24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European</a:t>
            </a:r>
            <a:r>
              <a:rPr dirty="0" sz="1900" spc="26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sector</a:t>
            </a:r>
            <a:r>
              <a:rPr dirty="0" sz="1900" spc="33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with</a:t>
            </a:r>
            <a:r>
              <a:rPr dirty="0" sz="1900" spc="34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34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aim</a:t>
            </a:r>
            <a:r>
              <a:rPr dirty="0" sz="1900" spc="34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34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split</a:t>
            </a:r>
            <a:r>
              <a:rPr dirty="0" sz="1900" spc="34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up</a:t>
            </a:r>
            <a:r>
              <a:rPr dirty="0" sz="1900" spc="34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34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generation,</a:t>
            </a:r>
            <a:r>
              <a:rPr dirty="0" sz="1900" spc="35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transmission,</a:t>
            </a:r>
            <a:r>
              <a:rPr dirty="0" sz="1900" spc="35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distribution</a:t>
            </a:r>
            <a:r>
              <a:rPr dirty="0" sz="1900" spc="35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retail</a:t>
            </a:r>
            <a:r>
              <a:rPr dirty="0" sz="1900" spc="25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activities.</a:t>
            </a:r>
            <a:r>
              <a:rPr dirty="0" sz="1900" spc="24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As</a:t>
            </a:r>
            <a:r>
              <a:rPr dirty="0" sz="1900" spc="24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</a:t>
            </a:r>
            <a:r>
              <a:rPr dirty="0" sz="1900" spc="25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result</a:t>
            </a:r>
            <a:r>
              <a:rPr dirty="0" sz="1900" spc="24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25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25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unbundling</a:t>
            </a:r>
            <a:r>
              <a:rPr dirty="0" sz="1900" spc="27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process,</a:t>
            </a:r>
            <a:r>
              <a:rPr dirty="0" sz="1900" spc="25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25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vertically</a:t>
            </a:r>
            <a:r>
              <a:rPr dirty="0" sz="1900" spc="25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integrated</a:t>
            </a:r>
          </a:p>
          <a:p>
            <a:pPr marL="465455" marR="0">
              <a:lnSpc>
                <a:spcPts val="2137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companies</a:t>
            </a:r>
            <a:r>
              <a:rPr dirty="0" sz="1900" spc="25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can</a:t>
            </a:r>
            <a:r>
              <a:rPr dirty="0" sz="1900" spc="24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no</a:t>
            </a:r>
            <a:r>
              <a:rPr dirty="0" sz="1900" spc="25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longer</a:t>
            </a:r>
            <a:r>
              <a:rPr dirty="0" sz="1900" spc="25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both</a:t>
            </a:r>
            <a:r>
              <a:rPr dirty="0" sz="1900" spc="25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generate,</a:t>
            </a:r>
            <a:r>
              <a:rPr dirty="0" sz="1900" spc="24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transport,</a:t>
            </a:r>
            <a:r>
              <a:rPr dirty="0" sz="1900" spc="25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trade</a:t>
            </a:r>
            <a:r>
              <a:rPr dirty="0" sz="1900" spc="24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24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supply</a:t>
            </a:r>
            <a:r>
              <a:rPr dirty="0" sz="1900" spc="24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electricity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while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managing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transmission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distribution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networks.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439" y="6547116"/>
            <a:ext cx="293662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203c6a"/>
                </a:solidFill>
                <a:latin typeface="FLTLFA+ArialMT"/>
                <a:cs typeface="FLTLFA+ArialMT"/>
              </a:rPr>
              <a:t>27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54255" y="6575173"/>
            <a:ext cx="170222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FLTLFA+ArialMT"/>
                <a:cs typeface="FLTLFA+ArialMT"/>
              </a:rPr>
              <a:t>www.duanemorris.com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6636" y="1148440"/>
            <a:ext cx="7354636" cy="509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Case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study: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the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EU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and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Germany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(cont.)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6636" y="1719749"/>
            <a:ext cx="8177787" cy="9049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90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process</a:t>
            </a:r>
            <a:r>
              <a:rPr dirty="0" sz="1900" spc="90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91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unbundling</a:t>
            </a:r>
            <a:r>
              <a:rPr dirty="0" sz="1900" spc="92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was</a:t>
            </a:r>
            <a:r>
              <a:rPr dirty="0" sz="1900" spc="90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90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achieve</a:t>
            </a:r>
            <a:r>
              <a:rPr dirty="0" sz="1900" spc="90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90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fully-integrated,</a:t>
            </a:r>
            <a:r>
              <a:rPr dirty="0" sz="1900" spc="91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further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decarbonized</a:t>
            </a:r>
            <a:r>
              <a:rPr dirty="0" sz="1900" spc="8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electricity</a:t>
            </a:r>
            <a:r>
              <a:rPr dirty="0" sz="1900" spc="5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market</a:t>
            </a:r>
            <a:r>
              <a:rPr dirty="0" sz="1900" spc="6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7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ensures</a:t>
            </a:r>
            <a:r>
              <a:rPr dirty="0" sz="1900" spc="5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security</a:t>
            </a:r>
            <a:r>
              <a:rPr dirty="0" sz="1900" spc="5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7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supply</a:t>
            </a:r>
            <a:r>
              <a:rPr dirty="0" sz="1900" spc="6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through</a:t>
            </a:r>
            <a:r>
              <a:rPr dirty="0" sz="1900" spc="8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solidarity</a:t>
            </a:r>
          </a:p>
          <a:p>
            <a:pPr marL="465455" marR="0">
              <a:lnSpc>
                <a:spcPts val="2137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cooperation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between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EU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member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states.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439" y="6547116"/>
            <a:ext cx="293662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203c6a"/>
                </a:solidFill>
                <a:latin typeface="FLTLFA+ArialMT"/>
                <a:cs typeface="FLTLFA+ArialMT"/>
              </a:rPr>
              <a:t>28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54255" y="6575173"/>
            <a:ext cx="170222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FLTLFA+ArialMT"/>
                <a:cs typeface="FLTLFA+ArialMT"/>
              </a:rPr>
              <a:t>www.duanemorris.com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6636" y="1148440"/>
            <a:ext cx="7354636" cy="509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Case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study: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the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EU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and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Germany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(cont.)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6636" y="1719749"/>
            <a:ext cx="8179677" cy="44954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Thanks</a:t>
            </a:r>
            <a:r>
              <a:rPr dirty="0" sz="1900" spc="6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6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6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market</a:t>
            </a:r>
            <a:r>
              <a:rPr dirty="0" sz="1900" spc="6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premium</a:t>
            </a:r>
            <a:r>
              <a:rPr dirty="0" sz="1900" spc="6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model,</a:t>
            </a:r>
            <a:r>
              <a:rPr dirty="0" sz="1900" spc="6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renewable</a:t>
            </a:r>
            <a:r>
              <a:rPr dirty="0" sz="1900" spc="7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energy</a:t>
            </a:r>
            <a:r>
              <a:rPr dirty="0" sz="1900" spc="6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systems</a:t>
            </a:r>
            <a:r>
              <a:rPr dirty="0" sz="1900" spc="4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can</a:t>
            </a:r>
            <a:r>
              <a:rPr dirty="0" sz="1900" spc="6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even</a:t>
            </a:r>
            <a:r>
              <a:rPr dirty="0" sz="1900" spc="6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offer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their</a:t>
            </a:r>
            <a:r>
              <a:rPr dirty="0" sz="1900" spc="30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electricity</a:t>
            </a:r>
            <a:r>
              <a:rPr dirty="0" sz="1900" spc="29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at</a:t>
            </a:r>
            <a:r>
              <a:rPr dirty="0" sz="1900" spc="30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negative</a:t>
            </a:r>
            <a:r>
              <a:rPr dirty="0" sz="1900" spc="30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prices,</a:t>
            </a:r>
            <a:r>
              <a:rPr dirty="0" sz="1900" spc="30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which</a:t>
            </a:r>
            <a:r>
              <a:rPr dirty="0" sz="1900" spc="31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gives</a:t>
            </a:r>
            <a:r>
              <a:rPr dirty="0" sz="1900" spc="29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them</a:t>
            </a:r>
            <a:r>
              <a:rPr dirty="0" sz="1900" spc="30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high</a:t>
            </a:r>
            <a:r>
              <a:rPr dirty="0" sz="1900" spc="31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priority</a:t>
            </a:r>
            <a:r>
              <a:rPr dirty="0" sz="1900" spc="32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</a:t>
            </a:r>
            <a:r>
              <a:rPr dirty="0" sz="1900" spc="31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dispatch.</a:t>
            </a:r>
          </a:p>
          <a:p>
            <a:pPr marL="465455" marR="0">
              <a:lnSpc>
                <a:spcPts val="2137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Negative</a:t>
            </a:r>
            <a:r>
              <a:rPr dirty="0" sz="1900" spc="7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electricity</a:t>
            </a:r>
            <a:r>
              <a:rPr dirty="0" sz="1900" spc="6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prices</a:t>
            </a:r>
            <a:r>
              <a:rPr dirty="0" sz="1900" spc="7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provide</a:t>
            </a:r>
            <a:r>
              <a:rPr dirty="0" sz="1900" spc="8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incentives</a:t>
            </a:r>
            <a:r>
              <a:rPr dirty="0" sz="1900" spc="7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</a:t>
            </a:r>
            <a:r>
              <a:rPr dirty="0" sz="1900" spc="8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controllable</a:t>
            </a:r>
            <a:r>
              <a:rPr dirty="0" sz="1900" spc="10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producers</a:t>
            </a:r>
            <a:r>
              <a:rPr dirty="0" sz="1900" spc="8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7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make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generation</a:t>
            </a:r>
            <a:r>
              <a:rPr dirty="0" sz="1900" spc="70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more</a:t>
            </a:r>
            <a:r>
              <a:rPr dirty="0" sz="1900" spc="68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flexible,</a:t>
            </a:r>
            <a:r>
              <a:rPr dirty="0" sz="1900" spc="69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as</a:t>
            </a:r>
            <a:r>
              <a:rPr dirty="0" sz="1900" spc="68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inflexible</a:t>
            </a:r>
            <a:r>
              <a:rPr dirty="0" sz="1900" spc="70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assets</a:t>
            </a:r>
            <a:r>
              <a:rPr dirty="0" sz="1900" spc="66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exacerbate</a:t>
            </a:r>
            <a:r>
              <a:rPr dirty="0" sz="1900" spc="69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68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magnitude</a:t>
            </a:r>
            <a:r>
              <a:rPr dirty="0" sz="1900" spc="68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negative</a:t>
            </a:r>
            <a:r>
              <a:rPr dirty="0" sz="1900" spc="4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prices.</a:t>
            </a:r>
            <a:r>
              <a:rPr dirty="0" sz="1900" spc="3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Consumers</a:t>
            </a:r>
            <a:r>
              <a:rPr dirty="0" sz="1900" spc="4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can</a:t>
            </a:r>
            <a:r>
              <a:rPr dirty="0" sz="1900" spc="4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also</a:t>
            </a:r>
            <a:r>
              <a:rPr dirty="0" sz="1900" spc="4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play</a:t>
            </a:r>
            <a:r>
              <a:rPr dirty="0" sz="1900" spc="4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their</a:t>
            </a:r>
            <a:r>
              <a:rPr dirty="0" sz="1900" spc="4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part,</a:t>
            </a:r>
            <a:r>
              <a:rPr dirty="0" sz="1900" spc="4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bidding</a:t>
            </a:r>
            <a:r>
              <a:rPr dirty="0" sz="1900" spc="5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flexibility</a:t>
            </a:r>
            <a:r>
              <a:rPr dirty="0" sz="1900" spc="5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by</a:t>
            </a:r>
            <a:r>
              <a:rPr dirty="0" sz="1900" spc="4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shifting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demand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low-price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periods.</a:t>
            </a:r>
          </a:p>
          <a:p>
            <a:pPr marL="0" marR="0">
              <a:lnSpc>
                <a:spcPts val="2178"/>
              </a:lnSpc>
              <a:spcBef>
                <a:spcPts val="42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Both</a:t>
            </a:r>
            <a:r>
              <a:rPr dirty="0" sz="1900" spc="16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on</a:t>
            </a:r>
            <a:r>
              <a:rPr dirty="0" sz="1900" spc="17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16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supply</a:t>
            </a:r>
            <a:r>
              <a:rPr dirty="0" sz="1900" spc="16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17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demand</a:t>
            </a:r>
            <a:r>
              <a:rPr dirty="0" sz="1900" spc="16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side,</a:t>
            </a:r>
            <a:r>
              <a:rPr dirty="0" sz="1900" spc="15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liberalization</a:t>
            </a:r>
            <a:r>
              <a:rPr dirty="0" sz="1900" spc="19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has</a:t>
            </a:r>
            <a:r>
              <a:rPr dirty="0" sz="1900" spc="16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established</a:t>
            </a:r>
            <a:r>
              <a:rPr dirty="0" sz="1900" spc="16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competitive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forces</a:t>
            </a:r>
            <a:r>
              <a:rPr dirty="0" sz="1900" spc="11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that</a:t>
            </a:r>
            <a:r>
              <a:rPr dirty="0" sz="1900" spc="11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promote</a:t>
            </a:r>
            <a:r>
              <a:rPr dirty="0" sz="1900" spc="12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</a:t>
            </a:r>
            <a:r>
              <a:rPr dirty="0" sz="1900" spc="11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more</a:t>
            </a:r>
            <a:r>
              <a:rPr dirty="0" sz="1900" spc="11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cost-effective</a:t>
            </a:r>
            <a:r>
              <a:rPr dirty="0" sz="1900" spc="1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1900" spc="12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system.</a:t>
            </a:r>
            <a:r>
              <a:rPr dirty="0" sz="1900" spc="9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Consumers</a:t>
            </a:r>
            <a:r>
              <a:rPr dirty="0" sz="1900" spc="11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are</a:t>
            </a:r>
            <a:r>
              <a:rPr dirty="0" sz="1900" spc="11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free</a:t>
            </a:r>
            <a:r>
              <a:rPr dirty="0" sz="1900" spc="11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choose</a:t>
            </a:r>
            <a:r>
              <a:rPr dirty="0" sz="1900" spc="43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their</a:t>
            </a:r>
            <a:r>
              <a:rPr dirty="0" sz="1900" spc="43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electricity</a:t>
            </a:r>
            <a:r>
              <a:rPr dirty="0" sz="1900" spc="41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supplier</a:t>
            </a:r>
            <a:r>
              <a:rPr dirty="0" sz="1900" spc="43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43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thus</a:t>
            </a:r>
            <a:r>
              <a:rPr dirty="0" sz="1900" spc="41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create</a:t>
            </a:r>
            <a:r>
              <a:rPr dirty="0" sz="1900" spc="41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competition</a:t>
            </a:r>
            <a:r>
              <a:rPr dirty="0" sz="1900" spc="44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between</a:t>
            </a:r>
            <a:r>
              <a:rPr dirty="0" sz="1900" spc="42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energy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providers.</a:t>
            </a:r>
          </a:p>
          <a:p>
            <a:pPr marL="0" marR="0">
              <a:lnSpc>
                <a:spcPts val="2178"/>
              </a:lnSpc>
              <a:spcBef>
                <a:spcPts val="42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</a:t>
            </a:r>
            <a:r>
              <a:rPr dirty="0" sz="1900" spc="3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household</a:t>
            </a:r>
            <a:r>
              <a:rPr dirty="0" sz="1900" spc="2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customers,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liberalisation</a:t>
            </a:r>
            <a:r>
              <a:rPr dirty="0" sz="1900" spc="4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has</a:t>
            </a:r>
            <a:r>
              <a:rPr dirty="0" sz="1900" spc="1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led</a:t>
            </a:r>
            <a:r>
              <a:rPr dirty="0" sz="1900" spc="1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1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</a:t>
            </a:r>
            <a:r>
              <a:rPr dirty="0" sz="1900" spc="1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lasting</a:t>
            </a:r>
            <a:r>
              <a:rPr dirty="0" sz="1900" spc="2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reduction</a:t>
            </a:r>
            <a:r>
              <a:rPr dirty="0" sz="1900" spc="2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</a:t>
            </a:r>
            <a:r>
              <a:rPr dirty="0" sz="1900" spc="2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1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costs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associated</a:t>
            </a:r>
            <a:r>
              <a:rPr dirty="0" sz="1900" spc="7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with</a:t>
            </a:r>
            <a:r>
              <a:rPr dirty="0" sz="1900" spc="7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generating</a:t>
            </a:r>
            <a:r>
              <a:rPr dirty="0" sz="1900" spc="9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8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transporting</a:t>
            </a:r>
            <a:r>
              <a:rPr dirty="0" sz="1900" spc="10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electricity.</a:t>
            </a:r>
            <a:r>
              <a:rPr dirty="0" sz="1900" spc="6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While</a:t>
            </a:r>
            <a:r>
              <a:rPr dirty="0" sz="1900" spc="8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7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final</a:t>
            </a:r>
            <a:r>
              <a:rPr dirty="0" sz="1900" spc="9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price</a:t>
            </a:r>
            <a:r>
              <a:rPr dirty="0" sz="1900" spc="8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paid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by</a:t>
            </a:r>
            <a:r>
              <a:rPr dirty="0" sz="1900" spc="30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household</a:t>
            </a:r>
            <a:r>
              <a:rPr dirty="0" sz="1900" spc="31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customers</a:t>
            </a:r>
            <a:r>
              <a:rPr dirty="0" sz="1900" spc="29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is</a:t>
            </a:r>
            <a:r>
              <a:rPr dirty="0" sz="1900" spc="29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now</a:t>
            </a:r>
            <a:r>
              <a:rPr dirty="0" sz="1900" spc="30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approximately</a:t>
            </a:r>
            <a:r>
              <a:rPr dirty="0" sz="1900" spc="33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twice</a:t>
            </a:r>
            <a:r>
              <a:rPr dirty="0" sz="1900" spc="29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as</a:t>
            </a:r>
            <a:r>
              <a:rPr dirty="0" sz="1900" spc="3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high</a:t>
            </a:r>
            <a:r>
              <a:rPr dirty="0" sz="1900" spc="31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as</a:t>
            </a:r>
            <a:r>
              <a:rPr dirty="0" sz="1900" spc="3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it</a:t>
            </a:r>
            <a:r>
              <a:rPr dirty="0" sz="1900" spc="3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was</a:t>
            </a:r>
            <a:r>
              <a:rPr dirty="0" sz="1900" spc="29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before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liberalisation,</a:t>
            </a:r>
            <a:r>
              <a:rPr dirty="0" sz="1900" spc="58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this</a:t>
            </a:r>
            <a:r>
              <a:rPr dirty="0" sz="1900" spc="55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is</a:t>
            </a:r>
            <a:r>
              <a:rPr dirty="0" sz="1900" spc="54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attributable</a:t>
            </a:r>
            <a:r>
              <a:rPr dirty="0" sz="1900" spc="56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55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higher</a:t>
            </a:r>
            <a:r>
              <a:rPr dirty="0" sz="1900" spc="56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taxes</a:t>
            </a:r>
            <a:r>
              <a:rPr dirty="0" sz="1900" spc="54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56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levies,</a:t>
            </a:r>
            <a:r>
              <a:rPr dirty="0" sz="1900" spc="54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particularly</a:t>
            </a:r>
            <a:r>
              <a:rPr dirty="0" sz="1900" spc="56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</a:t>
            </a:r>
          </a:p>
          <a:p>
            <a:pPr marL="465455" marR="0">
              <a:lnSpc>
                <a:spcPts val="2137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subsidising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expansion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3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renewables.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439" y="6547116"/>
            <a:ext cx="293662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203c6a"/>
                </a:solidFill>
                <a:latin typeface="FLTLFA+ArialMT"/>
                <a:cs typeface="FLTLFA+ArialMT"/>
              </a:rPr>
              <a:t>29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54255" y="6575173"/>
            <a:ext cx="170222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FLTLFA+ArialMT"/>
                <a:cs typeface="FLTLFA+ArialMT"/>
              </a:rPr>
              <a:t>www.duanemorris.com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6636" y="1148440"/>
            <a:ext cx="4954761" cy="509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Power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Development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Plan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7408" y="1803302"/>
            <a:ext cx="5206777" cy="44954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28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1900" spc="29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Development</a:t>
            </a:r>
            <a:r>
              <a:rPr dirty="0" sz="1900" spc="28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Plan</a:t>
            </a:r>
            <a:r>
              <a:rPr dirty="0" sz="1900" spc="30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8</a:t>
            </a:r>
            <a:r>
              <a:rPr dirty="0" sz="1900" spc="27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was</a:t>
            </a:r>
            <a:r>
              <a:rPr dirty="0" sz="1900" spc="27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approved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on</a:t>
            </a:r>
            <a:r>
              <a:rPr dirty="0" sz="1900" spc="23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15</a:t>
            </a:r>
            <a:r>
              <a:rPr dirty="0" sz="1900" spc="22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May</a:t>
            </a:r>
            <a:r>
              <a:rPr dirty="0" sz="1900" spc="22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2023</a:t>
            </a:r>
            <a:r>
              <a:rPr dirty="0" sz="1900" spc="21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under</a:t>
            </a:r>
            <a:r>
              <a:rPr dirty="0" sz="1900" spc="22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Decision</a:t>
            </a:r>
            <a:r>
              <a:rPr dirty="0" sz="1900" spc="23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No.</a:t>
            </a:r>
            <a:r>
              <a:rPr dirty="0" sz="1900" spc="22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500/QD-</a:t>
            </a:r>
          </a:p>
          <a:p>
            <a:pPr marL="465455" marR="0">
              <a:lnSpc>
                <a:spcPts val="2137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TTg.</a:t>
            </a:r>
          </a:p>
          <a:p>
            <a:pPr marL="0" marR="0">
              <a:lnSpc>
                <a:spcPts val="2178"/>
              </a:lnSpc>
              <a:spcBef>
                <a:spcPts val="47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PDP8</a:t>
            </a:r>
            <a:r>
              <a:rPr dirty="0" sz="1900" spc="58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sets</a:t>
            </a:r>
            <a:r>
              <a:rPr dirty="0" sz="1900" spc="56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out</a:t>
            </a:r>
            <a:r>
              <a:rPr dirty="0" sz="1900" spc="57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57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goal</a:t>
            </a:r>
            <a:r>
              <a:rPr dirty="0" sz="1900" spc="59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58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ensuring</a:t>
            </a:r>
            <a:r>
              <a:rPr dirty="0" sz="1900" spc="58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national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energy</a:t>
            </a:r>
            <a:r>
              <a:rPr dirty="0" sz="1900" spc="8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security</a:t>
            </a:r>
            <a:r>
              <a:rPr dirty="0" sz="1900" spc="7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</a:t>
            </a:r>
            <a:r>
              <a:rPr dirty="0" sz="1900" spc="9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Vietnam</a:t>
            </a:r>
            <a:r>
              <a:rPr dirty="0" sz="1900" spc="8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by</a:t>
            </a:r>
            <a:r>
              <a:rPr dirty="0" sz="1900" spc="8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2050</a:t>
            </a:r>
            <a:r>
              <a:rPr dirty="0" sz="1900" spc="7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8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meet</a:t>
            </a:r>
            <a:r>
              <a:rPr dirty="0" sz="1900" spc="7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</a:p>
          <a:p>
            <a:pPr marL="465455" marR="0">
              <a:lnSpc>
                <a:spcPts val="2137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target</a:t>
            </a:r>
            <a:r>
              <a:rPr dirty="0" sz="1900" spc="36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37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socio-economic</a:t>
            </a:r>
            <a:r>
              <a:rPr dirty="0" sz="1900" spc="39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development</a:t>
            </a:r>
            <a:r>
              <a:rPr dirty="0" sz="1900" spc="37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with</a:t>
            </a:r>
            <a:r>
              <a:rPr dirty="0" sz="1900" spc="36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average</a:t>
            </a:r>
            <a:r>
              <a:rPr dirty="0" sz="1900" spc="25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GDP</a:t>
            </a:r>
            <a:r>
              <a:rPr dirty="0" sz="1900" spc="25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growth</a:t>
            </a:r>
            <a:r>
              <a:rPr dirty="0" sz="1900" spc="25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rate</a:t>
            </a:r>
            <a:r>
              <a:rPr dirty="0" sz="1900" spc="24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25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about</a:t>
            </a:r>
            <a:r>
              <a:rPr dirty="0" sz="1900" spc="25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7%/year</a:t>
            </a:r>
            <a:r>
              <a:rPr dirty="0" sz="1900" spc="24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54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period</a:t>
            </a:r>
            <a:r>
              <a:rPr dirty="0" sz="1900" spc="56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55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2021-2030;</a:t>
            </a:r>
            <a:r>
              <a:rPr dirty="0" sz="1900" spc="53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6.5%-7.5%/year</a:t>
            </a:r>
            <a:r>
              <a:rPr dirty="0" sz="1900" spc="54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period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2031-2050.</a:t>
            </a:r>
          </a:p>
          <a:p>
            <a:pPr marL="0" marR="0">
              <a:lnSpc>
                <a:spcPts val="2178"/>
              </a:lnSpc>
              <a:spcBef>
                <a:spcPts val="42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23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goal</a:t>
            </a:r>
            <a:r>
              <a:rPr dirty="0" sz="1900" spc="24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is</a:t>
            </a:r>
            <a:r>
              <a:rPr dirty="0" sz="1900" spc="23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23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achieve</a:t>
            </a:r>
            <a:r>
              <a:rPr dirty="0" sz="1900" spc="23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</a:t>
            </a:r>
            <a:r>
              <a:rPr dirty="0" sz="1900" spc="23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renewable</a:t>
            </a:r>
            <a:r>
              <a:rPr dirty="0" sz="1900" spc="24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energy</a:t>
            </a:r>
            <a:r>
              <a:rPr dirty="0" sz="1900" spc="23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ratio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99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47%</a:t>
            </a:r>
            <a:r>
              <a:rPr dirty="0" sz="1900" spc="98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according</a:t>
            </a:r>
            <a:r>
              <a:rPr dirty="0" sz="1900" spc="100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99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99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commitment</a:t>
            </a:r>
            <a:r>
              <a:rPr dirty="0" sz="1900" spc="99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on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equitable</a:t>
            </a:r>
            <a:r>
              <a:rPr dirty="0" sz="1900" spc="3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energy</a:t>
            </a:r>
            <a:r>
              <a:rPr dirty="0" sz="1900" spc="4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transition</a:t>
            </a:r>
            <a:r>
              <a:rPr dirty="0" sz="1900" spc="6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with</a:t>
            </a:r>
            <a:r>
              <a:rPr dirty="0" sz="1900" spc="4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Vietnam</a:t>
            </a:r>
            <a:r>
              <a:rPr dirty="0" sz="1900" spc="4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(JETP).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With</a:t>
            </a:r>
            <a:r>
              <a:rPr dirty="0" sz="1900" spc="95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</a:t>
            </a:r>
            <a:r>
              <a:rPr dirty="0" sz="1900" spc="94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orientation</a:t>
            </a:r>
            <a:r>
              <a:rPr dirty="0" sz="1900" spc="96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94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2050,</a:t>
            </a:r>
            <a:r>
              <a:rPr dirty="0" sz="1900" spc="93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93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ratio</a:t>
            </a:r>
            <a:r>
              <a:rPr dirty="0" sz="1900" spc="95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renewable</a:t>
            </a:r>
            <a:r>
              <a:rPr dirty="0" sz="1900" spc="18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energy</a:t>
            </a:r>
            <a:r>
              <a:rPr dirty="0" sz="1900" spc="17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is</a:t>
            </a:r>
            <a:r>
              <a:rPr dirty="0" sz="1900" spc="17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expected</a:t>
            </a:r>
            <a:r>
              <a:rPr dirty="0" sz="1900" spc="17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18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be</a:t>
            </a:r>
            <a:r>
              <a:rPr dirty="0" sz="1900" spc="17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up</a:t>
            </a:r>
            <a:r>
              <a:rPr dirty="0" sz="1900" spc="17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18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67.5</a:t>
            </a:r>
            <a:r>
              <a:rPr dirty="0" sz="1900" spc="17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-</a:t>
            </a:r>
          </a:p>
          <a:p>
            <a:pPr marL="465455" marR="0">
              <a:lnSpc>
                <a:spcPts val="2137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71.5%.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439" y="6547116"/>
            <a:ext cx="223031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203c6a"/>
                </a:solidFill>
                <a:latin typeface="FLTLFA+ArialMT"/>
                <a:cs typeface="FLTLFA+ArialMT"/>
              </a:rPr>
              <a:t>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54255" y="6575173"/>
            <a:ext cx="170222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FLTLFA+ArialMT"/>
                <a:cs typeface="FLTLFA+ArialMT"/>
              </a:rPr>
              <a:t>www.duanemorris.com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6636" y="1148440"/>
            <a:ext cx="3192343" cy="509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Energy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Solutions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6636" y="1719749"/>
            <a:ext cx="8179657" cy="15998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Development</a:t>
            </a:r>
            <a:r>
              <a:rPr dirty="0" sz="1900" spc="30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30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3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DPPA</a:t>
            </a:r>
            <a:r>
              <a:rPr dirty="0" sz="1900" spc="31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mechanism</a:t>
            </a:r>
            <a:r>
              <a:rPr dirty="0" sz="1900" spc="30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30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allow</a:t>
            </a:r>
            <a:r>
              <a:rPr dirty="0" sz="1900" spc="31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consumers</a:t>
            </a:r>
            <a:r>
              <a:rPr dirty="0" sz="1900" spc="29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30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buy</a:t>
            </a:r>
            <a:r>
              <a:rPr dirty="0" sz="1900" spc="3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electricity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directly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from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renewable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plants.</a:t>
            </a:r>
          </a:p>
          <a:p>
            <a:pPr marL="0" marR="0">
              <a:lnSpc>
                <a:spcPts val="2178"/>
              </a:lnSpc>
              <a:spcBef>
                <a:spcPts val="42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Development</a:t>
            </a:r>
            <a:r>
              <a:rPr dirty="0" sz="1900" spc="8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8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mechanism</a:t>
            </a:r>
            <a:r>
              <a:rPr dirty="0" sz="1900" spc="8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8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facilitate</a:t>
            </a:r>
            <a:r>
              <a:rPr dirty="0" sz="1900" spc="8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7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participation</a:t>
            </a:r>
            <a:r>
              <a:rPr dirty="0" sz="1900" spc="11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</a:t>
            </a:r>
            <a:r>
              <a:rPr dirty="0" sz="1900" spc="8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ancillary</a:t>
            </a:r>
            <a:r>
              <a:rPr dirty="0" sz="1900" spc="9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services</a:t>
            </a:r>
            <a:r>
              <a:rPr dirty="0" sz="1900" spc="6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support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national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grid.</a:t>
            </a:r>
          </a:p>
          <a:p>
            <a:pPr marL="0" marR="0">
              <a:lnSpc>
                <a:spcPts val="2178"/>
              </a:lnSpc>
              <a:spcBef>
                <a:spcPts val="42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Development</a:t>
            </a:r>
            <a:r>
              <a:rPr dirty="0" sz="1900" spc="4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4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pilot</a:t>
            </a:r>
            <a:r>
              <a:rPr dirty="0" sz="1900" spc="5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program</a:t>
            </a:r>
            <a:r>
              <a:rPr dirty="0" sz="1900" spc="6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</a:t>
            </a:r>
            <a:r>
              <a:rPr dirty="0" sz="1900" spc="5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4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mechanisms</a:t>
            </a:r>
            <a:r>
              <a:rPr dirty="0" sz="1900" spc="4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</a:t>
            </a:r>
            <a:r>
              <a:rPr dirty="0" sz="1900" spc="5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BESS</a:t>
            </a:r>
            <a:r>
              <a:rPr dirty="0" sz="1900" spc="4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5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smart</a:t>
            </a:r>
            <a:r>
              <a:rPr dirty="0" sz="1900" spc="4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grid</a:t>
            </a:r>
            <a:r>
              <a:rPr dirty="0" sz="1900" spc="5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2091" y="3299607"/>
            <a:ext cx="1746608" cy="3095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private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investors.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6636" y="3630845"/>
            <a:ext cx="8177018" cy="6732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Allowing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investors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contribute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development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grid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system.</a:t>
            </a:r>
          </a:p>
          <a:p>
            <a:pPr marL="0" marR="0">
              <a:lnSpc>
                <a:spcPts val="2178"/>
              </a:lnSpc>
              <a:spcBef>
                <a:spcPts val="42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Approval</a:t>
            </a:r>
            <a:r>
              <a:rPr dirty="0" sz="1900" spc="40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38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issuance</a:t>
            </a:r>
            <a:r>
              <a:rPr dirty="0" sz="1900" spc="37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38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relevant</a:t>
            </a:r>
            <a:r>
              <a:rPr dirty="0" sz="1900" spc="38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regulations</a:t>
            </a:r>
            <a:r>
              <a:rPr dirty="0" sz="1900" spc="38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on</a:t>
            </a:r>
            <a:r>
              <a:rPr dirty="0" sz="1900" spc="39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renewable</a:t>
            </a:r>
            <a:r>
              <a:rPr dirty="0" sz="1900" spc="38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energy</a:t>
            </a:r>
            <a:r>
              <a:rPr dirty="0" sz="1900" spc="38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(Law</a:t>
            </a:r>
            <a:r>
              <a:rPr dirty="0" sz="1900" spc="37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2091" y="4284111"/>
            <a:ext cx="4481202" cy="3095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Renewable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Energy,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DPPA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pilot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program,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etc.)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6636" y="4615348"/>
            <a:ext cx="8178576" cy="11944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Development</a:t>
            </a:r>
            <a:r>
              <a:rPr dirty="0" sz="1900" spc="28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28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new</a:t>
            </a:r>
            <a:r>
              <a:rPr dirty="0" sz="1900" spc="27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financial</a:t>
            </a:r>
            <a:r>
              <a:rPr dirty="0" sz="1900" spc="30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mechanisms</a:t>
            </a:r>
            <a:r>
              <a:rPr dirty="0" sz="1900" spc="28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</a:t>
            </a:r>
            <a:r>
              <a:rPr dirty="0" sz="1900" spc="29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investors</a:t>
            </a:r>
            <a:r>
              <a:rPr dirty="0" sz="1900" spc="28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28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hedge</a:t>
            </a:r>
            <a:r>
              <a:rPr dirty="0" sz="1900" spc="28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27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risk</a:t>
            </a:r>
            <a:r>
              <a:rPr dirty="0" sz="1900" spc="28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price</a:t>
            </a:r>
            <a:r>
              <a:rPr dirty="0" sz="1900" spc="39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different</a:t>
            </a:r>
            <a:r>
              <a:rPr dirty="0" sz="1900" spc="38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between</a:t>
            </a:r>
            <a:r>
              <a:rPr dirty="0" sz="1900" spc="38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load’s</a:t>
            </a:r>
            <a:r>
              <a:rPr dirty="0" sz="1900" spc="38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node</a:t>
            </a:r>
            <a:r>
              <a:rPr dirty="0" sz="1900" spc="39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39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38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generator’s</a:t>
            </a:r>
            <a:r>
              <a:rPr dirty="0" sz="1900" spc="39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node;</a:t>
            </a:r>
            <a:r>
              <a:rPr dirty="0" sz="1900" spc="39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38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create</a:t>
            </a:r>
            <a:r>
              <a:rPr dirty="0" sz="1900" spc="37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new</a:t>
            </a:r>
          </a:p>
          <a:p>
            <a:pPr marL="465455" marR="0">
              <a:lnSpc>
                <a:spcPts val="2137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forms</a:t>
            </a:r>
            <a:r>
              <a:rPr dirty="0" sz="1900" spc="45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45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financial</a:t>
            </a:r>
            <a:r>
              <a:rPr dirty="0" sz="1900" spc="46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contracts</a:t>
            </a:r>
            <a:r>
              <a:rPr dirty="0" sz="1900" spc="44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</a:t>
            </a:r>
            <a:r>
              <a:rPr dirty="0" sz="1900" spc="45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financing</a:t>
            </a:r>
            <a:r>
              <a:rPr dirty="0" sz="1900" spc="46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purpose;</a:t>
            </a:r>
            <a:r>
              <a:rPr dirty="0" sz="1900" spc="45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44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create</a:t>
            </a:r>
            <a:r>
              <a:rPr dirty="0" sz="1900" spc="44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new</a:t>
            </a:r>
            <a:r>
              <a:rPr dirty="0" sz="1900" spc="44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derivative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financial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market,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etc.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2439" y="6547116"/>
            <a:ext cx="293662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203c6a"/>
                </a:solidFill>
                <a:latin typeface="FLTLFA+ArialMT"/>
                <a:cs typeface="FLTLFA+ArialMT"/>
              </a:rPr>
              <a:t>30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754255" y="6575173"/>
            <a:ext cx="170222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FLTLFA+ArialMT"/>
                <a:cs typeface="FLTLFA+ArialMT"/>
              </a:rPr>
              <a:t>www.duanemorris.com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82663" y="2552173"/>
            <a:ext cx="6923694" cy="15154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1293" marR="0">
              <a:lnSpc>
                <a:spcPts val="3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CONNECTIONS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ARE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BUSINESS</a:t>
            </a:r>
          </a:p>
          <a:p>
            <a:pPr marL="0" marR="0">
              <a:lnSpc>
                <a:spcPts val="3712"/>
              </a:lnSpc>
              <a:spcBef>
                <a:spcPts val="297"/>
              </a:spcBef>
              <a:spcAft>
                <a:spcPts val="0"/>
              </a:spcAft>
            </a:pP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PLEASE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CONNECT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WITH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ME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ON</a:t>
            </a:r>
          </a:p>
          <a:p>
            <a:pPr marL="2227262" marR="0">
              <a:lnSpc>
                <a:spcPts val="3712"/>
              </a:lnSpc>
              <a:spcBef>
                <a:spcPts val="247"/>
              </a:spcBef>
              <a:spcAft>
                <a:spcPts val="0"/>
              </a:spcAft>
            </a:pP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LINKEDIN: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76475" y="4060933"/>
            <a:ext cx="4340361" cy="509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OLIVER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MASSMANN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439" y="6547116"/>
            <a:ext cx="293662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203c6a"/>
                </a:solidFill>
                <a:latin typeface="FLTLFA+ArialMT"/>
                <a:cs typeface="FLTLFA+ArialMT"/>
              </a:rPr>
              <a:t>31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54255" y="6575173"/>
            <a:ext cx="170222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FLTLFA+ArialMT"/>
                <a:cs typeface="FLTLFA+ArialMT"/>
              </a:rPr>
              <a:t>www.duanemorris.com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8498" y="2856973"/>
            <a:ext cx="8123471" cy="509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WHEREVER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YOU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ARE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-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BE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ALL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THERE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59634" y="3862813"/>
            <a:ext cx="1866728" cy="509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 i="1">
                <a:solidFill>
                  <a:srgbClr val="6e8650"/>
                </a:solidFill>
                <a:latin typeface="Garamond"/>
                <a:cs typeface="Garamond"/>
              </a:rPr>
              <a:t>Jim</a:t>
            </a:r>
            <a:r>
              <a:rPr dirty="0" sz="3300" b="1" i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 i="1">
                <a:solidFill>
                  <a:srgbClr val="6e8650"/>
                </a:solidFill>
                <a:latin typeface="Garamond"/>
                <a:cs typeface="Garamond"/>
              </a:rPr>
              <a:t>Elliot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439" y="6547116"/>
            <a:ext cx="293662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203c6a"/>
                </a:solidFill>
                <a:latin typeface="FLTLFA+ArialMT"/>
                <a:cs typeface="FLTLFA+ArialMT"/>
              </a:rPr>
              <a:t>32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54255" y="6575173"/>
            <a:ext cx="170222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FLTLFA+ArialMT"/>
                <a:cs typeface="FLTLFA+ArialMT"/>
              </a:rPr>
              <a:t>www.duanemorris.com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62881" y="1275188"/>
            <a:ext cx="6573953" cy="509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DUANE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MORRIS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VIETNAM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LLC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8343" y="2295876"/>
            <a:ext cx="3048991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203c6a"/>
                </a:solidFill>
                <a:latin typeface="Garamond"/>
                <a:cs typeface="Garamond"/>
              </a:rPr>
              <a:t>Thank</a:t>
            </a:r>
            <a:r>
              <a:rPr dirty="0" sz="24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400" b="1">
                <a:solidFill>
                  <a:srgbClr val="203c6a"/>
                </a:solidFill>
                <a:latin typeface="Garamond"/>
                <a:cs typeface="Garamond"/>
              </a:rPr>
              <a:t>you</a:t>
            </a:r>
            <a:r>
              <a:rPr dirty="0" sz="24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400" b="1">
                <a:solidFill>
                  <a:srgbClr val="203c6a"/>
                </a:solidFill>
                <a:latin typeface="Garamond"/>
                <a:cs typeface="Garamond"/>
              </a:rPr>
              <a:t>very</a:t>
            </a:r>
            <a:r>
              <a:rPr dirty="0" sz="24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400" b="1">
                <a:solidFill>
                  <a:srgbClr val="203c6a"/>
                </a:solidFill>
                <a:latin typeface="Garamond"/>
                <a:cs typeface="Garamond"/>
              </a:rPr>
              <a:t>much!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0853" y="2989524"/>
            <a:ext cx="2082418" cy="323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03c6a"/>
                </a:solidFill>
                <a:latin typeface="Garamond"/>
                <a:cs typeface="Garamond"/>
              </a:rPr>
              <a:t>HANOI</a:t>
            </a:r>
            <a:r>
              <a:rPr dirty="0" sz="20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 b="1">
                <a:solidFill>
                  <a:srgbClr val="203c6a"/>
                </a:solidFill>
                <a:latin typeface="Garamond"/>
                <a:cs typeface="Garamond"/>
              </a:rPr>
              <a:t>OFFICE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42853" y="2989524"/>
            <a:ext cx="3663567" cy="323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03c6a"/>
                </a:solidFill>
                <a:latin typeface="Garamond"/>
                <a:cs typeface="Garamond"/>
              </a:rPr>
              <a:t>HO</a:t>
            </a:r>
            <a:r>
              <a:rPr dirty="0" sz="20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 b="1">
                <a:solidFill>
                  <a:srgbClr val="203c6a"/>
                </a:solidFill>
                <a:latin typeface="Garamond"/>
                <a:cs typeface="Garamond"/>
              </a:rPr>
              <a:t>CHI</a:t>
            </a:r>
            <a:r>
              <a:rPr dirty="0" sz="20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 b="1">
                <a:solidFill>
                  <a:srgbClr val="203c6a"/>
                </a:solidFill>
                <a:latin typeface="Garamond"/>
                <a:cs typeface="Garamond"/>
              </a:rPr>
              <a:t>MINH</a:t>
            </a:r>
            <a:r>
              <a:rPr dirty="0" sz="20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 b="1">
                <a:solidFill>
                  <a:srgbClr val="203c6a"/>
                </a:solidFill>
                <a:latin typeface="Garamond"/>
                <a:cs typeface="Garamond"/>
              </a:rPr>
              <a:t>CITY</a:t>
            </a:r>
            <a:r>
              <a:rPr dirty="0" sz="20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2000" b="1">
                <a:solidFill>
                  <a:srgbClr val="203c6a"/>
                </a:solidFill>
                <a:latin typeface="Garamond"/>
                <a:cs typeface="Garamond"/>
              </a:rPr>
              <a:t>OFFICE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0853" y="3619739"/>
            <a:ext cx="4152100" cy="9003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Pacific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Place,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Unit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V1307/08,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 spc="36" b="1">
                <a:solidFill>
                  <a:srgbClr val="203c6a"/>
                </a:solidFill>
                <a:latin typeface="Garamond"/>
                <a:cs typeface="Garamond"/>
              </a:rPr>
              <a:t>13</a:t>
            </a:r>
            <a:r>
              <a:rPr dirty="0" sz="1800" baseline="30000" b="1">
                <a:solidFill>
                  <a:srgbClr val="203c6a"/>
                </a:solidFill>
                <a:latin typeface="Garamond"/>
                <a:cs typeface="Garamond"/>
              </a:rPr>
              <a:t>th</a:t>
            </a:r>
            <a:r>
              <a:rPr dirty="0" sz="1800" baseline="300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Floor,</a:t>
            </a:r>
          </a:p>
          <a:p>
            <a:pPr marL="0" marR="0">
              <a:lnSpc>
                <a:spcPts val="2025"/>
              </a:lnSpc>
              <a:spcBef>
                <a:spcPts val="350"/>
              </a:spcBef>
              <a:spcAft>
                <a:spcPts val="0"/>
              </a:spcAft>
            </a:pP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83B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Ly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Thuong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Kiet,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Hoan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Kiem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District</a:t>
            </a:r>
          </a:p>
          <a:p>
            <a:pPr marL="0" marR="0">
              <a:lnSpc>
                <a:spcPts val="2025"/>
              </a:lnSpc>
              <a:spcBef>
                <a:spcPts val="350"/>
              </a:spcBef>
              <a:spcAft>
                <a:spcPts val="0"/>
              </a:spcAft>
            </a:pP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Hanoi,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Vietnam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42853" y="3621336"/>
            <a:ext cx="2902400" cy="1200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Suite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1503/04,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Saigon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Tower</a:t>
            </a:r>
          </a:p>
          <a:p>
            <a:pPr marL="0" marR="0">
              <a:lnSpc>
                <a:spcPts val="2025"/>
              </a:lnSpc>
              <a:spcBef>
                <a:spcPts val="350"/>
              </a:spcBef>
              <a:spcAft>
                <a:spcPts val="0"/>
              </a:spcAft>
            </a:pP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29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Le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Duan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Street,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District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1</a:t>
            </a:r>
          </a:p>
          <a:p>
            <a:pPr marL="0" marR="0">
              <a:lnSpc>
                <a:spcPts val="2025"/>
              </a:lnSpc>
              <a:spcBef>
                <a:spcPts val="350"/>
              </a:spcBef>
              <a:spcAft>
                <a:spcPts val="0"/>
              </a:spcAft>
            </a:pP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Ho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Chi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Minh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City,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Vietnam</a:t>
            </a:r>
          </a:p>
          <a:p>
            <a:pPr marL="0" marR="0">
              <a:lnSpc>
                <a:spcPts val="2025"/>
              </a:lnSpc>
              <a:spcBef>
                <a:spcPts val="351"/>
              </a:spcBef>
              <a:spcAft>
                <a:spcPts val="0"/>
              </a:spcAft>
            </a:pP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Tel.:</a:t>
            </a:r>
            <a:r>
              <a:rPr dirty="0" sz="1800" spc="45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+84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28</a:t>
            </a:r>
            <a:r>
              <a:rPr dirty="0" sz="1800" spc="15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3824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0240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0853" y="4526591"/>
            <a:ext cx="2317794" cy="295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Tel.:</a:t>
            </a:r>
            <a:r>
              <a:rPr dirty="0" sz="1800" spc="45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+84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24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3946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2200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70853" y="4828344"/>
            <a:ext cx="2252255" cy="295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Fax:</a:t>
            </a:r>
            <a:r>
              <a:rPr dirty="0" sz="1800" spc="45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+84</a:t>
            </a:r>
            <a:r>
              <a:rPr dirty="0" sz="1800" spc="18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24</a:t>
            </a:r>
            <a:r>
              <a:rPr dirty="0" sz="1800" spc="15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3946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1311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042853" y="4828344"/>
            <a:ext cx="2285630" cy="295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Fax:</a:t>
            </a:r>
            <a:r>
              <a:rPr dirty="0" sz="1800" spc="45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+84</a:t>
            </a:r>
            <a:r>
              <a:rPr dirty="0" sz="1800" spc="18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28</a:t>
            </a:r>
            <a:r>
              <a:rPr dirty="0" sz="1800" spc="15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3824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0241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962400" y="5151110"/>
            <a:ext cx="1560862" cy="295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Contact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203c6a"/>
                </a:solidFill>
                <a:latin typeface="Garamond"/>
                <a:cs typeface="Garamond"/>
              </a:rPr>
              <a:t>email: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613818" y="5502960"/>
            <a:ext cx="4260949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203c6a"/>
                </a:solidFill>
                <a:latin typeface="Garamond"/>
                <a:cs typeface="Garamond"/>
              </a:rPr>
              <a:t>omassmann@duanemorris.com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72439" y="6547116"/>
            <a:ext cx="293662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203c6a"/>
                </a:solidFill>
                <a:latin typeface="FLTLFA+ArialMT"/>
                <a:cs typeface="FLTLFA+ArialMT"/>
              </a:rPr>
              <a:t>33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754255" y="6575173"/>
            <a:ext cx="170222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FLTLFA+ArialMT"/>
                <a:cs typeface="FLTLFA+ArialMT"/>
              </a:rPr>
              <a:t>www.duanemorris.com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6636" y="1148440"/>
            <a:ext cx="6241086" cy="509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Power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Development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Plan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8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(cont.)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7408" y="1803302"/>
            <a:ext cx="4170424" cy="46691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According</a:t>
            </a:r>
            <a:r>
              <a:rPr dirty="0" sz="1900" spc="12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11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10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PDP8,</a:t>
            </a:r>
            <a:r>
              <a:rPr dirty="0" sz="1900" spc="11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by</a:t>
            </a:r>
            <a:r>
              <a:rPr dirty="0" sz="1900" spc="10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2030,</a:t>
            </a:r>
            <a:r>
              <a:rPr dirty="0" sz="1900" spc="9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planned</a:t>
            </a:r>
            <a:r>
              <a:rPr dirty="0" sz="1900" spc="89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energy</a:t>
            </a:r>
            <a:r>
              <a:rPr dirty="0" sz="1900" spc="87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resource</a:t>
            </a:r>
            <a:r>
              <a:rPr dirty="0" sz="1900" spc="87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</a:t>
            </a:r>
            <a:r>
              <a:rPr dirty="0" sz="1900" spc="88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local</a:t>
            </a:r>
          </a:p>
          <a:p>
            <a:pPr marL="465455" marR="0">
              <a:lnSpc>
                <a:spcPts val="2137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consumption</a:t>
            </a:r>
            <a:r>
              <a:rPr dirty="0" sz="1900" spc="3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shall</a:t>
            </a:r>
            <a:r>
              <a:rPr dirty="0" sz="1900" spc="2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reach</a:t>
            </a:r>
            <a:r>
              <a:rPr dirty="0" sz="1900" spc="2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150,489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MW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consisting</a:t>
            </a:r>
            <a:r>
              <a:rPr dirty="0" sz="1900" spc="129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of:</a:t>
            </a:r>
            <a:r>
              <a:rPr dirty="0" sz="1900" spc="128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(i)</a:t>
            </a:r>
            <a:r>
              <a:rPr dirty="0" sz="1900" spc="127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Hydro</a:t>
            </a:r>
            <a:r>
              <a:rPr dirty="0" sz="1900" spc="129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energy: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29,346MW;</a:t>
            </a:r>
            <a:r>
              <a:rPr dirty="0" sz="1900" spc="118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(ii)</a:t>
            </a:r>
            <a:r>
              <a:rPr dirty="0" sz="1900" spc="118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Coal-fired</a:t>
            </a:r>
            <a:r>
              <a:rPr dirty="0" sz="1900" spc="121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power: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30,127MW,</a:t>
            </a:r>
            <a:r>
              <a:rPr dirty="0" sz="1900" spc="190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(iii)</a:t>
            </a:r>
            <a:r>
              <a:rPr dirty="0" sz="1900" spc="190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Domestic</a:t>
            </a:r>
            <a:r>
              <a:rPr dirty="0" sz="1900" spc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gas: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14,930MW;</a:t>
            </a:r>
            <a:r>
              <a:rPr dirty="0" sz="1900" spc="3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(iv)</a:t>
            </a:r>
            <a:r>
              <a:rPr dirty="0" sz="1900" spc="3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LNG:</a:t>
            </a:r>
            <a:r>
              <a:rPr dirty="0" sz="1900" spc="3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22,400MW;</a:t>
            </a:r>
            <a:r>
              <a:rPr dirty="0" sz="1900" spc="3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(v)</a:t>
            </a:r>
          </a:p>
          <a:p>
            <a:pPr marL="465455" marR="0">
              <a:lnSpc>
                <a:spcPts val="2137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onshore</a:t>
            </a:r>
            <a:r>
              <a:rPr dirty="0" sz="1900" spc="12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wind</a:t>
            </a:r>
            <a:r>
              <a:rPr dirty="0" sz="1900" spc="11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power:</a:t>
            </a:r>
            <a:r>
              <a:rPr dirty="0" sz="1900" spc="11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21,880MW;</a:t>
            </a:r>
            <a:r>
              <a:rPr dirty="0" sz="1900" spc="10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(vi)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offshore</a:t>
            </a:r>
            <a:r>
              <a:rPr dirty="0" sz="1900" spc="17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wind</a:t>
            </a:r>
            <a:r>
              <a:rPr dirty="0" sz="1900" spc="16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power:</a:t>
            </a:r>
            <a:r>
              <a:rPr dirty="0" sz="1900" spc="14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6,000MW;</a:t>
            </a:r>
            <a:r>
              <a:rPr dirty="0" sz="1900" spc="15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(vii)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solar</a:t>
            </a:r>
            <a:r>
              <a:rPr dirty="0" sz="1900" spc="205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power:</a:t>
            </a:r>
            <a:r>
              <a:rPr dirty="0" sz="1900" spc="204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12,836MW;</a:t>
            </a:r>
            <a:r>
              <a:rPr dirty="0" sz="1900" spc="204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(viii)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biomass</a:t>
            </a:r>
            <a:r>
              <a:rPr dirty="0" sz="1900" spc="80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81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WTE</a:t>
            </a:r>
            <a:r>
              <a:rPr dirty="0" sz="1900" spc="80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2,270MW,</a:t>
            </a:r>
            <a:r>
              <a:rPr dirty="0" sz="1900" spc="80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(ix)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storage</a:t>
            </a:r>
            <a:r>
              <a:rPr dirty="0" sz="1900" spc="205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battery</a:t>
            </a:r>
            <a:r>
              <a:rPr dirty="0" sz="1900" spc="205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energy</a:t>
            </a:r>
            <a:r>
              <a:rPr dirty="0" sz="1900" spc="205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around</a:t>
            </a:r>
          </a:p>
          <a:p>
            <a:pPr marL="465455" marR="0">
              <a:lnSpc>
                <a:spcPts val="2137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300MW</a:t>
            </a:r>
            <a:r>
              <a:rPr dirty="0" sz="1900" spc="85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86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(x)</a:t>
            </a:r>
            <a:r>
              <a:rPr dirty="0" sz="1900" spc="85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foreign</a:t>
            </a:r>
            <a:r>
              <a:rPr dirty="0" sz="1900" spc="86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imported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1900" spc="117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5,000MW.</a:t>
            </a:r>
            <a:r>
              <a:rPr dirty="0" sz="1900" spc="116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Meanwhile,</a:t>
            </a:r>
            <a:r>
              <a:rPr dirty="0" sz="1900" spc="118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capacity</a:t>
            </a:r>
            <a:r>
              <a:rPr dirty="0" sz="1900" spc="88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</a:t>
            </a:r>
            <a:r>
              <a:rPr dirty="0" sz="1900" spc="88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exporting</a:t>
            </a:r>
            <a:r>
              <a:rPr dirty="0" sz="1900" spc="90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is</a:t>
            </a:r>
            <a:r>
              <a:rPr dirty="0" sz="1900" spc="87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5,000</a:t>
            </a:r>
            <a:r>
              <a:rPr dirty="0" sz="1900" spc="86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–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10,000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MW.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439" y="6547116"/>
            <a:ext cx="223031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203c6a"/>
                </a:solidFill>
                <a:latin typeface="FLTLFA+ArialMT"/>
                <a:cs typeface="FLTLFA+ArialMT"/>
              </a:rPr>
              <a:t>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54255" y="6575173"/>
            <a:ext cx="170222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FLTLFA+ArialMT"/>
                <a:cs typeface="FLTLFA+ArialMT"/>
              </a:rPr>
              <a:t>www.duanemorris.com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6636" y="1148440"/>
            <a:ext cx="6241086" cy="509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Power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Development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Plan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8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(cont.)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7408" y="1803302"/>
            <a:ext cx="8595454" cy="31634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From</a:t>
            </a:r>
            <a:r>
              <a:rPr dirty="0" sz="1900" spc="28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2021</a:t>
            </a:r>
            <a:r>
              <a:rPr dirty="0" sz="1900" spc="25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26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2030,</a:t>
            </a:r>
            <a:r>
              <a:rPr dirty="0" sz="1900" spc="25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investment</a:t>
            </a:r>
            <a:r>
              <a:rPr dirty="0" sz="1900" spc="26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</a:t>
            </a:r>
            <a:r>
              <a:rPr dirty="0" sz="1900" spc="27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1900" spc="27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generation</a:t>
            </a:r>
            <a:r>
              <a:rPr dirty="0" sz="1900" spc="28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27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transmission</a:t>
            </a:r>
            <a:r>
              <a:rPr dirty="0" sz="1900" spc="28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systems</a:t>
            </a:r>
            <a:r>
              <a:rPr dirty="0" sz="1900" spc="24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is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estimated</a:t>
            </a:r>
            <a:r>
              <a:rPr dirty="0" sz="1900" spc="34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35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be</a:t>
            </a:r>
            <a:r>
              <a:rPr dirty="0" sz="1900" spc="35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$134.7</a:t>
            </a:r>
            <a:r>
              <a:rPr dirty="0" sz="1900" spc="34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billion,</a:t>
            </a:r>
            <a:r>
              <a:rPr dirty="0" sz="1900" spc="37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including</a:t>
            </a:r>
            <a:r>
              <a:rPr dirty="0" sz="1900" spc="36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$119.8</a:t>
            </a:r>
            <a:r>
              <a:rPr dirty="0" sz="1900" spc="34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billion</a:t>
            </a:r>
            <a:r>
              <a:rPr dirty="0" sz="1900" spc="37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</a:t>
            </a:r>
            <a:r>
              <a:rPr dirty="0" sz="1900" spc="35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1900" spc="35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generation</a:t>
            </a:r>
            <a:r>
              <a:rPr dirty="0" sz="1900" spc="37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</a:p>
          <a:p>
            <a:pPr marL="465455" marR="0">
              <a:lnSpc>
                <a:spcPts val="2137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$14.9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billion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transmission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systems.</a:t>
            </a:r>
          </a:p>
          <a:p>
            <a:pPr marL="0" marR="0">
              <a:lnSpc>
                <a:spcPts val="2178"/>
              </a:lnSpc>
              <a:spcBef>
                <a:spcPts val="47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By</a:t>
            </a:r>
            <a:r>
              <a:rPr dirty="0" sz="1900" spc="15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2030,</a:t>
            </a:r>
            <a:r>
              <a:rPr dirty="0" sz="1900" spc="15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two</a:t>
            </a:r>
            <a:r>
              <a:rPr dirty="0" sz="1900" spc="16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inter-regional</a:t>
            </a:r>
            <a:r>
              <a:rPr dirty="0" sz="1900" spc="19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renewable</a:t>
            </a:r>
            <a:r>
              <a:rPr dirty="0" sz="1900" spc="17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hubs</a:t>
            </a:r>
            <a:r>
              <a:rPr dirty="0" sz="1900" spc="16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will</a:t>
            </a:r>
            <a:r>
              <a:rPr dirty="0" sz="1900" spc="16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be</a:t>
            </a:r>
            <a:r>
              <a:rPr dirty="0" sz="1900" spc="16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set</a:t>
            </a:r>
            <a:r>
              <a:rPr dirty="0" sz="1900" spc="15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up</a:t>
            </a:r>
            <a:r>
              <a:rPr dirty="0" sz="1900" spc="16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</a:t>
            </a:r>
            <a:r>
              <a:rPr dirty="0" sz="1900" spc="17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electricity</a:t>
            </a:r>
            <a:r>
              <a:rPr dirty="0" sz="1900" spc="15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generation,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transmission</a:t>
            </a:r>
            <a:r>
              <a:rPr dirty="0" sz="1900" spc="10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9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consumption,</a:t>
            </a:r>
            <a:r>
              <a:rPr dirty="0" sz="1900" spc="10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9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manufacturing</a:t>
            </a:r>
            <a:r>
              <a:rPr dirty="0" sz="1900" spc="1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9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services</a:t>
            </a:r>
            <a:r>
              <a:rPr dirty="0" sz="1900" spc="7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9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renewable</a:t>
            </a:r>
            <a:r>
              <a:rPr dirty="0" sz="1900" spc="9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energy</a:t>
            </a:r>
          </a:p>
          <a:p>
            <a:pPr marL="465455" marR="0">
              <a:lnSpc>
                <a:spcPts val="2137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equipment</a:t>
            </a:r>
          </a:p>
          <a:p>
            <a:pPr marL="0" marR="0">
              <a:lnSpc>
                <a:spcPts val="2178"/>
              </a:lnSpc>
              <a:spcBef>
                <a:spcPts val="47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smart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grid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system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is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encouraged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developed.</a:t>
            </a:r>
          </a:p>
          <a:p>
            <a:pPr marL="0" marR="0">
              <a:lnSpc>
                <a:spcPts val="2178"/>
              </a:lnSpc>
              <a:spcBef>
                <a:spcPts val="42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89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transmission</a:t>
            </a:r>
            <a:r>
              <a:rPr dirty="0" sz="1900" spc="91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grid</a:t>
            </a:r>
            <a:r>
              <a:rPr dirty="0" sz="1900" spc="90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system</a:t>
            </a:r>
            <a:r>
              <a:rPr dirty="0" sz="1900" spc="87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is</a:t>
            </a:r>
            <a:r>
              <a:rPr dirty="0" sz="1900" spc="89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given</a:t>
            </a:r>
            <a:r>
              <a:rPr dirty="0" sz="1900" spc="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89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green</a:t>
            </a:r>
            <a:r>
              <a:rPr dirty="0" sz="1900" spc="90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light</a:t>
            </a:r>
            <a:r>
              <a:rPr dirty="0" sz="1900" spc="90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</a:t>
            </a:r>
            <a:r>
              <a:rPr dirty="0" sz="1900" spc="90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investment</a:t>
            </a:r>
            <a:r>
              <a:rPr dirty="0" sz="1900" spc="89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development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by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private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investors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at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later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stage.</a:t>
            </a:r>
          </a:p>
          <a:p>
            <a:pPr marL="0" marR="0">
              <a:lnSpc>
                <a:spcPts val="2178"/>
              </a:lnSpc>
              <a:spcBef>
                <a:spcPts val="47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It</a:t>
            </a:r>
            <a:r>
              <a:rPr dirty="0" sz="1900" spc="28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is</a:t>
            </a:r>
            <a:r>
              <a:rPr dirty="0" sz="1900" spc="28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28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aim</a:t>
            </a:r>
            <a:r>
              <a:rPr dirty="0" sz="1900" spc="28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29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28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PDP8</a:t>
            </a:r>
            <a:r>
              <a:rPr dirty="0" sz="1900" spc="29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28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have</a:t>
            </a:r>
            <a:r>
              <a:rPr dirty="0" sz="1900" spc="28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50%</a:t>
            </a:r>
            <a:r>
              <a:rPr dirty="0" sz="1900" spc="28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29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residential</a:t>
            </a:r>
            <a:r>
              <a:rPr dirty="0" sz="1900" spc="29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houses</a:t>
            </a:r>
            <a:r>
              <a:rPr dirty="0" sz="1900" spc="28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29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offices</a:t>
            </a:r>
            <a:r>
              <a:rPr dirty="0" sz="1900" spc="28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28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have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7408" y="4946784"/>
            <a:ext cx="8595454" cy="6570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5455" marR="0">
              <a:lnSpc>
                <a:spcPts val="21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rooftop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solar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system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on-site</a:t>
            </a:r>
            <a:r>
              <a:rPr dirty="0" sz="1900" spc="47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consumption.</a:t>
            </a:r>
          </a:p>
          <a:p>
            <a:pPr marL="0" marR="0">
              <a:lnSpc>
                <a:spcPts val="2178"/>
              </a:lnSpc>
              <a:spcBef>
                <a:spcPts val="47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7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pilot</a:t>
            </a:r>
            <a:r>
              <a:rPr dirty="0" sz="1900" spc="8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program</a:t>
            </a:r>
            <a:r>
              <a:rPr dirty="0" sz="1900" spc="9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for</a:t>
            </a:r>
            <a:r>
              <a:rPr dirty="0" sz="1900" spc="8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7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Direct</a:t>
            </a:r>
            <a:r>
              <a:rPr dirty="0" sz="1900" spc="6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1900" spc="8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Purchase</a:t>
            </a:r>
            <a:r>
              <a:rPr dirty="0" sz="1900" spc="7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Agreement</a:t>
            </a:r>
            <a:r>
              <a:rPr dirty="0" sz="1900" spc="7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(DPPA)</a:t>
            </a:r>
            <a:r>
              <a:rPr dirty="0" sz="1900" spc="8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mechanism</a:t>
            </a:r>
            <a:r>
              <a:rPr dirty="0" sz="1900" spc="7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2863" y="5583816"/>
            <a:ext cx="6173981" cy="3095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encouraged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urged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by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Prime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Minister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implemented.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2439" y="6547116"/>
            <a:ext cx="223031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203c6a"/>
                </a:solidFill>
                <a:latin typeface="FLTLFA+ArialMT"/>
                <a:cs typeface="FLTLFA+ArialMT"/>
              </a:rPr>
              <a:t>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754255" y="6575173"/>
            <a:ext cx="170222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FLTLFA+ArialMT"/>
                <a:cs typeface="FLTLFA+ArialMT"/>
              </a:rPr>
              <a:t>www.duanemorris.com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6636" y="1148440"/>
            <a:ext cx="6241086" cy="509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Power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Development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Plan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8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(cont.)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7408" y="1803302"/>
            <a:ext cx="8594786" cy="9049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000000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To</a:t>
            </a:r>
            <a:r>
              <a:rPr dirty="0" sz="1900" spc="269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implement</a:t>
            </a:r>
            <a:r>
              <a:rPr dirty="0" sz="1900" spc="273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dirty="0" sz="1900" spc="266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PDP8,</a:t>
            </a:r>
            <a:r>
              <a:rPr dirty="0" sz="1900" spc="276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a</a:t>
            </a:r>
            <a:r>
              <a:rPr dirty="0" sz="1900" spc="269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plan</a:t>
            </a:r>
            <a:r>
              <a:rPr dirty="0" sz="1900" spc="283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for</a:t>
            </a:r>
            <a:r>
              <a:rPr dirty="0" sz="1900" spc="277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implementation</a:t>
            </a:r>
            <a:r>
              <a:rPr dirty="0" sz="1900" spc="289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of</a:t>
            </a:r>
            <a:r>
              <a:rPr dirty="0" sz="1900" spc="272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PDP8</a:t>
            </a:r>
            <a:r>
              <a:rPr dirty="0" sz="1900" spc="277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shall</a:t>
            </a:r>
            <a:r>
              <a:rPr dirty="0" sz="1900" spc="276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be</a:t>
            </a:r>
            <a:r>
              <a:rPr dirty="0" sz="1900" spc="269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drafted</a:t>
            </a:r>
            <a:r>
              <a:rPr dirty="0" sz="1900" spc="27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by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MOIT</a:t>
            </a:r>
            <a:r>
              <a:rPr dirty="0" sz="1900" spc="315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and</a:t>
            </a:r>
            <a:r>
              <a:rPr dirty="0" sz="1900" spc="32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submitted</a:t>
            </a:r>
            <a:r>
              <a:rPr dirty="0" sz="1900" spc="30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to</a:t>
            </a:r>
            <a:r>
              <a:rPr dirty="0" sz="1900" spc="313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dirty="0" sz="1900" spc="309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Prime</a:t>
            </a:r>
            <a:r>
              <a:rPr dirty="0" sz="1900" spc="32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Minister</a:t>
            </a:r>
            <a:r>
              <a:rPr dirty="0" sz="1900" spc="32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for</a:t>
            </a:r>
            <a:r>
              <a:rPr dirty="0" sz="1900" spc="32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approval</a:t>
            </a:r>
            <a:r>
              <a:rPr dirty="0" sz="1900" spc="34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by</a:t>
            </a:r>
            <a:r>
              <a:rPr dirty="0" sz="1900" spc="31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June</a:t>
            </a:r>
            <a:r>
              <a:rPr dirty="0" sz="1900" spc="313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2023</a:t>
            </a:r>
            <a:r>
              <a:rPr dirty="0" sz="1900" spc="302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(Plan</a:t>
            </a:r>
            <a:r>
              <a:rPr dirty="0" sz="1900" spc="325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for</a:t>
            </a:r>
          </a:p>
          <a:p>
            <a:pPr marL="465455" marR="0">
              <a:lnSpc>
                <a:spcPts val="2137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Implementation).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7408" y="2729894"/>
            <a:ext cx="8596322" cy="26422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000000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On</a:t>
            </a:r>
            <a:r>
              <a:rPr dirty="0" sz="1900" spc="86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June</a:t>
            </a:r>
            <a:r>
              <a:rPr dirty="0" sz="1900" spc="8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17,</a:t>
            </a:r>
            <a:r>
              <a:rPr dirty="0" sz="1900" spc="7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2023,</a:t>
            </a:r>
            <a:r>
              <a:rPr dirty="0" sz="1900" spc="68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dirty="0" sz="1900" spc="75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Energy</a:t>
            </a:r>
            <a:r>
              <a:rPr dirty="0" sz="1900" spc="85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Institute</a:t>
            </a:r>
            <a:r>
              <a:rPr dirty="0" sz="1900" spc="67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issued</a:t>
            </a:r>
            <a:r>
              <a:rPr dirty="0" sz="1900" spc="63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dirty="0" sz="1900" spc="75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Official</a:t>
            </a:r>
            <a:r>
              <a:rPr dirty="0" sz="1900" spc="89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Letter</a:t>
            </a:r>
            <a:r>
              <a:rPr dirty="0" sz="1900" spc="69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No.</a:t>
            </a:r>
            <a:r>
              <a:rPr dirty="0" sz="1900" spc="8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0975/VNL-P8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to</a:t>
            </a:r>
            <a:r>
              <a:rPr dirty="0" sz="1900" spc="112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report</a:t>
            </a:r>
            <a:r>
              <a:rPr dirty="0" sz="1900" spc="124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to</a:t>
            </a:r>
            <a:r>
              <a:rPr dirty="0" sz="1900" spc="112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dirty="0" sz="1900" spc="109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Ministry</a:t>
            </a:r>
            <a:r>
              <a:rPr dirty="0" sz="1900" spc="119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of</a:t>
            </a:r>
            <a:r>
              <a:rPr dirty="0" sz="1900" spc="113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Industry</a:t>
            </a:r>
            <a:r>
              <a:rPr dirty="0" sz="1900" spc="108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and</a:t>
            </a:r>
            <a:r>
              <a:rPr dirty="0" sz="1900" spc="119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Trade</a:t>
            </a:r>
            <a:r>
              <a:rPr dirty="0" sz="1900" spc="11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(the</a:t>
            </a:r>
            <a:r>
              <a:rPr dirty="0" sz="1900" spc="105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MOIT)</a:t>
            </a:r>
            <a:r>
              <a:rPr dirty="0" sz="1900" spc="112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about</a:t>
            </a:r>
            <a:r>
              <a:rPr dirty="0" sz="1900" spc="116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dirty="0" sz="1900" spc="109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development</a:t>
            </a:r>
          </a:p>
          <a:p>
            <a:pPr marL="465455" marR="0">
              <a:lnSpc>
                <a:spcPts val="2137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of</a:t>
            </a:r>
            <a:r>
              <a:rPr dirty="0" sz="1900" spc="154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dirty="0" sz="1900" spc="149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implementation</a:t>
            </a:r>
            <a:r>
              <a:rPr dirty="0" sz="1900" spc="172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plan</a:t>
            </a:r>
            <a:r>
              <a:rPr dirty="0" sz="1900" spc="166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of</a:t>
            </a:r>
            <a:r>
              <a:rPr dirty="0" sz="1900" spc="154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dirty="0" sz="1900" spc="149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PDP8</a:t>
            </a:r>
            <a:r>
              <a:rPr dirty="0" sz="1900" spc="16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in</a:t>
            </a:r>
            <a:r>
              <a:rPr dirty="0" sz="1900" spc="157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response</a:t>
            </a:r>
            <a:r>
              <a:rPr dirty="0" sz="1900" spc="158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to</a:t>
            </a:r>
            <a:r>
              <a:rPr dirty="0" sz="1900" spc="152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dirty="0" sz="1900" spc="149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Letter</a:t>
            </a:r>
            <a:r>
              <a:rPr dirty="0" sz="1900" spc="142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No.</a:t>
            </a:r>
            <a:r>
              <a:rPr dirty="0" sz="1900" spc="152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3748/BCT-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DL</a:t>
            </a:r>
            <a:r>
              <a:rPr dirty="0" sz="1900" spc="296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from</a:t>
            </a:r>
            <a:r>
              <a:rPr dirty="0" sz="1900" spc="304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dirty="0" sz="1900" spc="295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MOIT</a:t>
            </a:r>
            <a:r>
              <a:rPr dirty="0" sz="1900" spc="3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to</a:t>
            </a:r>
            <a:r>
              <a:rPr dirty="0" sz="1900" spc="299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dirty="0" sz="1900" spc="295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Energy</a:t>
            </a:r>
            <a:r>
              <a:rPr dirty="0" sz="1900" spc="303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Institute.</a:t>
            </a:r>
            <a:r>
              <a:rPr dirty="0" sz="1900" spc="283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On</a:t>
            </a:r>
            <a:r>
              <a:rPr dirty="0" sz="1900" spc="304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this</a:t>
            </a:r>
            <a:r>
              <a:rPr dirty="0" sz="1900" spc="296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Letter,</a:t>
            </a:r>
            <a:r>
              <a:rPr dirty="0" sz="1900" spc="286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dirty="0" sz="1900" spc="295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Energy</a:t>
            </a:r>
            <a:r>
              <a:rPr dirty="0" sz="1900" spc="303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Institute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explained</a:t>
            </a:r>
            <a:r>
              <a:rPr dirty="0" sz="1900" spc="492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dirty="0" sz="1900" spc="473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completing</a:t>
            </a:r>
            <a:r>
              <a:rPr dirty="0" sz="1900" spc="486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dirty="0" sz="1900" spc="473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PDP8</a:t>
            </a:r>
            <a:r>
              <a:rPr dirty="0" sz="1900" spc="484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planning</a:t>
            </a:r>
            <a:r>
              <a:rPr dirty="0" sz="1900" spc="505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tasks</a:t>
            </a:r>
            <a:r>
              <a:rPr dirty="0" sz="1900" spc="463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by</a:t>
            </a:r>
            <a:r>
              <a:rPr dirty="0" sz="1900" spc="475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June</a:t>
            </a:r>
            <a:r>
              <a:rPr dirty="0" sz="1900" spc="476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2023</a:t>
            </a:r>
            <a:r>
              <a:rPr dirty="0" sz="1900" spc="465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is</a:t>
            </a:r>
            <a:r>
              <a:rPr dirty="0" sz="1900" spc="469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impossible.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Therefore,</a:t>
            </a:r>
            <a:r>
              <a:rPr dirty="0" sz="1900" spc="43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it</a:t>
            </a:r>
            <a:r>
              <a:rPr dirty="0" sz="1900" spc="34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is</a:t>
            </a:r>
            <a:r>
              <a:rPr dirty="0" sz="1900" spc="3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recommended</a:t>
            </a:r>
            <a:r>
              <a:rPr dirty="0" sz="1900" spc="4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that</a:t>
            </a:r>
            <a:r>
              <a:rPr dirty="0" sz="1900" spc="38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dirty="0" sz="1900" spc="34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MOIT</a:t>
            </a:r>
            <a:r>
              <a:rPr dirty="0" sz="1900" spc="4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allocate</a:t>
            </a:r>
            <a:r>
              <a:rPr dirty="0" sz="1900" spc="43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a</a:t>
            </a:r>
            <a:r>
              <a:rPr dirty="0" sz="1900" spc="38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reasonable</a:t>
            </a:r>
            <a:r>
              <a:rPr dirty="0" sz="1900" spc="57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timeframe</a:t>
            </a:r>
            <a:r>
              <a:rPr dirty="0" sz="1900" spc="37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for</a:t>
            </a:r>
            <a:r>
              <a:rPr dirty="0" sz="1900" spc="46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Energy</a:t>
            </a:r>
            <a:r>
              <a:rPr dirty="0" sz="1900" spc="49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Institute</a:t>
            </a:r>
            <a:r>
              <a:rPr dirty="0" sz="1900" spc="3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to</a:t>
            </a:r>
            <a:r>
              <a:rPr dirty="0" sz="1900" spc="43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implement</a:t>
            </a:r>
            <a:r>
              <a:rPr dirty="0" sz="1900" spc="46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dirty="0" sz="1900" spc="4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planning</a:t>
            </a:r>
            <a:r>
              <a:rPr dirty="0" sz="1900" spc="72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tasks.</a:t>
            </a:r>
            <a:r>
              <a:rPr dirty="0" sz="1900" spc="28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Additionally,</a:t>
            </a:r>
            <a:r>
              <a:rPr dirty="0" sz="1900" spc="57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it</a:t>
            </a:r>
            <a:r>
              <a:rPr dirty="0" sz="1900" spc="37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is</a:t>
            </a:r>
            <a:r>
              <a:rPr dirty="0" sz="1900" spc="37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recommended</a:t>
            </a:r>
            <a:r>
              <a:rPr dirty="0" sz="1900" spc="44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to</a:t>
            </a:r>
          </a:p>
          <a:p>
            <a:pPr marL="465455" marR="0">
              <a:lnSpc>
                <a:spcPts val="2137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arrange</a:t>
            </a:r>
            <a:r>
              <a:rPr dirty="0" sz="1900" spc="588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funding</a:t>
            </a:r>
            <a:r>
              <a:rPr dirty="0" sz="1900" spc="578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to</a:t>
            </a:r>
            <a:r>
              <a:rPr dirty="0" sz="1900" spc="57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support</a:t>
            </a:r>
            <a:r>
              <a:rPr dirty="0" sz="1900" spc="58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dirty="0" sz="1900" spc="567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Institute</a:t>
            </a:r>
            <a:r>
              <a:rPr dirty="0" sz="1900" spc="559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in</a:t>
            </a:r>
            <a:r>
              <a:rPr dirty="0" sz="1900" spc="576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developing</a:t>
            </a:r>
            <a:r>
              <a:rPr dirty="0" sz="1900" spc="582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dirty="0" sz="1900" spc="567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planning</a:t>
            </a:r>
            <a:r>
              <a:rPr dirty="0" sz="1900" spc="6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tasks</a:t>
            </a:r>
            <a:r>
              <a:rPr dirty="0" sz="1900" spc="559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and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reviewing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annual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 spc="10">
                <a:solidFill>
                  <a:srgbClr val="000000"/>
                </a:solidFill>
                <a:latin typeface="Garamond"/>
                <a:cs typeface="Garamond"/>
              </a:rPr>
              <a:t>plan.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2439" y="6547116"/>
            <a:ext cx="223031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203c6a"/>
                </a:solidFill>
                <a:latin typeface="FLTLFA+ArialMT"/>
                <a:cs typeface="FLTLFA+ArialMT"/>
              </a:rPr>
              <a:t>6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54255" y="6575173"/>
            <a:ext cx="170222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FLTLFA+ArialMT"/>
                <a:cs typeface="FLTLFA+ArialMT"/>
              </a:rPr>
              <a:t>www.duanemorris.com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6636" y="1148440"/>
            <a:ext cx="6241086" cy="509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Power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Development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Plan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8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(cont.)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7408" y="1803302"/>
            <a:ext cx="8596596" cy="27001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000000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dirty="0" sz="1900" spc="8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main</a:t>
            </a:r>
            <a:r>
              <a:rPr dirty="0" sz="1900" spc="94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instruments</a:t>
            </a:r>
            <a:r>
              <a:rPr dirty="0" sz="1900" spc="8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for</a:t>
            </a:r>
            <a:r>
              <a:rPr dirty="0" sz="1900" spc="94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bringing</a:t>
            </a:r>
            <a:r>
              <a:rPr dirty="0" sz="1900" spc="11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dirty="0" sz="1900" spc="82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PDP8</a:t>
            </a:r>
            <a:r>
              <a:rPr dirty="0" sz="1900" spc="94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into</a:t>
            </a:r>
            <a:r>
              <a:rPr dirty="0" sz="1900" spc="94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life</a:t>
            </a:r>
            <a:r>
              <a:rPr dirty="0" sz="1900" spc="85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being</a:t>
            </a:r>
            <a:r>
              <a:rPr dirty="0" sz="1900" spc="94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dirty="0" sz="1900" spc="82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amended</a:t>
            </a:r>
            <a:r>
              <a:rPr dirty="0" sz="1900" spc="87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Electricity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Law</a:t>
            </a:r>
            <a:r>
              <a:rPr dirty="0" sz="1900" spc="25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and</a:t>
            </a:r>
            <a:r>
              <a:rPr dirty="0" sz="1900" spc="34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dirty="0" sz="1900" spc="23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Law</a:t>
            </a:r>
            <a:r>
              <a:rPr dirty="0" sz="1900" spc="25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on</a:t>
            </a:r>
            <a:r>
              <a:rPr dirty="0" sz="1900" spc="36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Renewable</a:t>
            </a:r>
            <a:r>
              <a:rPr dirty="0" sz="1900" spc="3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Energy</a:t>
            </a:r>
            <a:r>
              <a:rPr dirty="0" sz="1900" spc="33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will</a:t>
            </a:r>
            <a:r>
              <a:rPr dirty="0" sz="1900" spc="28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be</a:t>
            </a:r>
            <a:r>
              <a:rPr dirty="0" sz="1900" spc="27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prepared</a:t>
            </a:r>
            <a:r>
              <a:rPr dirty="0" sz="1900" spc="43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by</a:t>
            </a:r>
            <a:r>
              <a:rPr dirty="0" sz="1900" spc="27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MOIT</a:t>
            </a:r>
            <a:r>
              <a:rPr dirty="0" sz="1900" spc="3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and</a:t>
            </a:r>
            <a:r>
              <a:rPr dirty="0" sz="1900" spc="34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it</a:t>
            </a:r>
            <a:r>
              <a:rPr dirty="0" sz="1900" spc="23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is</a:t>
            </a:r>
            <a:r>
              <a:rPr dirty="0" sz="1900" spc="2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expected</a:t>
            </a:r>
          </a:p>
          <a:p>
            <a:pPr marL="465455" marR="0">
              <a:lnSpc>
                <a:spcPts val="2137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that</a:t>
            </a:r>
            <a:r>
              <a:rPr dirty="0" sz="1900" spc="123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dirty="0" sz="1900" spc="119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draft</a:t>
            </a:r>
            <a:r>
              <a:rPr dirty="0" sz="1900" spc="125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for</a:t>
            </a:r>
            <a:r>
              <a:rPr dirty="0" sz="1900" spc="13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dirty="0" sz="1900" spc="119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mentioned</a:t>
            </a:r>
            <a:r>
              <a:rPr dirty="0" sz="1900" spc="13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laws</a:t>
            </a:r>
            <a:r>
              <a:rPr dirty="0" sz="1900" spc="116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will</a:t>
            </a:r>
            <a:r>
              <a:rPr dirty="0" sz="1900" spc="124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be</a:t>
            </a:r>
            <a:r>
              <a:rPr dirty="0" sz="1900" spc="122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submitted</a:t>
            </a:r>
            <a:r>
              <a:rPr dirty="0" sz="1900" spc="11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for</a:t>
            </a:r>
            <a:r>
              <a:rPr dirty="0" sz="1900" spc="13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dirty="0" sz="1900" spc="119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National</a:t>
            </a:r>
            <a:r>
              <a:rPr dirty="0" sz="1900" spc="14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Assembly’s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approval</a:t>
            </a:r>
            <a:r>
              <a:rPr dirty="0" sz="1900" spc="314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by</a:t>
            </a:r>
            <a:r>
              <a:rPr dirty="0" sz="1900" spc="284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2024.</a:t>
            </a:r>
            <a:r>
              <a:rPr dirty="0" sz="1900" spc="274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Regarding</a:t>
            </a:r>
            <a:r>
              <a:rPr dirty="0" sz="1900" spc="297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dirty="0" sz="1900" spc="282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DPPA</a:t>
            </a:r>
            <a:r>
              <a:rPr dirty="0" sz="1900" spc="299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mechanism</a:t>
            </a:r>
            <a:r>
              <a:rPr dirty="0" sz="1900" spc="289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to</a:t>
            </a:r>
            <a:r>
              <a:rPr dirty="0" sz="1900" spc="285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be</a:t>
            </a:r>
            <a:r>
              <a:rPr dirty="0" sz="1900" spc="284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in</a:t>
            </a:r>
            <a:r>
              <a:rPr dirty="0" sz="1900" spc="29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line</a:t>
            </a:r>
            <a:r>
              <a:rPr dirty="0" sz="1900" spc="29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with</a:t>
            </a:r>
            <a:r>
              <a:rPr dirty="0" sz="1900" spc="284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PDP8,</a:t>
            </a:r>
            <a:r>
              <a:rPr dirty="0" sz="1900" spc="293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regulations</a:t>
            </a:r>
            <a:r>
              <a:rPr dirty="0" sz="1900" spc="147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on</a:t>
            </a:r>
            <a:r>
              <a:rPr dirty="0" sz="1900" spc="147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DPPA</a:t>
            </a:r>
            <a:r>
              <a:rPr dirty="0" sz="1900" spc="15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will</a:t>
            </a:r>
            <a:r>
              <a:rPr dirty="0" sz="1900" spc="139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be</a:t>
            </a:r>
            <a:r>
              <a:rPr dirty="0" sz="1900" spc="137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finalized</a:t>
            </a:r>
            <a:r>
              <a:rPr dirty="0" sz="1900" spc="15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by</a:t>
            </a:r>
            <a:r>
              <a:rPr dirty="0" sz="1900" spc="137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MOIT</a:t>
            </a:r>
            <a:r>
              <a:rPr dirty="0" sz="1900" spc="14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and</a:t>
            </a:r>
            <a:r>
              <a:rPr dirty="0" sz="1900" spc="146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submitted</a:t>
            </a:r>
            <a:r>
              <a:rPr dirty="0" sz="1900" spc="126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to</a:t>
            </a:r>
            <a:r>
              <a:rPr dirty="0" sz="1900" spc="138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dirty="0" sz="1900" spc="135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Government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for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approval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within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this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year.</a:t>
            </a:r>
          </a:p>
          <a:p>
            <a:pPr marL="0" marR="0">
              <a:lnSpc>
                <a:spcPts val="2178"/>
              </a:lnSpc>
              <a:spcBef>
                <a:spcPts val="42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000000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MOIT</a:t>
            </a:r>
            <a:r>
              <a:rPr dirty="0" sz="1900" spc="30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is</a:t>
            </a:r>
            <a:r>
              <a:rPr dirty="0" sz="1900" spc="293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also</a:t>
            </a:r>
            <a:r>
              <a:rPr dirty="0" sz="1900" spc="303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tasked</a:t>
            </a:r>
            <a:r>
              <a:rPr dirty="0" sz="1900" spc="289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to</a:t>
            </a:r>
            <a:r>
              <a:rPr dirty="0" sz="1900" spc="3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coordinate</a:t>
            </a:r>
            <a:r>
              <a:rPr dirty="0" sz="1900" spc="316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and</a:t>
            </a:r>
            <a:r>
              <a:rPr dirty="0" sz="1900" spc="305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work</a:t>
            </a:r>
            <a:r>
              <a:rPr dirty="0" sz="1900" spc="30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with</a:t>
            </a:r>
            <a:r>
              <a:rPr dirty="0" sz="1900" spc="299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local</a:t>
            </a:r>
            <a:r>
              <a:rPr dirty="0" sz="1900" spc="307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authorities</a:t>
            </a:r>
            <a:r>
              <a:rPr dirty="0" sz="1900" spc="303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to</a:t>
            </a:r>
            <a:r>
              <a:rPr dirty="0" sz="1900" spc="3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review</a:t>
            </a:r>
            <a:r>
              <a:rPr dirty="0" sz="1900" spc="293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and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address</a:t>
            </a:r>
            <a:r>
              <a:rPr dirty="0" sz="1900" spc="307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issues</a:t>
            </a:r>
            <a:r>
              <a:rPr dirty="0" sz="1900" spc="294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under</a:t>
            </a:r>
            <a:r>
              <a:rPr dirty="0" sz="1900" spc="315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existing</a:t>
            </a:r>
            <a:r>
              <a:rPr dirty="0" sz="1900" spc="317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regulations,</a:t>
            </a:r>
            <a:r>
              <a:rPr dirty="0" sz="1900" spc="32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agreements</a:t>
            </a:r>
            <a:r>
              <a:rPr dirty="0" sz="1900" spc="309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to</a:t>
            </a:r>
            <a:r>
              <a:rPr dirty="0" sz="1900" spc="315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address</a:t>
            </a:r>
            <a:r>
              <a:rPr dirty="0" sz="1900" spc="307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issues</a:t>
            </a:r>
            <a:r>
              <a:rPr dirty="0" sz="1900" spc="294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of</a:t>
            </a:r>
            <a:r>
              <a:rPr dirty="0" sz="1900" spc="317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projects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and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report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to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Prime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Minister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for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instruction/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legislation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if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000000"/>
                </a:solidFill>
                <a:latin typeface="Garamond"/>
                <a:cs typeface="Garamond"/>
              </a:rPr>
              <a:t>required.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439" y="6547116"/>
            <a:ext cx="223031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203c6a"/>
                </a:solidFill>
                <a:latin typeface="FLTLFA+ArialMT"/>
                <a:cs typeface="FLTLFA+ArialMT"/>
              </a:rPr>
              <a:t>7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54255" y="6575173"/>
            <a:ext cx="170222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FLTLFA+ArialMT"/>
                <a:cs typeface="FLTLFA+ArialMT"/>
              </a:rPr>
              <a:t>www.duanemorris.com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3403" y="1275738"/>
            <a:ext cx="7786620" cy="509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CURRENT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ELECTRICITY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SITUATION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1450" y="1956424"/>
            <a:ext cx="8197681" cy="3257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Until</a:t>
            </a:r>
            <a:r>
              <a:rPr dirty="0" sz="1900" spc="16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now,</a:t>
            </a:r>
            <a:r>
              <a:rPr dirty="0" sz="1900" spc="15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EVN</a:t>
            </a:r>
            <a:r>
              <a:rPr dirty="0" sz="1900" spc="15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has</a:t>
            </a:r>
            <a:r>
              <a:rPr dirty="0" sz="1900" spc="15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successfully</a:t>
            </a:r>
            <a:r>
              <a:rPr dirty="0" sz="1900" spc="12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developed</a:t>
            </a:r>
            <a:r>
              <a:rPr dirty="0" sz="1900" spc="15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Vietnam’s</a:t>
            </a:r>
            <a:r>
              <a:rPr dirty="0" sz="1900" spc="15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Competitive</a:t>
            </a:r>
            <a:r>
              <a:rPr dirty="0" sz="1900" spc="15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Generation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36905" y="2262219"/>
            <a:ext cx="6854928" cy="3095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Market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(VCGM)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Vietnam’s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Wholesale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Electricity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Market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(VWEM).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1450" y="2593456"/>
            <a:ext cx="8201285" cy="24106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Under</a:t>
            </a:r>
            <a:r>
              <a:rPr dirty="0" sz="1900" spc="6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5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VWEM,</a:t>
            </a:r>
            <a:r>
              <a:rPr dirty="0" sz="1900" spc="5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1900" spc="6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plant</a:t>
            </a:r>
            <a:r>
              <a:rPr dirty="0" sz="1900" spc="6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with</a:t>
            </a:r>
            <a:r>
              <a:rPr dirty="0" sz="1900" spc="5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</a:t>
            </a:r>
            <a:r>
              <a:rPr dirty="0" sz="1900" spc="5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installed</a:t>
            </a:r>
            <a:r>
              <a:rPr dirty="0" sz="1900" spc="6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capacity</a:t>
            </a:r>
            <a:r>
              <a:rPr dirty="0" sz="1900" spc="6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6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over</a:t>
            </a:r>
            <a:r>
              <a:rPr dirty="0" sz="1900" spc="6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30</a:t>
            </a:r>
            <a:r>
              <a:rPr dirty="0" sz="1900" spc="5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MW</a:t>
            </a:r>
            <a:r>
              <a:rPr dirty="0" sz="1900" spc="6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directly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participates</a:t>
            </a:r>
            <a:r>
              <a:rPr dirty="0" sz="1900" spc="53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</a:t>
            </a:r>
            <a:r>
              <a:rPr dirty="0" sz="1900" spc="53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52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electricity</a:t>
            </a:r>
            <a:r>
              <a:rPr dirty="0" sz="1900" spc="51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market</a:t>
            </a:r>
            <a:r>
              <a:rPr dirty="0" sz="1900" spc="52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while</a:t>
            </a:r>
            <a:r>
              <a:rPr dirty="0" sz="1900" spc="52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hydropower</a:t>
            </a:r>
            <a:r>
              <a:rPr dirty="0" sz="1900" spc="54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plants</a:t>
            </a:r>
            <a:r>
              <a:rPr dirty="0" sz="1900" spc="53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with</a:t>
            </a:r>
            <a:r>
              <a:rPr dirty="0" sz="1900" spc="52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installed</a:t>
            </a:r>
          </a:p>
          <a:p>
            <a:pPr marL="465455" marR="0">
              <a:lnSpc>
                <a:spcPts val="2137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capacity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30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MW</a:t>
            </a:r>
            <a:r>
              <a:rPr dirty="0" sz="1900" spc="1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or</a:t>
            </a:r>
            <a:r>
              <a:rPr dirty="0" sz="1900" spc="1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less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have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right</a:t>
            </a:r>
            <a:r>
              <a:rPr dirty="0" sz="1900" spc="1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choose</a:t>
            </a:r>
            <a:r>
              <a:rPr dirty="0" sz="1900" spc="1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participate</a:t>
            </a:r>
            <a:r>
              <a:rPr dirty="0" sz="1900" spc="1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</a:t>
            </a:r>
            <a:r>
              <a:rPr dirty="0" sz="1900" spc="1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electricity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market</a:t>
            </a:r>
            <a:r>
              <a:rPr dirty="0" sz="1900" spc="20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when</a:t>
            </a:r>
            <a:r>
              <a:rPr dirty="0" sz="1900" spc="21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they</a:t>
            </a:r>
            <a:r>
              <a:rPr dirty="0" sz="1900" spc="20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fully</a:t>
            </a:r>
            <a:r>
              <a:rPr dirty="0" sz="1900" spc="20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satisfy</a:t>
            </a:r>
            <a:r>
              <a:rPr dirty="0" sz="1900" spc="19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20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conditions</a:t>
            </a:r>
            <a:r>
              <a:rPr dirty="0" sz="1900" spc="22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on</a:t>
            </a:r>
            <a:r>
              <a:rPr dirty="0" sz="1900" spc="21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infrastructure.</a:t>
            </a:r>
            <a:r>
              <a:rPr dirty="0" sz="1900" spc="20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20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buyers</a:t>
            </a:r>
            <a:r>
              <a:rPr dirty="0" sz="1900" spc="20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are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EVN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electricity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buyers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satisfying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relevant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conditions.</a:t>
            </a:r>
          </a:p>
          <a:p>
            <a:pPr marL="0" marR="0">
              <a:lnSpc>
                <a:spcPts val="2178"/>
              </a:lnSpc>
              <a:spcBef>
                <a:spcPts val="42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90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ancillary</a:t>
            </a:r>
            <a:r>
              <a:rPr dirty="0" sz="1900" spc="92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service</a:t>
            </a:r>
            <a:r>
              <a:rPr dirty="0" sz="1900" spc="90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providers</a:t>
            </a:r>
            <a:r>
              <a:rPr dirty="0" sz="1900" spc="92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are</a:t>
            </a:r>
            <a:r>
              <a:rPr dirty="0" sz="1900" spc="91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90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National</a:t>
            </a:r>
            <a:r>
              <a:rPr dirty="0" sz="1900" spc="93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Load</a:t>
            </a:r>
            <a:r>
              <a:rPr dirty="0" sz="1900" spc="91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Dispatch</a:t>
            </a:r>
            <a:r>
              <a:rPr dirty="0" sz="1900" spc="91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Center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(EVNNLDC);</a:t>
            </a:r>
            <a:r>
              <a:rPr dirty="0" sz="1900" spc="54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National</a:t>
            </a:r>
            <a:r>
              <a:rPr dirty="0" sz="1900" spc="56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1900" spc="55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Transmission</a:t>
            </a:r>
            <a:r>
              <a:rPr dirty="0" sz="1900" spc="55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Corporation</a:t>
            </a:r>
            <a:r>
              <a:rPr dirty="0" sz="1900" spc="59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(EVNNPTC)</a:t>
            </a:r>
            <a:r>
              <a:rPr dirty="0" sz="1900" spc="54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other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subsidiaries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EVN.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1450" y="5025759"/>
            <a:ext cx="8199939" cy="3257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Under</a:t>
            </a:r>
            <a:r>
              <a:rPr dirty="0" sz="1900" spc="11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both</a:t>
            </a:r>
            <a:r>
              <a:rPr dirty="0" sz="1900" spc="11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1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VCGM</a:t>
            </a:r>
            <a:r>
              <a:rPr dirty="0" sz="1900" spc="11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11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1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VWEM,</a:t>
            </a:r>
            <a:r>
              <a:rPr dirty="0" sz="1900" spc="11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EVN</a:t>
            </a:r>
            <a:r>
              <a:rPr dirty="0" sz="1900" spc="10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11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its</a:t>
            </a:r>
            <a:r>
              <a:rPr dirty="0" sz="1900" spc="9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subsidiaries</a:t>
            </a:r>
            <a:r>
              <a:rPr dirty="0" sz="1900" spc="10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are</a:t>
            </a:r>
            <a:r>
              <a:rPr dirty="0" sz="1900" spc="10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currently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36905" y="5331554"/>
            <a:ext cx="4051696" cy="3095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enjoying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vertically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integrated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monopoly.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754255" y="6575173"/>
            <a:ext cx="170222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FLTLFA+ArialMT"/>
                <a:cs typeface="FLTLFA+ArialMT"/>
              </a:rPr>
              <a:t>www.duanemorris.com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3403" y="1024278"/>
            <a:ext cx="7786620" cy="509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CURRENT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ELECTRICITY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SITUATION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1449" y="1527198"/>
            <a:ext cx="4949159" cy="40560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14896" marR="0">
              <a:lnSpc>
                <a:spcPts val="3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>
                <a:solidFill>
                  <a:srgbClr val="6e8650"/>
                </a:solidFill>
                <a:latin typeface="Garamond"/>
                <a:cs typeface="Garamond"/>
              </a:rPr>
              <a:t>(cont.)</a:t>
            </a:r>
          </a:p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Insufficient</a:t>
            </a:r>
            <a:r>
              <a:rPr dirty="0" sz="1900" spc="129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electricity</a:t>
            </a:r>
            <a:r>
              <a:rPr dirty="0" sz="1900" spc="128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supply</a:t>
            </a:r>
            <a:r>
              <a:rPr dirty="0" sz="1900" spc="129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due</a:t>
            </a:r>
            <a:r>
              <a:rPr dirty="0" sz="1900" spc="128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drought</a:t>
            </a:r>
            <a:r>
              <a:rPr dirty="0" sz="1900" spc="10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</a:t>
            </a:r>
            <a:r>
              <a:rPr dirty="0" sz="1900" spc="10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9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North</a:t>
            </a:r>
            <a:r>
              <a:rPr dirty="0" sz="1900" spc="11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10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malfunctions</a:t>
            </a:r>
            <a:r>
              <a:rPr dirty="0" sz="1900" spc="10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thermal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machineries.</a:t>
            </a:r>
          </a:p>
          <a:p>
            <a:pPr marL="0" marR="0">
              <a:lnSpc>
                <a:spcPts val="2178"/>
              </a:lnSpc>
              <a:spcBef>
                <a:spcPts val="42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Offices</a:t>
            </a:r>
            <a:r>
              <a:rPr dirty="0" sz="1900" spc="32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</a:t>
            </a:r>
            <a:r>
              <a:rPr dirty="0" sz="1900" spc="33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Hanoi</a:t>
            </a:r>
            <a:r>
              <a:rPr dirty="0" sz="1900" spc="35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have</a:t>
            </a:r>
            <a:r>
              <a:rPr dirty="0" sz="1900" spc="33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experienced</a:t>
            </a:r>
            <a:r>
              <a:rPr dirty="0" sz="1900" spc="34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short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1900" spc="112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outages</a:t>
            </a:r>
            <a:r>
              <a:rPr dirty="0" sz="1900" spc="110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and</a:t>
            </a:r>
            <a:r>
              <a:rPr dirty="0" sz="1900" spc="112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there</a:t>
            </a:r>
            <a:r>
              <a:rPr dirty="0" sz="1900" spc="1113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have</a:t>
            </a:r>
            <a:r>
              <a:rPr dirty="0" sz="1900" spc="111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been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incidents</a:t>
            </a:r>
            <a:r>
              <a:rPr dirty="0" sz="1900" spc="236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236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people</a:t>
            </a:r>
            <a:r>
              <a:rPr dirty="0" sz="1900" spc="237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trapped</a:t>
            </a:r>
            <a:r>
              <a:rPr dirty="0" sz="1900" spc="237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</a:t>
            </a:r>
          </a:p>
          <a:p>
            <a:pPr marL="465455" marR="0">
              <a:lnSpc>
                <a:spcPts val="2137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condominium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elevators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due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blackouts.</a:t>
            </a:r>
          </a:p>
          <a:p>
            <a:pPr marL="0" marR="0">
              <a:lnSpc>
                <a:spcPts val="2178"/>
              </a:lnSpc>
              <a:spcBef>
                <a:spcPts val="470"/>
              </a:spcBef>
              <a:spcAft>
                <a:spcPts val="0"/>
              </a:spcAft>
            </a:pPr>
            <a:r>
              <a:rPr dirty="0" sz="1950">
                <a:solidFill>
                  <a:srgbClr val="203c6a"/>
                </a:solidFill>
                <a:latin typeface="FLTLFA+ArialMT"/>
                <a:cs typeface="FLTLFA+ArialMT"/>
              </a:rPr>
              <a:t>•</a:t>
            </a:r>
            <a:r>
              <a:rPr dirty="0" sz="1950" spc="2440">
                <a:solidFill>
                  <a:srgbClr val="203c6a"/>
                </a:solidFill>
                <a:latin typeface="FLTLFA+ArialMT"/>
                <a:cs typeface="FLTLFA+ArialMT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As</a:t>
            </a:r>
            <a:r>
              <a:rPr dirty="0" sz="1900" spc="35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reported,</a:t>
            </a:r>
            <a:r>
              <a:rPr dirty="0" sz="1900" spc="367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one</a:t>
            </a:r>
            <a:r>
              <a:rPr dirty="0" sz="1900" spc="36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36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35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industrial</a:t>
            </a:r>
            <a:r>
              <a:rPr dirty="0" sz="1900" spc="36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park’s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developer</a:t>
            </a:r>
            <a:r>
              <a:rPr dirty="0" sz="1900" spc="5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in</a:t>
            </a:r>
            <a:r>
              <a:rPr dirty="0" sz="1900" spc="5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the</a:t>
            </a:r>
            <a:r>
              <a:rPr dirty="0" sz="1900" spc="4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North</a:t>
            </a:r>
            <a:r>
              <a:rPr dirty="0" sz="1900" spc="6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5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were</a:t>
            </a:r>
            <a:r>
              <a:rPr dirty="0" sz="1900" spc="4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told</a:t>
            </a:r>
            <a:r>
              <a:rPr dirty="0" sz="1900" spc="55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  <a:r>
              <a:rPr dirty="0" sz="1900" spc="51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cut</a:t>
            </a:r>
          </a:p>
          <a:p>
            <a:pPr marL="465455" marR="0">
              <a:lnSpc>
                <a:spcPts val="2137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power</a:t>
            </a:r>
            <a:r>
              <a:rPr dirty="0" sz="1900" spc="44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50%</a:t>
            </a:r>
            <a:r>
              <a:rPr dirty="0" sz="1900" spc="43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on</a:t>
            </a:r>
            <a:r>
              <a:rPr dirty="0" sz="1900" spc="44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blackout</a:t>
            </a:r>
            <a:r>
              <a:rPr dirty="0" sz="1900" spc="44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risk,</a:t>
            </a:r>
            <a:r>
              <a:rPr dirty="0" sz="1900" spc="434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leading</a:t>
            </a:r>
            <a:r>
              <a:rPr dirty="0" sz="1900" spc="446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to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suspension</a:t>
            </a:r>
            <a:r>
              <a:rPr dirty="0" sz="1900" spc="1539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153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production</a:t>
            </a:r>
            <a:r>
              <a:rPr dirty="0" sz="1900" spc="1552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of</a:t>
            </a:r>
            <a:r>
              <a:rPr dirty="0" sz="1900" spc="1538">
                <a:solidFill>
                  <a:srgbClr val="203c6a"/>
                </a:solidFill>
                <a:latin typeface="Garamond"/>
                <a:cs typeface="Garamond"/>
              </a:rPr>
              <a:t> </a:t>
            </a: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many</a:t>
            </a:r>
          </a:p>
          <a:p>
            <a:pPr marL="465455" marR="0">
              <a:lnSpc>
                <a:spcPts val="213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1900">
                <a:solidFill>
                  <a:srgbClr val="203c6a"/>
                </a:solidFill>
                <a:latin typeface="Garamond"/>
                <a:cs typeface="Garamond"/>
              </a:rPr>
              <a:t>factories.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54255" y="6575173"/>
            <a:ext cx="170222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FLTLFA+ArialMT"/>
                <a:cs typeface="FLTLFA+ArialMT"/>
              </a:rPr>
              <a:t>www.duanemorris.com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2023-07-13T05:43:41-05:00</dcterms:modified>
</cp:coreProperties>
</file>