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256" r:id="rId2"/>
    <p:sldId id="257" r:id="rId3"/>
    <p:sldId id="321" r:id="rId4"/>
    <p:sldId id="389" r:id="rId5"/>
    <p:sldId id="356" r:id="rId6"/>
    <p:sldId id="357" r:id="rId7"/>
    <p:sldId id="358" r:id="rId8"/>
    <p:sldId id="359" r:id="rId9"/>
    <p:sldId id="369" r:id="rId10"/>
    <p:sldId id="370" r:id="rId11"/>
    <p:sldId id="399" r:id="rId12"/>
    <p:sldId id="400" r:id="rId13"/>
    <p:sldId id="401" r:id="rId14"/>
    <p:sldId id="402" r:id="rId15"/>
    <p:sldId id="403" r:id="rId16"/>
    <p:sldId id="362" r:id="rId17"/>
    <p:sldId id="363" r:id="rId18"/>
    <p:sldId id="404" r:id="rId19"/>
    <p:sldId id="364" r:id="rId20"/>
    <p:sldId id="405" r:id="rId21"/>
    <p:sldId id="365" r:id="rId22"/>
    <p:sldId id="367" r:id="rId23"/>
    <p:sldId id="376" r:id="rId24"/>
    <p:sldId id="377" r:id="rId25"/>
    <p:sldId id="378" r:id="rId26"/>
    <p:sldId id="380" r:id="rId27"/>
    <p:sldId id="383" r:id="rId28"/>
    <p:sldId id="384" r:id="rId29"/>
    <p:sldId id="385" r:id="rId30"/>
    <p:sldId id="386" r:id="rId31"/>
    <p:sldId id="387" r:id="rId32"/>
    <p:sldId id="388" r:id="rId33"/>
    <p:sldId id="368" r:id="rId34"/>
    <p:sldId id="398" r:id="rId35"/>
    <p:sldId id="396" r:id="rId36"/>
    <p:sldId id="390" r:id="rId37"/>
    <p:sldId id="391" r:id="rId38"/>
    <p:sldId id="392" r:id="rId39"/>
    <p:sldId id="394" r:id="rId40"/>
    <p:sldId id="395" r:id="rId41"/>
    <p:sldId id="397" r:id="rId42"/>
    <p:sldId id="342" r:id="rId43"/>
    <p:sldId id="343" r:id="rId44"/>
    <p:sldId id="344" r:id="rId45"/>
  </p:sldIdLst>
  <p:sldSz cx="9144000" cy="6858000" type="screen4x3"/>
  <p:notesSz cx="6797675" cy="992822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VN-T" initials="DM" lastIdx="12" clrIdx="0"/>
  <p:cmAuthor id="2" name="Trang Pham" initials="TP" lastIdx="3" clrIdx="1">
    <p:extLst>
      <p:ext uri="{19B8F6BF-5375-455C-9EA6-DF929625EA0E}">
        <p15:presenceInfo xmlns:p15="http://schemas.microsoft.com/office/powerpoint/2012/main" userId="4885da6e83fad3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F7A"/>
    <a:srgbClr val="254800"/>
    <a:srgbClr val="336600"/>
    <a:srgbClr val="5AA67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DA27A-9084-4238-8617-7C97F0DC69B6}" v="152" dt="2020-01-13T10:42:17.454"/>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p:restoredTop sz="94214"/>
  </p:normalViewPr>
  <p:slideViewPr>
    <p:cSldViewPr showGuides="1">
      <p:cViewPr varScale="1">
        <p:scale>
          <a:sx n="59" d="100"/>
          <a:sy n="59" d="100"/>
        </p:scale>
        <p:origin x="1496" y="52"/>
      </p:cViewPr>
      <p:guideLst>
        <p:guide orient="horz" pos="2160"/>
        <p:guide pos="2854"/>
      </p:guideLst>
    </p:cSldViewPr>
  </p:slideViewPr>
  <p:outlineViewPr>
    <p:cViewPr>
      <p:scale>
        <a:sx n="33" d="100"/>
        <a:sy n="33" d="100"/>
      </p:scale>
      <p:origin x="0" y="1068"/>
    </p:cViewPr>
  </p:outlineViewPr>
  <p:notesTextViewPr>
    <p:cViewPr>
      <p:scale>
        <a:sx n="100" d="100"/>
        <a:sy n="100" d="100"/>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Pham" userId="4885da6e83fad3d4" providerId="LiveId" clId="{2D9DA27A-9084-4238-8617-7C97F0DC69B6}"/>
    <pc:docChg chg="undo custSel addSld delSld modSld">
      <pc:chgData name="Trang Pham" userId="4885da6e83fad3d4" providerId="LiveId" clId="{2D9DA27A-9084-4238-8617-7C97F0DC69B6}" dt="2020-01-13T10:42:55.701" v="1214" actId="14100"/>
      <pc:docMkLst>
        <pc:docMk/>
      </pc:docMkLst>
      <pc:sldChg chg="addSp delSp modSp">
        <pc:chgData name="Trang Pham" userId="4885da6e83fad3d4" providerId="LiveId" clId="{2D9DA27A-9084-4238-8617-7C97F0DC69B6}" dt="2020-01-13T09:36:10.205" v="78" actId="20577"/>
        <pc:sldMkLst>
          <pc:docMk/>
          <pc:sldMk cId="3098586311" sldId="348"/>
        </pc:sldMkLst>
        <pc:spChg chg="mod">
          <ac:chgData name="Trang Pham" userId="4885da6e83fad3d4" providerId="LiveId" clId="{2D9DA27A-9084-4238-8617-7C97F0DC69B6}" dt="2020-01-13T09:36:10.205" v="78" actId="20577"/>
          <ac:spMkLst>
            <pc:docMk/>
            <pc:sldMk cId="3098586311" sldId="348"/>
            <ac:spMk id="3" creationId="{070429E4-9A80-4CA2-A324-30288D5FCC29}"/>
          </ac:spMkLst>
        </pc:spChg>
        <pc:spChg chg="add del">
          <ac:chgData name="Trang Pham" userId="4885da6e83fad3d4" providerId="LiveId" clId="{2D9DA27A-9084-4238-8617-7C97F0DC69B6}" dt="2020-01-13T09:32:13.397" v="1"/>
          <ac:spMkLst>
            <pc:docMk/>
            <pc:sldMk cId="3098586311" sldId="348"/>
            <ac:spMk id="5" creationId="{A062FDD3-8DA1-465A-ACC7-FC4FFA33DC38}"/>
          </ac:spMkLst>
        </pc:spChg>
        <pc:graphicFrameChg chg="add del">
          <ac:chgData name="Trang Pham" userId="4885da6e83fad3d4" providerId="LiveId" clId="{2D9DA27A-9084-4238-8617-7C97F0DC69B6}" dt="2020-01-13T09:32:13.397" v="1"/>
          <ac:graphicFrameMkLst>
            <pc:docMk/>
            <pc:sldMk cId="3098586311" sldId="348"/>
            <ac:graphicFrameMk id="4" creationId="{8085DF35-F0C9-497F-8DB8-03287FDAD387}"/>
          </ac:graphicFrameMkLst>
        </pc:graphicFrameChg>
      </pc:sldChg>
      <pc:sldChg chg="addSp delSp modSp add setBg">
        <pc:chgData name="Trang Pham" userId="4885da6e83fad3d4" providerId="LiveId" clId="{2D9DA27A-9084-4238-8617-7C97F0DC69B6}" dt="2020-01-13T09:42:37.692" v="481" actId="20577"/>
        <pc:sldMkLst>
          <pc:docMk/>
          <pc:sldMk cId="3035767762" sldId="349"/>
        </pc:sldMkLst>
        <pc:spChg chg="add">
          <ac:chgData name="Trang Pham" userId="4885da6e83fad3d4" providerId="LiveId" clId="{2D9DA27A-9084-4238-8617-7C97F0DC69B6}" dt="2020-01-13T09:32:36.517" v="3"/>
          <ac:spMkLst>
            <pc:docMk/>
            <pc:sldMk cId="3035767762" sldId="349"/>
            <ac:spMk id="2" creationId="{CF0B7D4E-B504-4106-8C18-364C62A1C6E0}"/>
          </ac:spMkLst>
        </pc:spChg>
        <pc:spChg chg="add mod">
          <ac:chgData name="Trang Pham" userId="4885da6e83fad3d4" providerId="LiveId" clId="{2D9DA27A-9084-4238-8617-7C97F0DC69B6}" dt="2020-01-13T09:32:50.887" v="5" actId="20577"/>
          <ac:spMkLst>
            <pc:docMk/>
            <pc:sldMk cId="3035767762" sldId="349"/>
            <ac:spMk id="3" creationId="{EEBB0B4F-3B14-4461-88AB-ECD5A1BB70A3}"/>
          </ac:spMkLst>
        </pc:spChg>
        <pc:spChg chg="add del mod">
          <ac:chgData name="Trang Pham" userId="4885da6e83fad3d4" providerId="LiveId" clId="{2D9DA27A-9084-4238-8617-7C97F0DC69B6}" dt="2020-01-13T09:35:56.126" v="73" actId="21"/>
          <ac:spMkLst>
            <pc:docMk/>
            <pc:sldMk cId="3035767762" sldId="349"/>
            <ac:spMk id="4" creationId="{4B7A05FF-E42D-4F77-855F-87F84FF8596D}"/>
          </ac:spMkLst>
        </pc:spChg>
        <pc:spChg chg="add del">
          <ac:chgData name="Trang Pham" userId="4885da6e83fad3d4" providerId="LiveId" clId="{2D9DA27A-9084-4238-8617-7C97F0DC69B6}" dt="2020-01-13T09:35:06.486" v="61"/>
          <ac:spMkLst>
            <pc:docMk/>
            <pc:sldMk cId="3035767762" sldId="349"/>
            <ac:spMk id="5" creationId="{FA859E05-2805-4941-9A6D-C0A8DFD7979A}"/>
          </ac:spMkLst>
        </pc:spChg>
        <pc:spChg chg="add del mod">
          <ac:chgData name="Trang Pham" userId="4885da6e83fad3d4" providerId="LiveId" clId="{2D9DA27A-9084-4238-8617-7C97F0DC69B6}" dt="2020-01-13T09:42:37.692" v="481" actId="20577"/>
          <ac:spMkLst>
            <pc:docMk/>
            <pc:sldMk cId="3035767762" sldId="349"/>
            <ac:spMk id="6" creationId="{46E0BB29-299A-4F03-AE60-D4E6E63413A0}"/>
          </ac:spMkLst>
        </pc:spChg>
        <pc:spChg chg="add del">
          <ac:chgData name="Trang Pham" userId="4885da6e83fad3d4" providerId="LiveId" clId="{2D9DA27A-9084-4238-8617-7C97F0DC69B6}" dt="2020-01-13T09:38:03.905" v="143"/>
          <ac:spMkLst>
            <pc:docMk/>
            <pc:sldMk cId="3035767762" sldId="349"/>
            <ac:spMk id="7" creationId="{3BA11A11-0EFD-4015-895C-9E687B24E3A1}"/>
          </ac:spMkLst>
        </pc:spChg>
      </pc:sldChg>
      <pc:sldChg chg="addSp delSp modSp add mod">
        <pc:chgData name="Trang Pham" userId="4885da6e83fad3d4" providerId="LiveId" clId="{2D9DA27A-9084-4238-8617-7C97F0DC69B6}" dt="2020-01-13T10:12:00.554" v="749" actId="1076"/>
        <pc:sldMkLst>
          <pc:docMk/>
          <pc:sldMk cId="1423530971" sldId="350"/>
        </pc:sldMkLst>
        <pc:spChg chg="add mod">
          <ac:chgData name="Trang Pham" userId="4885da6e83fad3d4" providerId="LiveId" clId="{2D9DA27A-9084-4238-8617-7C97F0DC69B6}" dt="2020-01-13T10:12:00.554" v="749" actId="1076"/>
          <ac:spMkLst>
            <pc:docMk/>
            <pc:sldMk cId="1423530971" sldId="350"/>
            <ac:spMk id="2" creationId="{3EC00545-53DE-4605-95D2-0A4965C0234B}"/>
          </ac:spMkLst>
        </pc:spChg>
        <pc:graphicFrameChg chg="add mod">
          <ac:chgData name="Trang Pham" userId="4885da6e83fad3d4" providerId="LiveId" clId="{2D9DA27A-9084-4238-8617-7C97F0DC69B6}" dt="2020-01-13T10:11:51.116" v="748"/>
          <ac:graphicFrameMkLst>
            <pc:docMk/>
            <pc:sldMk cId="1423530971" sldId="350"/>
            <ac:graphicFrameMk id="6" creationId="{4899A04B-3F24-4BBB-AED7-5CC5416FF22F}"/>
          </ac:graphicFrameMkLst>
        </pc:graphicFrameChg>
        <pc:graphicFrameChg chg="add mod">
          <ac:chgData name="Trang Pham" userId="4885da6e83fad3d4" providerId="LiveId" clId="{2D9DA27A-9084-4238-8617-7C97F0DC69B6}" dt="2020-01-13T10:11:29.308" v="746" actId="207"/>
          <ac:graphicFrameMkLst>
            <pc:docMk/>
            <pc:sldMk cId="1423530971" sldId="350"/>
            <ac:graphicFrameMk id="9" creationId="{2EEC5439-0638-4D80-B2D9-5F67DA679D59}"/>
          </ac:graphicFrameMkLst>
        </pc:graphicFrameChg>
        <pc:picChg chg="add del mod">
          <ac:chgData name="Trang Pham" userId="4885da6e83fad3d4" providerId="LiveId" clId="{2D9DA27A-9084-4238-8617-7C97F0DC69B6}" dt="2020-01-13T09:46:37.086" v="586"/>
          <ac:picMkLst>
            <pc:docMk/>
            <pc:sldMk cId="1423530971" sldId="350"/>
            <ac:picMk id="3" creationId="{A3A525D8-8AE7-4462-8E19-63B29EC5A91E}"/>
          </ac:picMkLst>
        </pc:picChg>
      </pc:sldChg>
      <pc:sldChg chg="addSp modSp add del">
        <pc:chgData name="Trang Pham" userId="4885da6e83fad3d4" providerId="LiveId" clId="{2D9DA27A-9084-4238-8617-7C97F0DC69B6}" dt="2020-01-13T09:44:58.301" v="522" actId="2696"/>
        <pc:sldMkLst>
          <pc:docMk/>
          <pc:sldMk cId="3471002862" sldId="350"/>
        </pc:sldMkLst>
        <pc:spChg chg="add mod">
          <ac:chgData name="Trang Pham" userId="4885da6e83fad3d4" providerId="LiveId" clId="{2D9DA27A-9084-4238-8617-7C97F0DC69B6}" dt="2020-01-13T09:44:49.588" v="521" actId="20577"/>
          <ac:spMkLst>
            <pc:docMk/>
            <pc:sldMk cId="3471002862" sldId="350"/>
            <ac:spMk id="2" creationId="{30EB5EC3-0D94-4CAB-A6CA-E4B321D561C6}"/>
          </ac:spMkLst>
        </pc:spChg>
      </pc:sldChg>
      <pc:sldChg chg="addSp delSp modSp add mod">
        <pc:chgData name="Trang Pham" userId="4885da6e83fad3d4" providerId="LiveId" clId="{2D9DA27A-9084-4238-8617-7C97F0DC69B6}" dt="2020-01-13T10:42:55.701" v="1214" actId="14100"/>
        <pc:sldMkLst>
          <pc:docMk/>
          <pc:sldMk cId="4070723528" sldId="351"/>
        </pc:sldMkLst>
        <pc:spChg chg="add mod">
          <ac:chgData name="Trang Pham" userId="4885da6e83fad3d4" providerId="LiveId" clId="{2D9DA27A-9084-4238-8617-7C97F0DC69B6}" dt="2020-01-13T10:13:17.528" v="752" actId="1076"/>
          <ac:spMkLst>
            <pc:docMk/>
            <pc:sldMk cId="4070723528" sldId="351"/>
            <ac:spMk id="2" creationId="{3EC00545-53DE-4605-95D2-0A4965C0234B}"/>
          </ac:spMkLst>
        </pc:spChg>
        <pc:spChg chg="add mod">
          <ac:chgData name="Trang Pham" userId="4885da6e83fad3d4" providerId="LiveId" clId="{2D9DA27A-9084-4238-8617-7C97F0DC69B6}" dt="2020-01-13T10:31:26.159" v="1017" actId="14100"/>
          <ac:spMkLst>
            <pc:docMk/>
            <pc:sldMk cId="4070723528" sldId="351"/>
            <ac:spMk id="8" creationId="{B6759BB9-F9C0-4B95-B727-040EFFA89A55}"/>
          </ac:spMkLst>
        </pc:spChg>
        <pc:spChg chg="add mod">
          <ac:chgData name="Trang Pham" userId="4885da6e83fad3d4" providerId="LiveId" clId="{2D9DA27A-9084-4238-8617-7C97F0DC69B6}" dt="2020-01-13T10:41:06.533" v="1155" actId="403"/>
          <ac:spMkLst>
            <pc:docMk/>
            <pc:sldMk cId="4070723528" sldId="351"/>
            <ac:spMk id="17" creationId="{EC0F38C9-0391-4740-A8E7-D4C84FF3A73D}"/>
          </ac:spMkLst>
        </pc:spChg>
        <pc:spChg chg="add mod">
          <ac:chgData name="Trang Pham" userId="4885da6e83fad3d4" providerId="LiveId" clId="{2D9DA27A-9084-4238-8617-7C97F0DC69B6}" dt="2020-01-13T10:40:23.084" v="1137" actId="692"/>
          <ac:spMkLst>
            <pc:docMk/>
            <pc:sldMk cId="4070723528" sldId="351"/>
            <ac:spMk id="18" creationId="{277C49C7-DBFC-49F7-8F71-84597089D92E}"/>
          </ac:spMkLst>
        </pc:spChg>
        <pc:spChg chg="add mod">
          <ac:chgData name="Trang Pham" userId="4885da6e83fad3d4" providerId="LiveId" clId="{2D9DA27A-9084-4238-8617-7C97F0DC69B6}" dt="2020-01-13T10:40:18.181" v="1136" actId="692"/>
          <ac:spMkLst>
            <pc:docMk/>
            <pc:sldMk cId="4070723528" sldId="351"/>
            <ac:spMk id="19" creationId="{A8DE7021-3C32-49C0-9A7D-A0F6327D902B}"/>
          </ac:spMkLst>
        </pc:spChg>
        <pc:spChg chg="add mod">
          <ac:chgData name="Trang Pham" userId="4885da6e83fad3d4" providerId="LiveId" clId="{2D9DA27A-9084-4238-8617-7C97F0DC69B6}" dt="2020-01-13T10:41:53.634" v="1190" actId="20577"/>
          <ac:spMkLst>
            <pc:docMk/>
            <pc:sldMk cId="4070723528" sldId="351"/>
            <ac:spMk id="20" creationId="{67EC3C92-7A40-4E98-A3D6-B5395C127881}"/>
          </ac:spMkLst>
        </pc:spChg>
        <pc:spChg chg="add mod">
          <ac:chgData name="Trang Pham" userId="4885da6e83fad3d4" providerId="LiveId" clId="{2D9DA27A-9084-4238-8617-7C97F0DC69B6}" dt="2020-01-13T10:42:55.701" v="1214" actId="14100"/>
          <ac:spMkLst>
            <pc:docMk/>
            <pc:sldMk cId="4070723528" sldId="351"/>
            <ac:spMk id="22" creationId="{09F35313-8A31-4CDD-909C-01E21D6C8FAB}"/>
          </ac:spMkLst>
        </pc:spChg>
        <pc:graphicFrameChg chg="add del mod">
          <ac:chgData name="Trang Pham" userId="4885da6e83fad3d4" providerId="LiveId" clId="{2D9DA27A-9084-4238-8617-7C97F0DC69B6}" dt="2020-01-13T10:25:40.958" v="813" actId="21"/>
          <ac:graphicFrameMkLst>
            <pc:docMk/>
            <pc:sldMk cId="4070723528" sldId="351"/>
            <ac:graphicFrameMk id="5" creationId="{E0E7D4E2-207A-4D8B-947E-29D13FDBDB9B}"/>
          </ac:graphicFrameMkLst>
        </pc:graphicFrameChg>
        <pc:graphicFrameChg chg="add del">
          <ac:chgData name="Trang Pham" userId="4885da6e83fad3d4" providerId="LiveId" clId="{2D9DA27A-9084-4238-8617-7C97F0DC69B6}" dt="2020-01-13T10:25:47.624" v="815"/>
          <ac:graphicFrameMkLst>
            <pc:docMk/>
            <pc:sldMk cId="4070723528" sldId="351"/>
            <ac:graphicFrameMk id="6" creationId="{982C18A3-65A7-4F7A-9286-50384F2AF515}"/>
          </ac:graphicFrameMkLst>
        </pc:graphicFrameChg>
        <pc:picChg chg="add mod">
          <ac:chgData name="Trang Pham" userId="4885da6e83fad3d4" providerId="LiveId" clId="{2D9DA27A-9084-4238-8617-7C97F0DC69B6}" dt="2020-01-13T10:31:14.592" v="1015" actId="14100"/>
          <ac:picMkLst>
            <pc:docMk/>
            <pc:sldMk cId="4070723528" sldId="351"/>
            <ac:picMk id="7" creationId="{2B2508D5-942F-4685-B38F-665F4A45B6D4}"/>
          </ac:picMkLst>
        </pc:picChg>
        <pc:picChg chg="add mod">
          <ac:chgData name="Trang Pham" userId="4885da6e83fad3d4" providerId="LiveId" clId="{2D9DA27A-9084-4238-8617-7C97F0DC69B6}" dt="2020-01-13T10:31:47.419" v="1022" actId="1076"/>
          <ac:picMkLst>
            <pc:docMk/>
            <pc:sldMk cId="4070723528" sldId="351"/>
            <ac:picMk id="16" creationId="{67662112-9244-460F-BC35-A99098B6F875}"/>
          </ac:picMkLst>
        </pc:picChg>
        <pc:cxnChg chg="add mod">
          <ac:chgData name="Trang Pham" userId="4885da6e83fad3d4" providerId="LiveId" clId="{2D9DA27A-9084-4238-8617-7C97F0DC69B6}" dt="2020-01-13T10:31:37.246" v="1020" actId="1076"/>
          <ac:cxnSpMkLst>
            <pc:docMk/>
            <pc:sldMk cId="4070723528" sldId="351"/>
            <ac:cxnSpMk id="10" creationId="{FD4799C3-2E92-4673-8383-3ABACDF2237C}"/>
          </ac:cxnSpMkLst>
        </pc:cxnChg>
        <pc:cxnChg chg="add mod">
          <ac:chgData name="Trang Pham" userId="4885da6e83fad3d4" providerId="LiveId" clId="{2D9DA27A-9084-4238-8617-7C97F0DC69B6}" dt="2020-01-13T10:42:01.734" v="1192" actId="14100"/>
          <ac:cxnSpMkLst>
            <pc:docMk/>
            <pc:sldMk cId="4070723528" sldId="351"/>
            <ac:cxnSpMk id="12" creationId="{58FB7125-7A24-4DE0-BC9D-22D67AC4C0C6}"/>
          </ac:cxnSpMkLst>
        </pc:cxnChg>
      </pc:sldChg>
    </pc:docChg>
  </pc:docChgLst>
  <pc:docChgLst>
    <pc:chgData name="Trang Pham" userId="4885da6e83fad3d4" providerId="LiveId" clId="{26068297-F809-4522-BDB3-D123FD787158}"/>
    <pc:docChg chg="undo custSel mod addSld modSld">
      <pc:chgData name="Trang Pham" userId="4885da6e83fad3d4" providerId="LiveId" clId="{26068297-F809-4522-BDB3-D123FD787158}" dt="2020-01-13T06:26:25.677" v="2401" actId="20577"/>
      <pc:docMkLst>
        <pc:docMk/>
      </pc:docMkLst>
      <pc:sldChg chg="delCm">
        <pc:chgData name="Trang Pham" userId="4885da6e83fad3d4" providerId="LiveId" clId="{26068297-F809-4522-BDB3-D123FD787158}" dt="2020-01-09T08:14:19.451" v="2028" actId="1592"/>
        <pc:sldMkLst>
          <pc:docMk/>
          <pc:sldMk cId="0" sldId="265"/>
        </pc:sldMkLst>
      </pc:sldChg>
      <pc:sldChg chg="modSp">
        <pc:chgData name="Trang Pham" userId="4885da6e83fad3d4" providerId="LiveId" clId="{26068297-F809-4522-BDB3-D123FD787158}" dt="2020-01-09T07:25:47.064" v="2014" actId="20577"/>
        <pc:sldMkLst>
          <pc:docMk/>
          <pc:sldMk cId="0" sldId="269"/>
        </pc:sldMkLst>
        <pc:spChg chg="mod">
          <ac:chgData name="Trang Pham" userId="4885da6e83fad3d4" providerId="LiveId" clId="{26068297-F809-4522-BDB3-D123FD787158}" dt="2020-01-09T07:25:47.064" v="2014" actId="20577"/>
          <ac:spMkLst>
            <pc:docMk/>
            <pc:sldMk cId="0" sldId="269"/>
            <ac:spMk id="36868" creationId="{00000000-0000-0000-0000-000000000000}"/>
          </ac:spMkLst>
        </pc:spChg>
      </pc:sldChg>
      <pc:sldChg chg="modSp addCm delCm">
        <pc:chgData name="Trang Pham" userId="4885da6e83fad3d4" providerId="LiveId" clId="{26068297-F809-4522-BDB3-D123FD787158}" dt="2020-01-09T07:37:31.726" v="2022" actId="1592"/>
        <pc:sldMkLst>
          <pc:docMk/>
          <pc:sldMk cId="0" sldId="276"/>
        </pc:sldMkLst>
        <pc:spChg chg="mod">
          <ac:chgData name="Trang Pham" userId="4885da6e83fad3d4" providerId="LiveId" clId="{26068297-F809-4522-BDB3-D123FD787158}" dt="2020-01-09T04:01:00.422" v="563" actId="20577"/>
          <ac:spMkLst>
            <pc:docMk/>
            <pc:sldMk cId="0" sldId="276"/>
            <ac:spMk id="14339" creationId="{00000000-0000-0000-0000-000000000000}"/>
          </ac:spMkLst>
        </pc:spChg>
      </pc:sldChg>
      <pc:sldChg chg="addSp delSp modSp mod setBg">
        <pc:chgData name="Trang Pham" userId="4885da6e83fad3d4" providerId="LiveId" clId="{26068297-F809-4522-BDB3-D123FD787158}" dt="2020-01-09T04:53:27.326" v="937" actId="21"/>
        <pc:sldMkLst>
          <pc:docMk/>
          <pc:sldMk cId="0" sldId="282"/>
        </pc:sldMkLst>
        <pc:spChg chg="add del mod">
          <ac:chgData name="Trang Pham" userId="4885da6e83fad3d4" providerId="LiveId" clId="{26068297-F809-4522-BDB3-D123FD787158}" dt="2020-01-09T04:42:29.928" v="702" actId="21"/>
          <ac:spMkLst>
            <pc:docMk/>
            <pc:sldMk cId="0" sldId="282"/>
            <ac:spMk id="2" creationId="{66D9DB9A-DA99-4CB2-9EA8-A47FDFF34D47}"/>
          </ac:spMkLst>
        </pc:spChg>
        <pc:spChg chg="add del mod">
          <ac:chgData name="Trang Pham" userId="4885da6e83fad3d4" providerId="LiveId" clId="{26068297-F809-4522-BDB3-D123FD787158}" dt="2020-01-09T04:53:10.928" v="934" actId="21"/>
          <ac:spMkLst>
            <pc:docMk/>
            <pc:sldMk cId="0" sldId="282"/>
            <ac:spMk id="7" creationId="{13A51972-D95E-446E-837E-0551857B744E}"/>
          </ac:spMkLst>
        </pc:spChg>
        <pc:spChg chg="add del">
          <ac:chgData name="Trang Pham" userId="4885da6e83fad3d4" providerId="LiveId" clId="{26068297-F809-4522-BDB3-D123FD787158}" dt="2020-01-09T04:44:45.279" v="706" actId="26606"/>
          <ac:spMkLst>
            <pc:docMk/>
            <pc:sldMk cId="0" sldId="282"/>
            <ac:spMk id="72" creationId="{823AC064-BC96-4F32-8AE1-B2FD38754823}"/>
          </ac:spMkLst>
        </pc:spChg>
        <pc:spChg chg="mod">
          <ac:chgData name="Trang Pham" userId="4885da6e83fad3d4" providerId="LiveId" clId="{26068297-F809-4522-BDB3-D123FD787158}" dt="2020-01-09T04:52:58.264" v="933" actId="255"/>
          <ac:spMkLst>
            <pc:docMk/>
            <pc:sldMk cId="0" sldId="282"/>
            <ac:spMk id="19458" creationId="{00000000-0000-0000-0000-000000000000}"/>
          </ac:spMkLst>
        </pc:spChg>
        <pc:spChg chg="mod ord">
          <ac:chgData name="Trang Pham" userId="4885da6e83fad3d4" providerId="LiveId" clId="{26068297-F809-4522-BDB3-D123FD787158}" dt="2020-01-09T04:44:45.279" v="706" actId="26606"/>
          <ac:spMkLst>
            <pc:docMk/>
            <pc:sldMk cId="0" sldId="282"/>
            <ac:spMk id="19459" creationId="{00000000-0000-0000-0000-000000000000}"/>
          </ac:spMkLst>
        </pc:spChg>
        <pc:graphicFrameChg chg="del mod">
          <ac:chgData name="Trang Pham" userId="4885da6e83fad3d4" providerId="LiveId" clId="{26068297-F809-4522-BDB3-D123FD787158}" dt="2020-01-09T04:41:42.122" v="701" actId="21"/>
          <ac:graphicFrameMkLst>
            <pc:docMk/>
            <pc:sldMk cId="0" sldId="282"/>
            <ac:graphicFrameMk id="5" creationId="{00000000-0000-0000-0000-000000000000}"/>
          </ac:graphicFrameMkLst>
        </pc:graphicFrameChg>
        <pc:picChg chg="add del mod">
          <ac:chgData name="Trang Pham" userId="4885da6e83fad3d4" providerId="LiveId" clId="{26068297-F809-4522-BDB3-D123FD787158}" dt="2020-01-09T04:53:27.326" v="937" actId="21"/>
          <ac:picMkLst>
            <pc:docMk/>
            <pc:sldMk cId="0" sldId="282"/>
            <ac:picMk id="3" creationId="{4869799D-BD9C-41A7-A172-DABAA6A37DF3}"/>
          </ac:picMkLst>
        </pc:picChg>
        <pc:picChg chg="add del mod">
          <ac:chgData name="Trang Pham" userId="4885da6e83fad3d4" providerId="LiveId" clId="{26068297-F809-4522-BDB3-D123FD787158}" dt="2020-01-09T04:53:21.666" v="936" actId="21"/>
          <ac:picMkLst>
            <pc:docMk/>
            <pc:sldMk cId="0" sldId="282"/>
            <ac:picMk id="4" creationId="{A70017E5-C56C-4DC6-B0EF-B7F99387211F}"/>
          </ac:picMkLst>
        </pc:picChg>
        <pc:picChg chg="add mod">
          <ac:chgData name="Trang Pham" userId="4885da6e83fad3d4" providerId="LiveId" clId="{26068297-F809-4522-BDB3-D123FD787158}" dt="2020-01-09T04:53:13.557" v="935" actId="14100"/>
          <ac:picMkLst>
            <pc:docMk/>
            <pc:sldMk cId="0" sldId="282"/>
            <ac:picMk id="6" creationId="{F690125A-BA05-47C4-AAD4-6717DCCC0436}"/>
          </ac:picMkLst>
        </pc:picChg>
        <pc:cxnChg chg="add del">
          <ac:chgData name="Trang Pham" userId="4885da6e83fad3d4" providerId="LiveId" clId="{26068297-F809-4522-BDB3-D123FD787158}" dt="2020-01-09T04:44:45.279" v="706" actId="26606"/>
          <ac:cxnSpMkLst>
            <pc:docMk/>
            <pc:sldMk cId="0" sldId="282"/>
            <ac:cxnSpMk id="74" creationId="{7E7C77BC-7138-40B1-A15B-20F57A494629}"/>
          </ac:cxnSpMkLst>
        </pc:cxnChg>
        <pc:cxnChg chg="add del">
          <ac:chgData name="Trang Pham" userId="4885da6e83fad3d4" providerId="LiveId" clId="{26068297-F809-4522-BDB3-D123FD787158}" dt="2020-01-09T04:44:45.279" v="706" actId="26606"/>
          <ac:cxnSpMkLst>
            <pc:docMk/>
            <pc:sldMk cId="0" sldId="282"/>
            <ac:cxnSpMk id="76" creationId="{DB146403-F3D6-484B-B2ED-97F9565D0370}"/>
          </ac:cxnSpMkLst>
        </pc:cxnChg>
      </pc:sldChg>
      <pc:sldChg chg="addSp delSp modSp addCm delCm">
        <pc:chgData name="Trang Pham" userId="4885da6e83fad3d4" providerId="LiveId" clId="{26068297-F809-4522-BDB3-D123FD787158}" dt="2020-01-09T07:37:08.109" v="2016" actId="1592"/>
        <pc:sldMkLst>
          <pc:docMk/>
          <pc:sldMk cId="0" sldId="283"/>
        </pc:sldMkLst>
        <pc:spChg chg="add del mod">
          <ac:chgData name="Trang Pham" userId="4885da6e83fad3d4" providerId="LiveId" clId="{26068297-F809-4522-BDB3-D123FD787158}" dt="2020-01-09T04:49:05.449" v="827"/>
          <ac:spMkLst>
            <pc:docMk/>
            <pc:sldMk cId="0" sldId="283"/>
            <ac:spMk id="2" creationId="{D768D76E-9DFB-45F4-AF1F-E77C96BDA449}"/>
          </ac:spMkLst>
        </pc:spChg>
        <pc:spChg chg="add mod">
          <ac:chgData name="Trang Pham" userId="4885da6e83fad3d4" providerId="LiveId" clId="{26068297-F809-4522-BDB3-D123FD787158}" dt="2020-01-09T04:51:16.811" v="917" actId="1076"/>
          <ac:spMkLst>
            <pc:docMk/>
            <pc:sldMk cId="0" sldId="283"/>
            <ac:spMk id="4" creationId="{1C9484C5-D2FA-4737-99B8-3027B727CFE9}"/>
          </ac:spMkLst>
        </pc:spChg>
        <pc:spChg chg="del mod">
          <ac:chgData name="Trang Pham" userId="4885da6e83fad3d4" providerId="LiveId" clId="{26068297-F809-4522-BDB3-D123FD787158}" dt="2020-01-09T04:51:12.936" v="916" actId="21"/>
          <ac:spMkLst>
            <pc:docMk/>
            <pc:sldMk cId="0" sldId="283"/>
            <ac:spMk id="20482" creationId="{00000000-0000-0000-0000-000000000000}"/>
          </ac:spMkLst>
        </pc:spChg>
        <pc:graphicFrameChg chg="del">
          <ac:chgData name="Trang Pham" userId="4885da6e83fad3d4" providerId="LiveId" clId="{26068297-F809-4522-BDB3-D123FD787158}" dt="2020-01-09T04:48:25.690" v="826" actId="21"/>
          <ac:graphicFrameMkLst>
            <pc:docMk/>
            <pc:sldMk cId="0" sldId="283"/>
            <ac:graphicFrameMk id="5" creationId="{00000000-0000-0000-0000-000000000000}"/>
          </ac:graphicFrameMkLst>
        </pc:graphicFrameChg>
        <pc:picChg chg="add mod">
          <ac:chgData name="Trang Pham" userId="4885da6e83fad3d4" providerId="LiveId" clId="{26068297-F809-4522-BDB3-D123FD787158}" dt="2020-01-09T04:51:30.449" v="922" actId="14100"/>
          <ac:picMkLst>
            <pc:docMk/>
            <pc:sldMk cId="0" sldId="283"/>
            <ac:picMk id="3" creationId="{A7C8A3A3-0C52-4A74-A4C2-1D31DDF5FA93}"/>
          </ac:picMkLst>
        </pc:picChg>
      </pc:sldChg>
      <pc:sldChg chg="modSp">
        <pc:chgData name="Trang Pham" userId="4885da6e83fad3d4" providerId="LiveId" clId="{26068297-F809-4522-BDB3-D123FD787158}" dt="2020-01-09T05:00:41.220" v="963" actId="20577"/>
        <pc:sldMkLst>
          <pc:docMk/>
          <pc:sldMk cId="0" sldId="302"/>
        </pc:sldMkLst>
        <pc:spChg chg="mod">
          <ac:chgData name="Trang Pham" userId="4885da6e83fad3d4" providerId="LiveId" clId="{26068297-F809-4522-BDB3-D123FD787158}" dt="2020-01-09T05:00:41.220" v="963" actId="20577"/>
          <ac:spMkLst>
            <pc:docMk/>
            <pc:sldMk cId="0" sldId="302"/>
            <ac:spMk id="22531" creationId="{00000000-0000-0000-0000-000000000000}"/>
          </ac:spMkLst>
        </pc:spChg>
      </pc:sldChg>
      <pc:sldChg chg="addSp modSp delCm">
        <pc:chgData name="Trang Pham" userId="4885da6e83fad3d4" providerId="LiveId" clId="{26068297-F809-4522-BDB3-D123FD787158}" dt="2020-01-09T07:07:02.989" v="1998" actId="113"/>
        <pc:sldMkLst>
          <pc:docMk/>
          <pc:sldMk cId="0" sldId="303"/>
        </pc:sldMkLst>
        <pc:spChg chg="mod">
          <ac:chgData name="Trang Pham" userId="4885da6e83fad3d4" providerId="LiveId" clId="{26068297-F809-4522-BDB3-D123FD787158}" dt="2020-01-09T07:02:03.612" v="1832" actId="20577"/>
          <ac:spMkLst>
            <pc:docMk/>
            <pc:sldMk cId="0" sldId="303"/>
            <ac:spMk id="23554" creationId="{00000000-0000-0000-0000-000000000000}"/>
          </ac:spMkLst>
        </pc:spChg>
        <pc:spChg chg="mod">
          <ac:chgData name="Trang Pham" userId="4885da6e83fad3d4" providerId="LiveId" clId="{26068297-F809-4522-BDB3-D123FD787158}" dt="2020-01-09T07:07:02.989" v="1998" actId="113"/>
          <ac:spMkLst>
            <pc:docMk/>
            <pc:sldMk cId="0" sldId="303"/>
            <ac:spMk id="23555" creationId="{00000000-0000-0000-0000-000000000000}"/>
          </ac:spMkLst>
        </pc:spChg>
        <pc:picChg chg="add mod">
          <ac:chgData name="Trang Pham" userId="4885da6e83fad3d4" providerId="LiveId" clId="{26068297-F809-4522-BDB3-D123FD787158}" dt="2020-01-09T07:02:57.494" v="1847" actId="1076"/>
          <ac:picMkLst>
            <pc:docMk/>
            <pc:sldMk cId="0" sldId="303"/>
            <ac:picMk id="6" creationId="{CF44D9FD-D480-46F7-AE66-FE8D1381CE6A}"/>
          </ac:picMkLst>
        </pc:picChg>
        <pc:picChg chg="add mod">
          <ac:chgData name="Trang Pham" userId="4885da6e83fad3d4" providerId="LiveId" clId="{26068297-F809-4522-BDB3-D123FD787158}" dt="2020-01-09T07:02:54.562" v="1846" actId="1076"/>
          <ac:picMkLst>
            <pc:docMk/>
            <pc:sldMk cId="0" sldId="303"/>
            <ac:picMk id="7" creationId="{2B3916BC-7856-4B16-8052-D08C07F6B6E7}"/>
          </ac:picMkLst>
        </pc:picChg>
        <pc:picChg chg="add mod">
          <ac:chgData name="Trang Pham" userId="4885da6e83fad3d4" providerId="LiveId" clId="{26068297-F809-4522-BDB3-D123FD787158}" dt="2020-01-09T07:02:38.867" v="1840" actId="1076"/>
          <ac:picMkLst>
            <pc:docMk/>
            <pc:sldMk cId="0" sldId="303"/>
            <ac:picMk id="8" creationId="{3EDBBA30-B561-4901-ADAE-3DB3AD8900AE}"/>
          </ac:picMkLst>
        </pc:picChg>
        <pc:picChg chg="mod">
          <ac:chgData name="Trang Pham" userId="4885da6e83fad3d4" providerId="LiveId" clId="{26068297-F809-4522-BDB3-D123FD787158}" dt="2020-01-09T07:03:00.104" v="1848" actId="1076"/>
          <ac:picMkLst>
            <pc:docMk/>
            <pc:sldMk cId="0" sldId="303"/>
            <ac:picMk id="23557" creationId="{00000000-0000-0000-0000-000000000000}"/>
          </ac:picMkLst>
        </pc:picChg>
      </pc:sldChg>
      <pc:sldChg chg="delSp modSp delCm">
        <pc:chgData name="Trang Pham" userId="4885da6e83fad3d4" providerId="LiveId" clId="{26068297-F809-4522-BDB3-D123FD787158}" dt="2020-01-09T07:37:15.610" v="2017" actId="1592"/>
        <pc:sldMkLst>
          <pc:docMk/>
          <pc:sldMk cId="0" sldId="308"/>
        </pc:sldMkLst>
        <pc:spChg chg="mod">
          <ac:chgData name="Trang Pham" userId="4885da6e83fad3d4" providerId="LiveId" clId="{26068297-F809-4522-BDB3-D123FD787158}" dt="2020-01-09T04:18:58.270" v="585" actId="20577"/>
          <ac:spMkLst>
            <pc:docMk/>
            <pc:sldMk cId="0" sldId="308"/>
            <ac:spMk id="16386" creationId="{00000000-0000-0000-0000-000000000000}"/>
          </ac:spMkLst>
        </pc:spChg>
        <pc:spChg chg="mod">
          <ac:chgData name="Trang Pham" userId="4885da6e83fad3d4" providerId="LiveId" clId="{26068297-F809-4522-BDB3-D123FD787158}" dt="2020-01-09T04:24:12.335" v="641" actId="14100"/>
          <ac:spMkLst>
            <pc:docMk/>
            <pc:sldMk cId="0" sldId="308"/>
            <ac:spMk id="16390" creationId="{00000000-0000-0000-0000-000000000000}"/>
          </ac:spMkLst>
        </pc:spChg>
        <pc:spChg chg="del">
          <ac:chgData name="Trang Pham" userId="4885da6e83fad3d4" providerId="LiveId" clId="{26068297-F809-4522-BDB3-D123FD787158}" dt="2020-01-09T04:24:06.786" v="639" actId="21"/>
          <ac:spMkLst>
            <pc:docMk/>
            <pc:sldMk cId="0" sldId="308"/>
            <ac:spMk id="16393" creationId="{00000000-0000-0000-0000-000000000000}"/>
          </ac:spMkLst>
        </pc:spChg>
        <pc:spChg chg="mod">
          <ac:chgData name="Trang Pham" userId="4885da6e83fad3d4" providerId="LiveId" clId="{26068297-F809-4522-BDB3-D123FD787158}" dt="2020-01-09T04:23:02.425" v="637" actId="20577"/>
          <ac:spMkLst>
            <pc:docMk/>
            <pc:sldMk cId="0" sldId="308"/>
            <ac:spMk id="16398" creationId="{00000000-0000-0000-0000-000000000000}"/>
          </ac:spMkLst>
        </pc:spChg>
        <pc:spChg chg="mod">
          <ac:chgData name="Trang Pham" userId="4885da6e83fad3d4" providerId="LiveId" clId="{26068297-F809-4522-BDB3-D123FD787158}" dt="2020-01-09T04:28:18.689" v="699" actId="20577"/>
          <ac:spMkLst>
            <pc:docMk/>
            <pc:sldMk cId="0" sldId="308"/>
            <ac:spMk id="16399" creationId="{00000000-0000-0000-0000-000000000000}"/>
          </ac:spMkLst>
        </pc:spChg>
        <pc:spChg chg="mod">
          <ac:chgData name="Trang Pham" userId="4885da6e83fad3d4" providerId="LiveId" clId="{26068297-F809-4522-BDB3-D123FD787158}" dt="2020-01-09T04:22:51.250" v="634" actId="20577"/>
          <ac:spMkLst>
            <pc:docMk/>
            <pc:sldMk cId="0" sldId="308"/>
            <ac:spMk id="16400" creationId="{00000000-0000-0000-0000-000000000000}"/>
          </ac:spMkLst>
        </pc:spChg>
        <pc:spChg chg="mod">
          <ac:chgData name="Trang Pham" userId="4885da6e83fad3d4" providerId="LiveId" clId="{26068297-F809-4522-BDB3-D123FD787158}" dt="2020-01-09T04:22:46.701" v="633" actId="20577"/>
          <ac:spMkLst>
            <pc:docMk/>
            <pc:sldMk cId="0" sldId="308"/>
            <ac:spMk id="16401" creationId="{00000000-0000-0000-0000-000000000000}"/>
          </ac:spMkLst>
        </pc:spChg>
        <pc:spChg chg="del">
          <ac:chgData name="Trang Pham" userId="4885da6e83fad3d4" providerId="LiveId" clId="{26068297-F809-4522-BDB3-D123FD787158}" dt="2020-01-09T04:24:10.020" v="640" actId="21"/>
          <ac:spMkLst>
            <pc:docMk/>
            <pc:sldMk cId="0" sldId="308"/>
            <ac:spMk id="16402" creationId="{00000000-0000-0000-0000-000000000000}"/>
          </ac:spMkLst>
        </pc:spChg>
        <pc:picChg chg="del">
          <ac:chgData name="Trang Pham" userId="4885da6e83fad3d4" providerId="LiveId" clId="{26068297-F809-4522-BDB3-D123FD787158}" dt="2020-01-09T04:23:56.789" v="638" actId="478"/>
          <ac:picMkLst>
            <pc:docMk/>
            <pc:sldMk cId="0" sldId="308"/>
            <ac:picMk id="16397" creationId="{00000000-0000-0000-0000-000000000000}"/>
          </ac:picMkLst>
        </pc:picChg>
      </pc:sldChg>
      <pc:sldChg chg="delCm">
        <pc:chgData name="Trang Pham" userId="4885da6e83fad3d4" providerId="LiveId" clId="{26068297-F809-4522-BDB3-D123FD787158}" dt="2020-01-09T07:37:49.482" v="2026" actId="1592"/>
        <pc:sldMkLst>
          <pc:docMk/>
          <pc:sldMk cId="0" sldId="323"/>
        </pc:sldMkLst>
      </pc:sldChg>
      <pc:sldChg chg="delCm">
        <pc:chgData name="Trang Pham" userId="4885da6e83fad3d4" providerId="LiveId" clId="{26068297-F809-4522-BDB3-D123FD787158}" dt="2020-01-09T07:37:44.595" v="2025" actId="1592"/>
        <pc:sldMkLst>
          <pc:docMk/>
          <pc:sldMk cId="0" sldId="325"/>
        </pc:sldMkLst>
      </pc:sldChg>
      <pc:sldChg chg="delCm">
        <pc:chgData name="Trang Pham" userId="4885da6e83fad3d4" providerId="LiveId" clId="{26068297-F809-4522-BDB3-D123FD787158}" dt="2020-01-09T07:37:41.182" v="2024" actId="1592"/>
        <pc:sldMkLst>
          <pc:docMk/>
          <pc:sldMk cId="0" sldId="326"/>
        </pc:sldMkLst>
      </pc:sldChg>
      <pc:sldChg chg="delCm">
        <pc:chgData name="Trang Pham" userId="4885da6e83fad3d4" providerId="LiveId" clId="{26068297-F809-4522-BDB3-D123FD787158}" dt="2020-01-09T07:37:36.620" v="2023" actId="1592"/>
        <pc:sldMkLst>
          <pc:docMk/>
          <pc:sldMk cId="0" sldId="327"/>
        </pc:sldMkLst>
      </pc:sldChg>
      <pc:sldChg chg="modSp">
        <pc:chgData name="Trang Pham" userId="4885da6e83fad3d4" providerId="LiveId" clId="{26068297-F809-4522-BDB3-D123FD787158}" dt="2020-01-13T06:25:00.221" v="2363" actId="33524"/>
        <pc:sldMkLst>
          <pc:docMk/>
          <pc:sldMk cId="0" sldId="337"/>
        </pc:sldMkLst>
        <pc:spChg chg="mod">
          <ac:chgData name="Trang Pham" userId="4885da6e83fad3d4" providerId="LiveId" clId="{26068297-F809-4522-BDB3-D123FD787158}" dt="2020-01-13T06:25:00.221" v="2363" actId="33524"/>
          <ac:spMkLst>
            <pc:docMk/>
            <pc:sldMk cId="0" sldId="337"/>
            <ac:spMk id="26627" creationId="{00000000-0000-0000-0000-000000000000}"/>
          </ac:spMkLst>
        </pc:spChg>
      </pc:sldChg>
      <pc:sldChg chg="addSp delSp modSp mod setBg setClrOvrMap">
        <pc:chgData name="Trang Pham" userId="4885da6e83fad3d4" providerId="LiveId" clId="{26068297-F809-4522-BDB3-D123FD787158}" dt="2020-01-13T06:26:25.677" v="2401" actId="20577"/>
        <pc:sldMkLst>
          <pc:docMk/>
          <pc:sldMk cId="0" sldId="345"/>
        </pc:sldMkLst>
        <pc:spChg chg="add del">
          <ac:chgData name="Trang Pham" userId="4885da6e83fad3d4" providerId="LiveId" clId="{26068297-F809-4522-BDB3-D123FD787158}" dt="2020-01-09T07:17:25.403" v="2000" actId="26606"/>
          <ac:spMkLst>
            <pc:docMk/>
            <pc:sldMk cId="0" sldId="345"/>
            <ac:spMk id="73" creationId="{8D70B121-56F4-4848-B38B-182089D909FA}"/>
          </ac:spMkLst>
        </pc:spChg>
        <pc:spChg chg="add del">
          <ac:chgData name="Trang Pham" userId="4885da6e83fad3d4" providerId="LiveId" clId="{26068297-F809-4522-BDB3-D123FD787158}" dt="2020-01-09T07:17:35.547" v="2006" actId="26606"/>
          <ac:spMkLst>
            <pc:docMk/>
            <pc:sldMk cId="0" sldId="345"/>
            <ac:spMk id="79" creationId="{92C3387C-D24F-4737-8A37-1DC5CFF09CFA}"/>
          </ac:spMkLst>
        </pc:spChg>
        <pc:spChg chg="mod">
          <ac:chgData name="Trang Pham" userId="4885da6e83fad3d4" providerId="LiveId" clId="{26068297-F809-4522-BDB3-D123FD787158}" dt="2020-01-09T07:17:55.253" v="2010" actId="26606"/>
          <ac:spMkLst>
            <pc:docMk/>
            <pc:sldMk cId="0" sldId="345"/>
            <ac:spMk id="25602" creationId="{00000000-0000-0000-0000-000000000000}"/>
          </ac:spMkLst>
        </pc:spChg>
        <pc:spChg chg="mod">
          <ac:chgData name="Trang Pham" userId="4885da6e83fad3d4" providerId="LiveId" clId="{26068297-F809-4522-BDB3-D123FD787158}" dt="2020-01-13T06:26:25.677" v="2401" actId="20577"/>
          <ac:spMkLst>
            <pc:docMk/>
            <pc:sldMk cId="0" sldId="345"/>
            <ac:spMk id="25603" creationId="{00000000-0000-0000-0000-000000000000}"/>
          </ac:spMkLst>
        </pc:spChg>
        <pc:spChg chg="mod">
          <ac:chgData name="Trang Pham" userId="4885da6e83fad3d4" providerId="LiveId" clId="{26068297-F809-4522-BDB3-D123FD787158}" dt="2020-01-09T07:17:55.253" v="2010" actId="26606"/>
          <ac:spMkLst>
            <pc:docMk/>
            <pc:sldMk cId="0" sldId="345"/>
            <ac:spMk id="25604" creationId="{00000000-0000-0000-0000-000000000000}"/>
          </ac:spMkLst>
        </pc:spChg>
        <pc:spChg chg="add del">
          <ac:chgData name="Trang Pham" userId="4885da6e83fad3d4" providerId="LiveId" clId="{26068297-F809-4522-BDB3-D123FD787158}" dt="2020-01-09T07:17:31.309" v="2002" actId="26606"/>
          <ac:spMkLst>
            <pc:docMk/>
            <pc:sldMk cId="0" sldId="345"/>
            <ac:spMk id="25606" creationId="{3B854194-185D-494D-905C-7C7CB2E30F6E}"/>
          </ac:spMkLst>
        </pc:spChg>
        <pc:spChg chg="add del">
          <ac:chgData name="Trang Pham" userId="4885da6e83fad3d4" providerId="LiveId" clId="{26068297-F809-4522-BDB3-D123FD787158}" dt="2020-01-09T07:17:31.309" v="2002" actId="26606"/>
          <ac:spMkLst>
            <pc:docMk/>
            <pc:sldMk cId="0" sldId="345"/>
            <ac:spMk id="25607" creationId="{B4F5FA0D-0104-4987-8241-EFF7C85B88DE}"/>
          </ac:spMkLst>
        </pc:spChg>
        <pc:spChg chg="add del">
          <ac:chgData name="Trang Pham" userId="4885da6e83fad3d4" providerId="LiveId" clId="{26068297-F809-4522-BDB3-D123FD787158}" dt="2020-01-09T07:17:33.477" v="2004" actId="26606"/>
          <ac:spMkLst>
            <pc:docMk/>
            <pc:sldMk cId="0" sldId="345"/>
            <ac:spMk id="25609" creationId="{AD72D4D1-076F-49D3-9889-EFC4F6D7CA66}"/>
          </ac:spMkLst>
        </pc:spChg>
        <pc:spChg chg="add del">
          <ac:chgData name="Trang Pham" userId="4885da6e83fad3d4" providerId="LiveId" clId="{26068297-F809-4522-BDB3-D123FD787158}" dt="2020-01-09T07:17:35.547" v="2006" actId="26606"/>
          <ac:spMkLst>
            <pc:docMk/>
            <pc:sldMk cId="0" sldId="345"/>
            <ac:spMk id="25612" creationId="{2029D5AD-8348-4446-B191-6A9B6FE03F21}"/>
          </ac:spMkLst>
        </pc:spChg>
        <pc:spChg chg="add del">
          <ac:chgData name="Trang Pham" userId="4885da6e83fad3d4" providerId="LiveId" clId="{26068297-F809-4522-BDB3-D123FD787158}" dt="2020-01-09T07:17:35.547" v="2006" actId="26606"/>
          <ac:spMkLst>
            <pc:docMk/>
            <pc:sldMk cId="0" sldId="345"/>
            <ac:spMk id="25613" creationId="{A3F395A2-2B64-4749-BD93-2F159C7E1FB5}"/>
          </ac:spMkLst>
        </pc:spChg>
        <pc:spChg chg="add del">
          <ac:chgData name="Trang Pham" userId="4885da6e83fad3d4" providerId="LiveId" clId="{26068297-F809-4522-BDB3-D123FD787158}" dt="2020-01-09T07:17:35.547" v="2006" actId="26606"/>
          <ac:spMkLst>
            <pc:docMk/>
            <pc:sldMk cId="0" sldId="345"/>
            <ac:spMk id="25614" creationId="{5CF0135B-EAB8-4CA0-896C-2D897ECD28BC}"/>
          </ac:spMkLst>
        </pc:spChg>
        <pc:spChg chg="add del">
          <ac:chgData name="Trang Pham" userId="4885da6e83fad3d4" providerId="LiveId" clId="{26068297-F809-4522-BDB3-D123FD787158}" dt="2020-01-09T07:17:38.435" v="2008" actId="26606"/>
          <ac:spMkLst>
            <pc:docMk/>
            <pc:sldMk cId="0" sldId="345"/>
            <ac:spMk id="25616" creationId="{8BB56887-D0D5-4F0C-9E19-7247EB83C8B7}"/>
          </ac:spMkLst>
        </pc:spChg>
        <pc:spChg chg="add del">
          <ac:chgData name="Trang Pham" userId="4885da6e83fad3d4" providerId="LiveId" clId="{26068297-F809-4522-BDB3-D123FD787158}" dt="2020-01-09T07:17:38.435" v="2008" actId="26606"/>
          <ac:spMkLst>
            <pc:docMk/>
            <pc:sldMk cId="0" sldId="345"/>
            <ac:spMk id="25617" creationId="{081E4A58-353D-44AE-B2FC-2A74E2E400F7}"/>
          </ac:spMkLst>
        </pc:spChg>
        <pc:spChg chg="add del">
          <ac:chgData name="Trang Pham" userId="4885da6e83fad3d4" providerId="LiveId" clId="{26068297-F809-4522-BDB3-D123FD787158}" dt="2020-01-09T07:17:55.253" v="2010" actId="26606"/>
          <ac:spMkLst>
            <pc:docMk/>
            <pc:sldMk cId="0" sldId="345"/>
            <ac:spMk id="25619" creationId="{4038CB10-1F5C-4D54-9DF7-12586DE5B007}"/>
          </ac:spMkLst>
        </pc:spChg>
        <pc:spChg chg="add del">
          <ac:chgData name="Trang Pham" userId="4885da6e83fad3d4" providerId="LiveId" clId="{26068297-F809-4522-BDB3-D123FD787158}" dt="2020-01-09T07:17:55.253" v="2010" actId="26606"/>
          <ac:spMkLst>
            <pc:docMk/>
            <pc:sldMk cId="0" sldId="345"/>
            <ac:spMk id="25620" creationId="{73ED6512-6858-4552-B699-9A97FE9A4EA2}"/>
          </ac:spMkLst>
        </pc:spChg>
        <pc:picChg chg="add del">
          <ac:chgData name="Trang Pham" userId="4885da6e83fad3d4" providerId="LiveId" clId="{26068297-F809-4522-BDB3-D123FD787158}" dt="2020-01-09T07:17:31.309" v="2002" actId="26606"/>
          <ac:picMkLst>
            <pc:docMk/>
            <pc:sldMk cId="0" sldId="345"/>
            <ac:picMk id="77" creationId="{2897127E-6CEF-446C-BE87-93B7C46E49D1}"/>
          </ac:picMkLst>
        </pc:picChg>
        <pc:cxnChg chg="add del">
          <ac:chgData name="Trang Pham" userId="4885da6e83fad3d4" providerId="LiveId" clId="{26068297-F809-4522-BDB3-D123FD787158}" dt="2020-01-09T07:17:25.403" v="2000" actId="26606"/>
          <ac:cxnSpMkLst>
            <pc:docMk/>
            <pc:sldMk cId="0" sldId="345"/>
            <ac:cxnSpMk id="75" creationId="{2D72A2C9-F3CA-4216-8BAD-FA4C970C3C4E}"/>
          </ac:cxnSpMkLst>
        </pc:cxnChg>
        <pc:cxnChg chg="add del">
          <ac:chgData name="Trang Pham" userId="4885da6e83fad3d4" providerId="LiveId" clId="{26068297-F809-4522-BDB3-D123FD787158}" dt="2020-01-09T07:17:33.477" v="2004" actId="26606"/>
          <ac:cxnSpMkLst>
            <pc:docMk/>
            <pc:sldMk cId="0" sldId="345"/>
            <ac:cxnSpMk id="25610" creationId="{2D72A2C9-F3CA-4216-8BAD-FA4C970C3C4E}"/>
          </ac:cxnSpMkLst>
        </pc:cxnChg>
      </pc:sldChg>
      <pc:sldChg chg="delCm">
        <pc:chgData name="Trang Pham" userId="4885da6e83fad3d4" providerId="LiveId" clId="{26068297-F809-4522-BDB3-D123FD787158}" dt="2020-01-09T08:13:53.478" v="2027" actId="1592"/>
        <pc:sldMkLst>
          <pc:docMk/>
          <pc:sldMk cId="0" sldId="346"/>
        </pc:sldMkLst>
      </pc:sldChg>
      <pc:sldChg chg="delCm">
        <pc:chgData name="Trang Pham" userId="4885da6e83fad3d4" providerId="LiveId" clId="{26068297-F809-4522-BDB3-D123FD787158}" dt="2020-01-09T07:36:59.207" v="2015" actId="1592"/>
        <pc:sldMkLst>
          <pc:docMk/>
          <pc:sldMk cId="0" sldId="347"/>
        </pc:sldMkLst>
      </pc:sldChg>
      <pc:sldChg chg="modSp add">
        <pc:chgData name="Trang Pham" userId="4885da6e83fad3d4" providerId="LiveId" clId="{26068297-F809-4522-BDB3-D123FD787158}" dt="2020-01-09T07:06:34.336" v="1995" actId="113"/>
        <pc:sldMkLst>
          <pc:docMk/>
          <pc:sldMk cId="3098586311" sldId="348"/>
        </pc:sldMkLst>
        <pc:spChg chg="mod">
          <ac:chgData name="Trang Pham" userId="4885da6e83fad3d4" providerId="LiveId" clId="{26068297-F809-4522-BDB3-D123FD787158}" dt="2020-01-09T07:04:08.512" v="1865" actId="1076"/>
          <ac:spMkLst>
            <pc:docMk/>
            <pc:sldMk cId="3098586311" sldId="348"/>
            <ac:spMk id="2" creationId="{E19442C7-C0FE-4E35-A92B-7545083020F4}"/>
          </ac:spMkLst>
        </pc:spChg>
        <pc:spChg chg="mod">
          <ac:chgData name="Trang Pham" userId="4885da6e83fad3d4" providerId="LiveId" clId="{26068297-F809-4522-BDB3-D123FD787158}" dt="2020-01-09T07:06:34.336" v="1995" actId="113"/>
          <ac:spMkLst>
            <pc:docMk/>
            <pc:sldMk cId="3098586311" sldId="348"/>
            <ac:spMk id="3" creationId="{070429E4-9A80-4CA2-A324-30288D5FCC2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Power</a:t>
            </a:r>
            <a:r>
              <a:rPr lang="en-US" baseline="0" dirty="0"/>
              <a:t> Mix</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0.14329</cdr:x>
      <cdr:y>0.025</cdr:y>
    </cdr:from>
    <cdr:to>
      <cdr:x>0.89027</cdr:x>
      <cdr:y>1</cdr:y>
    </cdr:to>
    <cdr:pic>
      <cdr:nvPicPr>
        <cdr:cNvPr id="2" name="Picture 1">
          <a:extLst xmlns:a="http://schemas.openxmlformats.org/drawingml/2006/main">
            <a:ext uri="{FF2B5EF4-FFF2-40B4-BE49-F238E27FC236}">
              <a16:creationId xmlns:a16="http://schemas.microsoft.com/office/drawing/2014/main" id="{D3929B43-84D3-E0D0-4816-9078EE7B993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73517" y="101601"/>
          <a:ext cx="4553577" cy="396239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99EA74-47B6-40EE-BD53-D68FFC5165E2}"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10/24/2023</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44F2754-AA4A-4B2A-889A-32A4D7313FEF}"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‹Nr.›</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3177" tIns="46589" rIns="93177" bIns="46589"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49688" y="0"/>
            <a:ext cx="2946400" cy="496888"/>
          </a:xfrm>
          <a:prstGeom prst="rect">
            <a:avLst/>
          </a:prstGeom>
        </p:spPr>
        <p:txBody>
          <a:bodyPr vert="horz" wrap="square" lIns="93177" tIns="46589" rIns="93177" bIns="46589"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2B9350-31B1-4206-94F8-2D62AA7CF971}"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10/24/2023</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917575" y="744538"/>
            <a:ext cx="4962525" cy="3722688"/>
          </a:xfrm>
          <a:prstGeom prst="rect">
            <a:avLst/>
          </a:prstGeom>
          <a:noFill/>
          <a:ln w="12700">
            <a:solidFill>
              <a:prstClr val="black"/>
            </a:solidFill>
          </a:ln>
        </p:spPr>
        <p:txBody>
          <a:bodyPr vert="horz" wrap="square" lIns="93177" tIns="46589" rIns="93177" bIns="46589"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
        <p:nvSpPr>
          <p:cNvPr id="5" name="Notes Placeholder 4"/>
          <p:cNvSpPr>
            <a:spLocks noGrp="1"/>
          </p:cNvSpPr>
          <p:nvPr>
            <p:ph type="body" sz="quarter" idx="3"/>
          </p:nvPr>
        </p:nvSpPr>
        <p:spPr>
          <a:xfrm>
            <a:off x="681038" y="4716463"/>
            <a:ext cx="5435600" cy="4467225"/>
          </a:xfrm>
          <a:prstGeom prst="rect">
            <a:avLst/>
          </a:prstGeom>
        </p:spPr>
        <p:txBody>
          <a:bodyPr vert="horz" wrap="square" lIns="93177" tIns="46589" rIns="93177" bIns="46589"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3177" tIns="46589" rIns="93177" bIns="46589"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3177" tIns="46589" rIns="93177" bIns="46589"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5DF71E-BECF-4EC3-B642-0E8CA61A0D92}"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‹Nr.›</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C50AC6-4FE8-4F21-A26D-FB39DE6E079B}" type="slidenum">
              <a:rPr lang="en-US" altLang="vi-VN">
                <a:latin typeface="Calibri" panose="020F0502020204030204" pitchFamily="34" charset="0"/>
              </a:rPr>
              <a:pPr/>
              <a:t>10</a:t>
            </a:fld>
            <a:endParaRPr lang="en-US" altLang="vi-VN">
              <a:latin typeface="Calibri" panose="020F0502020204030204" pitchFamily="34" charset="0"/>
            </a:endParaRPr>
          </a:p>
        </p:txBody>
      </p:sp>
    </p:spTree>
    <p:extLst>
      <p:ext uri="{BB962C8B-B14F-4D97-AF65-F5344CB8AC3E}">
        <p14:creationId xmlns:p14="http://schemas.microsoft.com/office/powerpoint/2010/main" val="111978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917575" y="744538"/>
            <a:ext cx="4962525" cy="3722687"/>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540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917575" y="744538"/>
            <a:ext cx="4962525" cy="3722687"/>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980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917575" y="744538"/>
            <a:ext cx="4962525" cy="3722687"/>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889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917575" y="744538"/>
            <a:ext cx="4962525" cy="3722687"/>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013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17575" y="744538"/>
            <a:ext cx="4962525" cy="3722687"/>
          </a:xfrm>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3177" tIns="46589" rIns="93177" bIns="46589" anchor="t"/>
          <a:lstStyle/>
          <a:p>
            <a:pPr lvl="0"/>
            <a:endParaRPr lang="vi-VN" altLang="vi-VN" dirty="0"/>
          </a:p>
        </p:txBody>
      </p:sp>
      <p:sp>
        <p:nvSpPr>
          <p:cNvPr id="43012" name="Slide Number Placeholder 3"/>
          <p:cNvSpPr txBox="1">
            <a:spLocks noGrp="1"/>
          </p:cNvSpPr>
          <p:nvPr>
            <p:ph type="sldNum" sz="quarter"/>
          </p:nvPr>
        </p:nvSpPr>
        <p:spPr>
          <a:xfrm>
            <a:off x="3849688" y="9429750"/>
            <a:ext cx="2946400" cy="496888"/>
          </a:xfrm>
          <a:prstGeom prst="rect">
            <a:avLst/>
          </a:prstGeom>
          <a:noFill/>
          <a:ln w="9525">
            <a:noFill/>
          </a:ln>
        </p:spPr>
        <p:txBody>
          <a:bodyPr lIns="93177" tIns="46589" rIns="93177" bIns="46589" anchor="b"/>
          <a:lstStyle/>
          <a:p>
            <a:pPr lvl="0" algn="r" eaLnBrk="1" hangingPunct="1"/>
            <a:fld id="{9A0DB2DC-4C9A-4742-B13C-FB6460FD3503}" type="slidenum">
              <a:rPr lang="en-US" altLang="vi-VN" sz="1200" dirty="0">
                <a:latin typeface="Calibri" panose="020F0502020204030204" pitchFamily="34" charset="0"/>
                <a:ea typeface="MS PGothic" panose="020B0600070205080204" pitchFamily="34" charset="-128"/>
              </a:rPr>
              <a:t>44</a:t>
            </a:fld>
            <a:endParaRPr lang="en-US" altLang="vi-VN" sz="1200" dirty="0">
              <a:latin typeface="Calibri" panose="020F050202020403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6D79E8-C951-47F7-B28F-961AD535FA0A}" type="slidenum">
              <a:rPr lang="en-US" altLang="vi-VN">
                <a:latin typeface="Calibri" panose="020F0502020204030204" pitchFamily="34" charset="0"/>
              </a:rPr>
              <a:pPr/>
              <a:t>11</a:t>
            </a:fld>
            <a:endParaRPr lang="en-US" altLang="vi-VN">
              <a:latin typeface="Calibri" panose="020F0502020204030204" pitchFamily="34" charset="0"/>
            </a:endParaRPr>
          </a:p>
        </p:txBody>
      </p:sp>
    </p:spTree>
    <p:extLst>
      <p:ext uri="{BB962C8B-B14F-4D97-AF65-F5344CB8AC3E}">
        <p14:creationId xmlns:p14="http://schemas.microsoft.com/office/powerpoint/2010/main" val="260938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C10C58-22B1-486B-8E21-FE97AB62A110}" type="slidenum">
              <a:rPr lang="en-US" altLang="vi-VN">
                <a:latin typeface="Calibri" panose="020F0502020204030204" pitchFamily="34" charset="0"/>
              </a:rPr>
              <a:pPr/>
              <a:t>12</a:t>
            </a:fld>
            <a:endParaRPr lang="en-US" altLang="vi-VN">
              <a:latin typeface="Calibri" panose="020F0502020204030204" pitchFamily="34" charset="0"/>
            </a:endParaRPr>
          </a:p>
        </p:txBody>
      </p:sp>
    </p:spTree>
    <p:extLst>
      <p:ext uri="{BB962C8B-B14F-4D97-AF65-F5344CB8AC3E}">
        <p14:creationId xmlns:p14="http://schemas.microsoft.com/office/powerpoint/2010/main" val="181008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EF4CB3-79C6-4466-B207-1917ACC8F916}" type="slidenum">
              <a:rPr lang="en-US" altLang="vi-VN">
                <a:latin typeface="Calibri" panose="020F0502020204030204" pitchFamily="34" charset="0"/>
              </a:rPr>
              <a:pPr/>
              <a:t>13</a:t>
            </a:fld>
            <a:endParaRPr lang="en-US" altLang="vi-VN">
              <a:latin typeface="Calibri" panose="020F0502020204030204" pitchFamily="34" charset="0"/>
            </a:endParaRPr>
          </a:p>
        </p:txBody>
      </p:sp>
    </p:spTree>
    <p:extLst>
      <p:ext uri="{BB962C8B-B14F-4D97-AF65-F5344CB8AC3E}">
        <p14:creationId xmlns:p14="http://schemas.microsoft.com/office/powerpoint/2010/main" val="339808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1BE25D-088B-491D-A8D6-0AA2E76113D7}" type="slidenum">
              <a:rPr lang="en-US" altLang="vi-VN">
                <a:latin typeface="Calibri" panose="020F0502020204030204" pitchFamily="34" charset="0"/>
              </a:rPr>
              <a:pPr/>
              <a:t>14</a:t>
            </a:fld>
            <a:endParaRPr lang="en-US" altLang="vi-VN">
              <a:latin typeface="Calibri" panose="020F0502020204030204" pitchFamily="34" charset="0"/>
            </a:endParaRPr>
          </a:p>
        </p:txBody>
      </p:sp>
    </p:spTree>
    <p:extLst>
      <p:ext uri="{BB962C8B-B14F-4D97-AF65-F5344CB8AC3E}">
        <p14:creationId xmlns:p14="http://schemas.microsoft.com/office/powerpoint/2010/main" val="134319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1B1479-FD74-46E1-8C37-EB43905AE4A2}" type="slidenum">
              <a:rPr lang="en-US" altLang="vi-VN">
                <a:latin typeface="Calibri" panose="020F0502020204030204" pitchFamily="34" charset="0"/>
              </a:rPr>
              <a:pPr/>
              <a:t>15</a:t>
            </a:fld>
            <a:endParaRPr lang="en-US" altLang="vi-VN">
              <a:latin typeface="Calibri" panose="020F0502020204030204" pitchFamily="34" charset="0"/>
            </a:endParaRPr>
          </a:p>
        </p:txBody>
      </p:sp>
    </p:spTree>
    <p:extLst>
      <p:ext uri="{BB962C8B-B14F-4D97-AF65-F5344CB8AC3E}">
        <p14:creationId xmlns:p14="http://schemas.microsoft.com/office/powerpoint/2010/main" val="394520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6648BB-B155-4FAC-9377-378E1E092563}" type="slidenum">
              <a:rPr lang="en-US" altLang="vi-VN" smtClean="0">
                <a:latin typeface="Calibri" panose="020F0502020204030204" pitchFamily="34" charset="0"/>
              </a:rPr>
              <a:pPr/>
              <a:t>26</a:t>
            </a:fld>
            <a:endParaRPr lang="en-US" altLang="vi-VN">
              <a:latin typeface="Calibri" panose="020F0502020204030204" pitchFamily="34" charset="0"/>
            </a:endParaRPr>
          </a:p>
        </p:txBody>
      </p:sp>
    </p:spTree>
    <p:extLst>
      <p:ext uri="{BB962C8B-B14F-4D97-AF65-F5344CB8AC3E}">
        <p14:creationId xmlns:p14="http://schemas.microsoft.com/office/powerpoint/2010/main" val="404047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917575" y="744538"/>
            <a:ext cx="4962525" cy="3722687"/>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80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917575" y="744538"/>
            <a:ext cx="4962525" cy="3722687"/>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1824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10" descr="dm_ppt_1.jpg"/>
          <p:cNvPicPr>
            <a:picLocks noChangeAspect="1"/>
          </p:cNvPicPr>
          <p:nvPr/>
        </p:nvPicPr>
        <p:blipFill>
          <a:blip r:embed="rId2"/>
          <a:stretch>
            <a:fillRect/>
          </a:stretch>
        </p:blipFill>
        <p:spPr>
          <a:xfrm>
            <a:off x="0" y="0"/>
            <a:ext cx="9144000" cy="6858000"/>
          </a:xfrm>
          <a:prstGeom prst="rect">
            <a:avLst/>
          </a:prstGeom>
          <a:noFill/>
          <a:ln w="9525">
            <a:noFill/>
          </a:ln>
        </p:spPr>
      </p:pic>
      <p:cxnSp>
        <p:nvCxnSpPr>
          <p:cNvPr id="12" name="Straight Connector 11"/>
          <p:cNvCxnSpPr/>
          <p:nvPr/>
        </p:nvCxnSpPr>
        <p:spPr>
          <a:xfrm>
            <a:off x="0" y="1865313"/>
            <a:ext cx="9144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4238" y="6472238"/>
            <a:ext cx="227965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sp>
        <p:nvSpPr>
          <p:cNvPr id="14" name="TextBox 13"/>
          <p:cNvSpPr txBox="1">
            <a:spLocks noChangeArrowheads="1"/>
          </p:cNvSpPr>
          <p:nvPr/>
        </p:nvSpPr>
        <p:spPr bwMode="auto">
          <a:xfrm>
            <a:off x="0" y="5995988"/>
            <a:ext cx="9144000" cy="4159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©2010 Duane Morris LLP. All Rights Reserved. Duane Morris is a registered service mark of Duane Morris LLP. </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Duane Morris – Firm and Affiliate Offices | New York | London | Singapore | Los Angeles | Chicago | Houston | Hanoi | Philadelphia | San Diego | San Francisco | Baltimore | Boston | Washington, D.C.</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Las Vegas | Atlanta | Miami | Pittsburgh | Newark | Boca Raton | Wilmington | Cherry Hill | Princeton | Lake Tahoe | Ho Chi Minh City | Duane Morris LLP – A Delaware limited liability partnership</a:t>
            </a:r>
            <a:endParaRPr kumimoji="0" lang="en-US" altLang="vi-VN" sz="700" b="0" i="0" u="none" strike="noStrike" kern="1200" cap="none" spc="0" normalizeH="0" baseline="0" noProof="0" dirty="0">
              <a:ln>
                <a:noFill/>
              </a:ln>
              <a:solidFill>
                <a:srgbClr val="203C6A"/>
              </a:solidFill>
              <a:effectLst/>
              <a:uLnTx/>
              <a:uFillTx/>
              <a:latin typeface="Adobe Heiti Std R" charset="0"/>
              <a:ea typeface="+mn-ea"/>
              <a:cs typeface="Arial" panose="020B0604020202020204" pitchFamily="34" charset="0"/>
            </a:endParaRPr>
          </a:p>
        </p:txBody>
      </p:sp>
      <p:sp>
        <p:nvSpPr>
          <p:cNvPr id="3075" name="Rectangle 3"/>
          <p:cNvSpPr>
            <a:spLocks noGrp="1" noChangeArrowheads="1"/>
          </p:cNvSpPr>
          <p:nvPr>
            <p:ph type="subTitle" idx="1"/>
          </p:nvPr>
        </p:nvSpPr>
        <p:spPr>
          <a:xfrm>
            <a:off x="14990" y="5055380"/>
            <a:ext cx="9144000" cy="914400"/>
          </a:xfrm>
        </p:spPr>
        <p:txBody>
          <a:bodyPr/>
          <a:lstStyle>
            <a:lvl1pPr marL="0" indent="0" algn="ctr">
              <a:buFontTx/>
              <a:buNone/>
              <a:defRPr sz="2400" b="1">
                <a:solidFill>
                  <a:srgbClr val="678553"/>
                </a:solidFill>
              </a:defRPr>
            </a:lvl1pPr>
          </a:lstStyle>
          <a:p>
            <a:r>
              <a:rPr lang="en-US"/>
              <a:t>Click to edit Master subtitle style</a:t>
            </a:r>
            <a:endParaRPr lang="en-US" dirty="0"/>
          </a:p>
        </p:txBody>
      </p:sp>
      <p:sp>
        <p:nvSpPr>
          <p:cNvPr id="8" name="Title 7"/>
          <p:cNvSpPr>
            <a:spLocks noGrp="1"/>
          </p:cNvSpPr>
          <p:nvPr>
            <p:ph type="title"/>
          </p:nvPr>
        </p:nvSpPr>
        <p:spPr>
          <a:xfrm>
            <a:off x="0" y="3783248"/>
            <a:ext cx="9144000" cy="864952"/>
          </a:xfrm>
        </p:spPr>
        <p:txBody>
          <a:bodyPr/>
          <a:lstStyle>
            <a:lvl1pPr algn="ctr">
              <a:defRPr sz="4000" b="1">
                <a:solidFill>
                  <a:srgbClr val="203C6A"/>
                </a:solidFill>
              </a:defRPr>
            </a:lvl1pPr>
          </a:lstStyle>
          <a:p>
            <a:r>
              <a:rPr lang="en-US"/>
              <a:t>Click to edit Master title style</a:t>
            </a:r>
            <a:endParaRPr lang="en-US" dirty="0"/>
          </a:p>
        </p:txBody>
      </p:sp>
      <p:sp>
        <p:nvSpPr>
          <p:cNvPr id="15" name="Slide Number Placeholder 10"/>
          <p:cNvSpPr>
            <a:spLocks noGrp="1"/>
          </p:cNvSpPr>
          <p:nvPr>
            <p:ph type="sldNum" sz="quarter" idx="4"/>
          </p:nvPr>
        </p:nvSpPr>
        <p:spPr>
          <a:xfrm>
            <a:off x="381000" y="6492875"/>
            <a:ext cx="2133600" cy="365125"/>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6BD5E33-F482-4D7C-A827-E4F8ADDF827C}"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17" name="Date Placeholder 3"/>
          <p:cNvSpPr>
            <a:spLocks noGrp="1"/>
          </p:cNvSpPr>
          <p:nvPr>
            <p:ph type="dt" sz="half" idx="2"/>
          </p:nvPr>
        </p:nvSpPr>
        <p:spPr>
          <a:xfrm>
            <a:off x="5715000" y="6492875"/>
            <a:ext cx="2895600" cy="365125"/>
          </a:xfrm>
          <a:prstGeom prst="rect">
            <a:avLst/>
          </a:prstGeom>
        </p:spPr>
        <p:txBody>
          <a:bodyPr vert="horz" wrap="square" lIns="91440" tIns="45720" rIns="91440" bIns="45720" numCol="1" anchor="t"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5F9B099-564E-4D72-A8DB-913111709386}"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010" y="1068779"/>
            <a:ext cx="8595360" cy="868680"/>
          </a:xfrm>
        </p:spPr>
        <p:txBody>
          <a:bodyPr/>
          <a:lstStyle>
            <a:lvl1pPr>
              <a:defRPr sz="3300" b="1"/>
            </a:lvl1pPr>
          </a:lstStyle>
          <a:p>
            <a:r>
              <a:rPr lang="en-US"/>
              <a:t>Click to edit Master title style</a:t>
            </a:r>
            <a:endParaRPr lang="en-US" dirty="0"/>
          </a:p>
        </p:txBody>
      </p:sp>
      <p:sp>
        <p:nvSpPr>
          <p:cNvPr id="3" name="Content Placeholder 2"/>
          <p:cNvSpPr>
            <a:spLocks noGrp="1"/>
          </p:cNvSpPr>
          <p:nvPr>
            <p:ph idx="1"/>
          </p:nvPr>
        </p:nvSpPr>
        <p:spPr>
          <a:xfrm>
            <a:off x="380010" y="1995055"/>
            <a:ext cx="8577072" cy="4480560"/>
          </a:xfrm>
        </p:spPr>
        <p:txBody>
          <a:bodyPr/>
          <a:lstStyle>
            <a:lvl1pPr marL="465455" indent="-465455">
              <a:defRPr sz="3000"/>
            </a:lvl1pPr>
            <a:lvl2pPr marL="914400" indent="-403225">
              <a:defRPr sz="2600"/>
            </a:lvl2pPr>
            <a:lvl3pPr marL="1379855" indent="-406400">
              <a:buFont typeface="Wingdings" panose="05000000000000000000" pitchFamily="2" charset="2"/>
              <a:buChar char="Ø"/>
              <a:defRPr sz="2400"/>
            </a:lvl3pPr>
            <a:lvl4pPr marL="1828800" indent="-403225">
              <a:buFont typeface="Wingdings" panose="05000000000000000000" pitchFamily="2" charset="2"/>
              <a:buChar char="§"/>
              <a:defRPr sz="2000"/>
            </a:lvl4pPr>
            <a:lvl5pPr marL="2294255" indent="-4064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2210" y="920464"/>
            <a:ext cx="8229600" cy="984536"/>
          </a:xfrm>
        </p:spPr>
        <p:txBody>
          <a:bodyPr/>
          <a:lstStyle>
            <a:lvl1pPr>
              <a:defRPr sz="3300" b="1"/>
            </a:lvl1pPr>
          </a:lstStyle>
          <a:p>
            <a:r>
              <a:rPr lang="en-US"/>
              <a:t>Click to edit Master title style</a:t>
            </a:r>
            <a:endParaRPr lang="en-US" dirty="0"/>
          </a:p>
        </p:txBody>
      </p:sp>
      <p:sp>
        <p:nvSpPr>
          <p:cNvPr id="3" name="Text Placeholder 2"/>
          <p:cNvSpPr>
            <a:spLocks noGrp="1"/>
          </p:cNvSpPr>
          <p:nvPr>
            <p:ph type="body" idx="1"/>
          </p:nvPr>
        </p:nvSpPr>
        <p:spPr>
          <a:xfrm>
            <a:off x="437882" y="1904999"/>
            <a:ext cx="4059506"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7882" y="2399725"/>
            <a:ext cx="40595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04999"/>
            <a:ext cx="4041775"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9972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8" name="Date Placeholder 7"/>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2570"/>
            <a:ext cx="3008313" cy="1162050"/>
          </a:xfrm>
        </p:spPr>
        <p:txBody>
          <a:bodyPr anchor="b"/>
          <a:lstStyle>
            <a:lvl1pPr algn="ctr">
              <a:defRPr sz="2400" b="1"/>
            </a:lvl1pPr>
          </a:lstStyle>
          <a:p>
            <a:r>
              <a:rPr lang="en-US"/>
              <a:t>Click to edit Master title style</a:t>
            </a:r>
            <a:endParaRPr lang="en-US" dirty="0"/>
          </a:p>
        </p:txBody>
      </p:sp>
      <p:sp>
        <p:nvSpPr>
          <p:cNvPr id="3" name="Content Placeholder 2"/>
          <p:cNvSpPr>
            <a:spLocks noGrp="1"/>
          </p:cNvSpPr>
          <p:nvPr>
            <p:ph idx="1"/>
          </p:nvPr>
        </p:nvSpPr>
        <p:spPr>
          <a:xfrm>
            <a:off x="3575050" y="992571"/>
            <a:ext cx="5111750" cy="548443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154621"/>
            <a:ext cx="3008313" cy="43223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6" name="Date Placeholder 5"/>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54243"/>
            <a:ext cx="5486400" cy="3573332"/>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0" cap="none" spc="0" normalizeH="0" baseline="0" noProof="0" dirty="0">
                <a:ln>
                  <a:noFill/>
                </a:ln>
                <a:solidFill>
                  <a:srgbClr val="203C6A"/>
                </a:solidFill>
                <a:effectLst/>
                <a:uLnTx/>
                <a:uFillTx/>
                <a:latin typeface="Arial" panose="020B0604020202020204" pitchFamily="34" charset="0"/>
                <a:ea typeface="Arial" panose="020B0604020202020204" pitchFamily="34" charset="0"/>
                <a:cs typeface="Arial" panose="020B0604020202020204" pitchFamily="34"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6" name="Date Placeholder 5"/>
          <p:cNvSpPr>
            <a:spLocks noGrp="1"/>
          </p:cNvSpPr>
          <p:nvPr>
            <p:ph type="dt" sz="half"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dm_ppt_2.jpg"/>
          <p:cNvPicPr>
            <a:picLocks noChangeAspect="1"/>
          </p:cNvPicPr>
          <p:nvPr/>
        </p:nvPicPr>
        <p:blipFill>
          <a:blip r:embed="rId10"/>
          <a:stretch>
            <a:fillRect/>
          </a:stretch>
        </p:blipFill>
        <p:spPr>
          <a:xfrm>
            <a:off x="0" y="0"/>
            <a:ext cx="9144000" cy="6858000"/>
          </a:xfrm>
          <a:prstGeom prst="rect">
            <a:avLst/>
          </a:prstGeom>
          <a:noFill/>
          <a:ln w="9525">
            <a:noFill/>
          </a:ln>
        </p:spPr>
      </p:pic>
      <p:sp>
        <p:nvSpPr>
          <p:cNvPr id="1027" name="Rectangle 3"/>
          <p:cNvSpPr>
            <a:spLocks noGrp="1"/>
          </p:cNvSpPr>
          <p:nvPr>
            <p:ph type="body" idx="1"/>
          </p:nvPr>
        </p:nvSpPr>
        <p:spPr>
          <a:xfrm>
            <a:off x="384175" y="1993900"/>
            <a:ext cx="8575675" cy="448151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028" name="Rectangle 2"/>
          <p:cNvSpPr>
            <a:spLocks noGrp="1"/>
          </p:cNvSpPr>
          <p:nvPr>
            <p:ph type="title"/>
          </p:nvPr>
        </p:nvSpPr>
        <p:spPr>
          <a:xfrm>
            <a:off x="374650" y="1068388"/>
            <a:ext cx="8593138" cy="865187"/>
          </a:xfrm>
          <a:prstGeom prst="rect">
            <a:avLst/>
          </a:prstGeom>
          <a:noFill/>
          <a:ln w="9525">
            <a:noFill/>
          </a:ln>
        </p:spPr>
        <p:txBody>
          <a:bodyPr anchor="ctr"/>
          <a:lstStyle/>
          <a:p>
            <a:pPr lvl="0"/>
            <a:r>
              <a:rPr lang="en-US" altLang="vi-VN" dirty="0"/>
              <a:t>Click to edit Master title style</a:t>
            </a:r>
          </a:p>
        </p:txBody>
      </p:sp>
      <p:sp>
        <p:nvSpPr>
          <p:cNvPr id="10" name="Rectangle 9"/>
          <p:cNvSpPr/>
          <p:nvPr/>
        </p:nvSpPr>
        <p:spPr>
          <a:xfrm>
            <a:off x="6383338" y="6472238"/>
            <a:ext cx="2278063"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cxnSp>
        <p:nvCxnSpPr>
          <p:cNvPr id="16" name="Straight Connector 15"/>
          <p:cNvCxnSpPr/>
          <p:nvPr/>
        </p:nvCxnSpPr>
        <p:spPr>
          <a:xfrm>
            <a:off x="0" y="412750"/>
            <a:ext cx="9144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381000" y="6492875"/>
            <a:ext cx="2133600" cy="365125"/>
          </a:xfrm>
          <a:prstGeom prst="rect">
            <a:avLst/>
          </a:prstGeom>
        </p:spPr>
        <p:txBody>
          <a:bodyPr vert="horz" wrap="square" lIns="91440" tIns="45720" rIns="91440" bIns="45720" numCol="1" anchor="t" anchorCtr="0" compatLnSpc="1"/>
          <a:lstStyle>
            <a:lvl1pPr eaLnBrk="1" hangingPunct="1">
              <a:defRPr sz="1000">
                <a:solidFill>
                  <a:srgbClr val="203C6A"/>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927688C-CD5F-4BFB-97A8-622AA87D5F55}" type="slidenum">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‹Nr.›</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
        <p:nvSpPr>
          <p:cNvPr id="8" name="Date Placeholder 3"/>
          <p:cNvSpPr>
            <a:spLocks noGrp="1"/>
          </p:cNvSpPr>
          <p:nvPr>
            <p:ph type="dt" sz="half" idx="2"/>
          </p:nvPr>
        </p:nvSpPr>
        <p:spPr>
          <a:xfrm>
            <a:off x="2590800" y="6492875"/>
            <a:ext cx="3733800" cy="365125"/>
          </a:xfrm>
          <a:prstGeom prst="rect">
            <a:avLst/>
          </a:prstGeom>
        </p:spPr>
        <p:txBody>
          <a:bodyPr vert="horz" wrap="square" lIns="91440" tIns="45720" rIns="91440" bIns="45720" numCol="1" anchor="t" anchorCtr="0" compatLnSpc="1"/>
          <a:lstStyle>
            <a:lvl1pPr algn="ctr" eaLnBrk="1" hangingPunct="1">
              <a:defRPr sz="1000">
                <a:solidFill>
                  <a:srgbClr val="203C6A"/>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0C3CAC0-F150-4048-BB23-24C743618A99}" type="datetime1">
              <a:rPr kumimoji="0" lang="en-US" altLang="vi-VN" sz="1000" b="0" i="0" u="none" strike="noStrike" kern="1200" cap="none" spc="0" normalizeH="0" baseline="0" noProof="0">
                <a:ln>
                  <a:noFill/>
                </a:ln>
                <a:solidFill>
                  <a:srgbClr val="203C6A"/>
                </a:solidFill>
                <a:effectLst/>
                <a:uLnTx/>
                <a:uFillTx/>
                <a:latin typeface="Arial" panose="020B0604020202020204" pitchFamily="34" charset="0"/>
                <a:ea typeface="+mn-ea"/>
                <a:cs typeface="Arial" panose="020B0604020202020204" pitchFamily="34" charset="0"/>
              </a:rPr>
              <a:t>10/24/2023</a:t>
            </a:fld>
            <a:endParaRPr kumimoji="0" lang="en-US" altLang="vi-VN" sz="10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hf sldNum="0" hdr="0" ftr="0" dt="0"/>
  <p:txStyles>
    <p:titleStyle>
      <a:lvl1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p:titleStyle>
    <p:bodyStyle>
      <a:lvl1pPr marL="463550" indent="-463550" algn="l" rtl="0" eaLnBrk="0" fontAlgn="base" hangingPunct="0">
        <a:spcBef>
          <a:spcPct val="20000"/>
        </a:spcBef>
        <a:spcAft>
          <a:spcPct val="0"/>
        </a:spcAft>
        <a:buFont typeface="Arial" panose="020B0604020202020204" pitchFamily="34" charset="0"/>
        <a:buChar char="•"/>
        <a:defRPr sz="3000">
          <a:solidFill>
            <a:srgbClr val="203C6A"/>
          </a:solidFill>
          <a:latin typeface="Arial" panose="020B0604020202020204" pitchFamily="34" charset="0"/>
          <a:ea typeface="Arial" panose="020B0604020202020204" pitchFamily="34" charset="0"/>
          <a:cs typeface="Arial" panose="020B0604020202020204" pitchFamily="34" charset="0"/>
        </a:defRPr>
      </a:lvl1pPr>
      <a:lvl2pPr marL="914400" indent="-403225" algn="l" rtl="0" eaLnBrk="0" fontAlgn="base" hangingPunct="0">
        <a:spcBef>
          <a:spcPct val="20000"/>
        </a:spcBef>
        <a:spcAft>
          <a:spcPct val="0"/>
        </a:spcAft>
        <a:buChar char="–"/>
        <a:defRPr sz="2600">
          <a:solidFill>
            <a:srgbClr val="203C6A"/>
          </a:solidFill>
          <a:latin typeface="Arial" panose="020B0604020202020204" pitchFamily="34" charset="0"/>
          <a:ea typeface="Arial" panose="020B0604020202020204" pitchFamily="34" charset="0"/>
          <a:cs typeface="Arial" panose="020B0604020202020204" pitchFamily="34" charset="0"/>
        </a:defRPr>
      </a:lvl2pPr>
      <a:lvl3pPr marL="1377950" indent="-405130" algn="l" rtl="0" eaLnBrk="0" fontAlgn="base" hangingPunct="0">
        <a:spcBef>
          <a:spcPct val="20000"/>
        </a:spcBef>
        <a:spcAft>
          <a:spcPct val="0"/>
        </a:spcAft>
        <a:buFont typeface="Wingdings" panose="05000000000000000000" pitchFamily="2" charset="2"/>
        <a:buChar char="Ø"/>
        <a:defRPr sz="2400">
          <a:solidFill>
            <a:srgbClr val="203C6A"/>
          </a:solidFill>
          <a:latin typeface="Arial" panose="020B0604020202020204" pitchFamily="34" charset="0"/>
          <a:ea typeface="Arial" panose="020B0604020202020204" pitchFamily="34" charset="0"/>
          <a:cs typeface="Arial" panose="020B0604020202020204" pitchFamily="34" charset="0"/>
        </a:defRPr>
      </a:lvl3pPr>
      <a:lvl4pPr marL="1828800" indent="-403225" algn="l" rtl="0" eaLnBrk="0" fontAlgn="base" hangingPunct="0">
        <a:spcBef>
          <a:spcPct val="20000"/>
        </a:spcBef>
        <a:spcAft>
          <a:spcPct val="0"/>
        </a:spcAft>
        <a:buFont typeface="Wingdings" panose="05000000000000000000" pitchFamily="2" charset="2"/>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4pPr>
      <a:lvl5pPr marL="2292350" indent="-405130" algn="l" rtl="0" eaLnBrk="0" fontAlgn="base" hangingPunct="0">
        <a:spcBef>
          <a:spcPct val="20000"/>
        </a:spcBef>
        <a:spcAft>
          <a:spcPct val="0"/>
        </a:spcAft>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1B325F"/>
          </a:solidFill>
          <a:latin typeface="+mn-lt"/>
        </a:defRPr>
      </a:lvl6pPr>
      <a:lvl7pPr marL="2971800" indent="-228600" algn="l" rtl="0" eaLnBrk="1" fontAlgn="base" hangingPunct="1">
        <a:spcBef>
          <a:spcPct val="20000"/>
        </a:spcBef>
        <a:spcAft>
          <a:spcPct val="0"/>
        </a:spcAft>
        <a:buChar char="»"/>
        <a:defRPr sz="2000">
          <a:solidFill>
            <a:srgbClr val="1B325F"/>
          </a:solidFill>
          <a:latin typeface="+mn-lt"/>
        </a:defRPr>
      </a:lvl7pPr>
      <a:lvl8pPr marL="3429000" indent="-228600" algn="l" rtl="0" eaLnBrk="1" fontAlgn="base" hangingPunct="1">
        <a:spcBef>
          <a:spcPct val="20000"/>
        </a:spcBef>
        <a:spcAft>
          <a:spcPct val="0"/>
        </a:spcAft>
        <a:buChar char="»"/>
        <a:defRPr sz="2000">
          <a:solidFill>
            <a:srgbClr val="1B325F"/>
          </a:solidFill>
          <a:latin typeface="+mn-lt"/>
        </a:defRPr>
      </a:lvl8pPr>
      <a:lvl9pPr marL="3886200" indent="-228600" algn="l" rtl="0" eaLnBrk="1" fontAlgn="base" hangingPunct="1">
        <a:spcBef>
          <a:spcPct val="20000"/>
        </a:spcBef>
        <a:spcAft>
          <a:spcPct val="0"/>
        </a:spcAft>
        <a:buChar char="»"/>
        <a:defRPr sz="2000">
          <a:solidFill>
            <a:srgbClr val="1B32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mailto:omassmann@duanemorri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a:xfrm>
            <a:off x="14288" y="5054600"/>
            <a:ext cx="9144000" cy="914400"/>
          </a:xfrm>
        </p:spPr>
        <p:txBody>
          <a:bodyPr vert="horz" wrap="square" lIns="91440" tIns="45720" rIns="91440" bIns="45720" anchor="t"/>
          <a:lstStyle/>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DR. OLIVER MASSMANN - PARTNER, GENERALDIREKTOR </a:t>
            </a:r>
          </a:p>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DUANE MORRIS VIETNAM LLC</a:t>
            </a:r>
          </a:p>
          <a:p>
            <a:pPr>
              <a:buClrTx/>
              <a:buSzTx/>
            </a:pPr>
            <a:endParaRPr lang="en-AU" altLang="en-US" dirty="0">
              <a:solidFill>
                <a:srgbClr val="678553"/>
              </a:solidFill>
              <a:latin typeface="Arial" panose="020B0604020202020204" pitchFamily="34" charset="0"/>
              <a:ea typeface="Arial" panose="020B0604020202020204" pitchFamily="34" charset="0"/>
              <a:cs typeface="Arial" panose="020B0604020202020204" pitchFamily="34" charset="0"/>
            </a:endParaRPr>
          </a:p>
        </p:txBody>
      </p:sp>
      <p:sp>
        <p:nvSpPr>
          <p:cNvPr id="5123" name="Title 2"/>
          <p:cNvSpPr>
            <a:spLocks noGrp="1"/>
          </p:cNvSpPr>
          <p:nvPr>
            <p:ph type="title"/>
          </p:nvPr>
        </p:nvSpPr>
        <p:spPr>
          <a:xfrm>
            <a:off x="0" y="3352800"/>
            <a:ext cx="9144000" cy="1295400"/>
          </a:xfrm>
        </p:spPr>
        <p:txBody>
          <a:bodyPr vert="horz" wrap="square" lIns="91440" tIns="45720" rIns="91440" bIns="45720" anchor="ctr"/>
          <a:lstStyle/>
          <a:p>
            <a:r>
              <a:rPr lang="en-US" sz="3000" dirty="0">
                <a:latin typeface="Garamond" panose="02020404030301010803" pitchFamily="18" charset="0"/>
              </a:rPr>
              <a:t>Vietnam auf </a:t>
            </a:r>
            <a:r>
              <a:rPr lang="en-US" sz="3000" dirty="0" err="1">
                <a:latin typeface="Garamond" panose="02020404030301010803" pitchFamily="18" charset="0"/>
              </a:rPr>
              <a:t>neuem</a:t>
            </a:r>
            <a:r>
              <a:rPr lang="en-US" sz="3000" dirty="0">
                <a:latin typeface="Garamond" panose="02020404030301010803" pitchFamily="18" charset="0"/>
              </a:rPr>
              <a:t> </a:t>
            </a:r>
            <a:r>
              <a:rPr lang="en-US" sz="3000" dirty="0" err="1">
                <a:latin typeface="Garamond" panose="02020404030301010803" pitchFamily="18" charset="0"/>
              </a:rPr>
              <a:t>Kurs</a:t>
            </a:r>
            <a:r>
              <a:rPr lang="en-US" sz="3000" dirty="0">
                <a:latin typeface="Garamond" panose="02020404030301010803" pitchFamily="18" charset="0"/>
              </a:rPr>
              <a:t> </a:t>
            </a:r>
            <a:r>
              <a:rPr lang="en-US" sz="3000" dirty="0" err="1">
                <a:latin typeface="Garamond" panose="02020404030301010803" pitchFamily="18" charset="0"/>
              </a:rPr>
              <a:t>mit</a:t>
            </a:r>
            <a:r>
              <a:rPr lang="en-US" sz="3000" dirty="0">
                <a:latin typeface="Garamond" panose="02020404030301010803" pitchFamily="18" charset="0"/>
              </a:rPr>
              <a:t> Europa – Was </a:t>
            </a:r>
            <a:r>
              <a:rPr lang="en-US" sz="3000" dirty="0" err="1">
                <a:latin typeface="Garamond" panose="02020404030301010803" pitchFamily="18" charset="0"/>
              </a:rPr>
              <a:t>bedeutet</a:t>
            </a:r>
            <a:r>
              <a:rPr lang="en-US" sz="3000" dirty="0">
                <a:latin typeface="Garamond" panose="02020404030301010803" pitchFamily="18" charset="0"/>
              </a:rPr>
              <a:t> das für Deutschland? </a:t>
            </a:r>
            <a:endParaRPr lang="en-US" altLang="en-AU" sz="3000" dirty="0">
              <a:latin typeface="Garamond" panose="02020404030301010803" pitchFamily="18" charset="0"/>
            </a:endParaRPr>
          </a:p>
        </p:txBody>
      </p:sp>
      <p:sp>
        <p:nvSpPr>
          <p:cNvPr id="5124" name="Slide Number Placeholder 3"/>
          <p:cNvSpPr txBox="1">
            <a:spLocks noGrp="1"/>
          </p:cNvSpPr>
          <p:nvPr>
            <p:ph type="sldNum" sz="quarter" idx="4"/>
          </p:nvPr>
        </p:nvSpPr>
        <p:spPr>
          <a:noFill/>
          <a:ln>
            <a:noFill/>
          </a:ln>
        </p:spPr>
        <p:txBody>
          <a:bodyPr/>
          <a:lstStyle/>
          <a:p>
            <a:pPr marL="0" indent="0" eaLnBrk="1" hangingPunct="1">
              <a:spcBef>
                <a:spcPct val="0"/>
              </a:spcBef>
              <a:buFontTx/>
              <a:buNone/>
            </a:pPr>
            <a:fld id="{9A0DB2DC-4C9A-4742-B13C-FB6460FD3503}" type="slidenum">
              <a:rPr lang="en-US" altLang="vi-VN" sz="1000" dirty="0">
                <a:latin typeface="Arial" panose="020B0604020202020204" pitchFamily="34" charset="0"/>
                <a:ea typeface="Arial" panose="020B0604020202020204" pitchFamily="34" charset="0"/>
                <a:cs typeface="Arial" panose="020B0604020202020204" pitchFamily="34" charset="0"/>
              </a:rPr>
              <a:t>1</a:t>
            </a:fld>
            <a:endParaRPr lang="en-US" altLang="vi-VN" sz="10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1219200"/>
            <a:ext cx="8596313" cy="868363"/>
          </a:xfrm>
        </p:spPr>
        <p:txBody>
          <a:bodyPr/>
          <a:lstStyle/>
          <a:p>
            <a:r>
              <a:rPr lang="en-AU" altLang="en-US" dirty="0" err="1">
                <a:latin typeface="Garamond" panose="02020404030301010803" pitchFamily="18" charset="0"/>
              </a:rPr>
              <a:t>Anmerkungen</a:t>
            </a:r>
            <a:r>
              <a:rPr lang="en-AU" altLang="en-US" dirty="0">
                <a:latin typeface="Garamond" panose="02020404030301010803" pitchFamily="18" charset="0"/>
              </a:rPr>
              <a:t> </a:t>
            </a:r>
            <a:r>
              <a:rPr lang="en-AU" altLang="en-US" dirty="0" err="1">
                <a:latin typeface="Garamond" panose="02020404030301010803" pitchFamily="18" charset="0"/>
              </a:rPr>
              <a:t>zu</a:t>
            </a:r>
            <a:r>
              <a:rPr lang="en-AU" altLang="en-US" dirty="0">
                <a:latin typeface="Garamond" panose="02020404030301010803" pitchFamily="18" charset="0"/>
              </a:rPr>
              <a:t> den </a:t>
            </a:r>
            <a:r>
              <a:rPr lang="en-AU" altLang="en-US" dirty="0" err="1">
                <a:latin typeface="Garamond" panose="02020404030301010803" pitchFamily="18" charset="0"/>
              </a:rPr>
              <a:t>Marktzugangsverpflichtungen</a:t>
            </a:r>
            <a:endParaRPr lang="en-AU" altLang="en-US" dirty="0">
              <a:latin typeface="Garamond" panose="02020404030301010803" pitchFamily="18" charset="0"/>
            </a:endParaRPr>
          </a:p>
        </p:txBody>
      </p:sp>
      <p:sp>
        <p:nvSpPr>
          <p:cNvPr id="26627" name="Content Placeholder 2"/>
          <p:cNvSpPr>
            <a:spLocks noGrp="1"/>
          </p:cNvSpPr>
          <p:nvPr>
            <p:ph idx="1"/>
          </p:nvPr>
        </p:nvSpPr>
        <p:spPr>
          <a:xfrm>
            <a:off x="381000" y="2286000"/>
            <a:ext cx="8577263" cy="3962400"/>
          </a:xfrm>
        </p:spPr>
        <p:txBody>
          <a:bodyPr/>
          <a:lstStyle/>
          <a:p>
            <a:r>
              <a:rPr lang="de-DE" altLang="en-US" sz="2600" dirty="0">
                <a:latin typeface="Garamond" panose="02020404030301010803" pitchFamily="18" charset="0"/>
              </a:rPr>
              <a:t>Die WTO, die AEC und das EVFTA verfolgen einen positiven Ansatz, d.h. es wird aufgelistet, was für ausländische Investitionen offen ist. </a:t>
            </a:r>
          </a:p>
          <a:p>
            <a:r>
              <a:rPr lang="de-DE" altLang="en-US" sz="2600" dirty="0">
                <a:latin typeface="Garamond" panose="02020404030301010803" pitchFamily="18" charset="0"/>
              </a:rPr>
              <a:t>Im WTO Market Access Service </a:t>
            </a:r>
            <a:r>
              <a:rPr lang="de-DE" altLang="en-US" sz="2600" dirty="0" err="1">
                <a:latin typeface="Garamond" panose="02020404030301010803" pitchFamily="18" charset="0"/>
              </a:rPr>
              <a:t>Sector</a:t>
            </a:r>
            <a:r>
              <a:rPr lang="de-DE" altLang="en-US" sz="2600" dirty="0">
                <a:latin typeface="Garamond" panose="02020404030301010803" pitchFamily="18" charset="0"/>
              </a:rPr>
              <a:t> (Marktzugangsdienstleistungssektor) gilt das Prinzip: Wer nicht fragt und nachfragt, bekommt möglicherweise keinen Marktzugang für Investitionen. Es gibt grundsätzlich KEIN automatisches Recht auf Marktzugang für WTO-Mitglieder in den WTO-Dienstleistungssektoren.</a:t>
            </a:r>
            <a:endParaRPr lang="en-AU" altLang="en-US" dirty="0">
              <a:latin typeface="Garamond" panose="02020404030301010803" pitchFamily="18" charset="0"/>
            </a:endParaRPr>
          </a:p>
          <a:p>
            <a:endParaRPr lang="en-AU" altLang="en-US" dirty="0">
              <a:latin typeface="Garamond" panose="02020404030301010803" pitchFamily="18" charset="0"/>
            </a:endParaRP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6932BC-ED76-4F7D-88D8-8F52480AB277}" type="slidenum">
              <a:rPr lang="en-US" altLang="vi-VN">
                <a:solidFill>
                  <a:srgbClr val="203C6A"/>
                </a:solidFill>
              </a:rPr>
              <a:pPr/>
              <a:t>10</a:t>
            </a:fld>
            <a:endParaRPr lang="en-US" altLang="vi-VN">
              <a:solidFill>
                <a:srgbClr val="203C6A"/>
              </a:solidFill>
            </a:endParaRPr>
          </a:p>
        </p:txBody>
      </p:sp>
    </p:spTree>
    <p:extLst>
      <p:ext uri="{BB962C8B-B14F-4D97-AF65-F5344CB8AC3E}">
        <p14:creationId xmlns:p14="http://schemas.microsoft.com/office/powerpoint/2010/main" val="7476087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838200"/>
            <a:ext cx="8594725" cy="868363"/>
          </a:xfrm>
        </p:spPr>
        <p:txBody>
          <a:bodyPr/>
          <a:lstStyle/>
          <a:p>
            <a:r>
              <a:rPr lang="en-AU" altLang="en-US" dirty="0">
                <a:latin typeface="Garamond" panose="02020404030301010803" pitchFamily="18" charset="0"/>
              </a:rPr>
              <a:t>Vietnams </a:t>
            </a:r>
            <a:r>
              <a:rPr lang="en-AU" altLang="en-US" dirty="0" err="1">
                <a:latin typeface="Garamond" panose="02020404030301010803" pitchFamily="18" charset="0"/>
              </a:rPr>
              <a:t>Verpflichtungen</a:t>
            </a:r>
            <a:r>
              <a:rPr lang="en-AU" altLang="en-US" dirty="0">
                <a:latin typeface="Garamond" panose="02020404030301010803" pitchFamily="18" charset="0"/>
              </a:rPr>
              <a:t> im </a:t>
            </a:r>
            <a:r>
              <a:rPr lang="en-AU" altLang="en-US" dirty="0" err="1">
                <a:latin typeface="Garamond" panose="02020404030301010803" pitchFamily="18" charset="0"/>
              </a:rPr>
              <a:t>Vertriebssektor</a:t>
            </a:r>
            <a:endParaRPr lang="en-AU" altLang="en-US" dirty="0">
              <a:latin typeface="Garamond" panose="020204040303010108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1470767"/>
              </p:ext>
            </p:extLst>
          </p:nvPr>
        </p:nvGraphicFramePr>
        <p:xfrm>
          <a:off x="533400" y="1600201"/>
          <a:ext cx="8305799" cy="4892674"/>
        </p:xfrm>
        <a:graphic>
          <a:graphicData uri="http://schemas.openxmlformats.org/drawingml/2006/table">
            <a:tbl>
              <a:tblPr/>
              <a:tblGrid>
                <a:gridCol w="4197448">
                  <a:extLst>
                    <a:ext uri="{9D8B030D-6E8A-4147-A177-3AD203B41FA5}">
                      <a16:colId xmlns:a16="http://schemas.microsoft.com/office/drawing/2014/main" val="20000"/>
                    </a:ext>
                  </a:extLst>
                </a:gridCol>
                <a:gridCol w="4108351">
                  <a:extLst>
                    <a:ext uri="{9D8B030D-6E8A-4147-A177-3AD203B41FA5}">
                      <a16:colId xmlns:a16="http://schemas.microsoft.com/office/drawing/2014/main" val="20001"/>
                    </a:ext>
                  </a:extLst>
                </a:gridCol>
              </a:tblGrid>
              <a:tr h="376360">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2200" b="1" i="0" u="none" strike="noStrike" cap="none" normalizeH="0" baseline="0">
                          <a:ln>
                            <a:noFill/>
                          </a:ln>
                          <a:solidFill>
                            <a:schemeClr val="tx1"/>
                          </a:solidFill>
                          <a:effectLst/>
                          <a:latin typeface="Garamond" pitchFamily="18" charset="0"/>
                          <a:cs typeface="Arial" pitchFamily="34" charset="0"/>
                        </a:rPr>
                        <a:t>WTO /  AFAS</a:t>
                      </a:r>
                      <a:endParaRPr kumimoji="0" lang="en-AU" altLang="en-US" sz="2200" b="1" i="0" u="none" strike="noStrike" cap="none" normalizeH="0" baseline="0">
                        <a:ln>
                          <a:noFill/>
                        </a:ln>
                        <a:solidFill>
                          <a:schemeClr val="tx1"/>
                        </a:solidFill>
                        <a:effectLst/>
                        <a:latin typeface="Garamond" pitchFamily="18" charset="0"/>
                        <a:ea typeface="Calibri" pitchFamily="34" charset="0"/>
                        <a:cs typeface="Times New Roman"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2200" b="1" i="0" u="none" strike="noStrike" cap="none" normalizeH="0" baseline="0">
                          <a:ln>
                            <a:noFill/>
                          </a:ln>
                          <a:solidFill>
                            <a:schemeClr val="tx1"/>
                          </a:solidFill>
                          <a:effectLst/>
                          <a:latin typeface="Garamond" pitchFamily="18" charset="0"/>
                          <a:cs typeface="Arial" pitchFamily="34" charset="0"/>
                        </a:rPr>
                        <a:t>EVFTA</a:t>
                      </a:r>
                      <a:endParaRPr kumimoji="0" lang="en-AU" altLang="en-US" sz="2200" b="1" i="0" u="none" strike="noStrike" cap="none" normalizeH="0" baseline="0">
                        <a:ln>
                          <a:noFill/>
                        </a:ln>
                        <a:solidFill>
                          <a:schemeClr val="tx1"/>
                        </a:solidFill>
                        <a:effectLst/>
                        <a:latin typeface="Garamond" pitchFamily="18" charset="0"/>
                        <a:ea typeface="Calibri" pitchFamily="34" charset="0"/>
                        <a:cs typeface="Times New Roman"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16314">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en-US" sz="2000" b="0" i="0" u="none" strike="noStrike" cap="none" normalizeH="0" baseline="0" dirty="0">
                          <a:ln>
                            <a:noFill/>
                          </a:ln>
                          <a:solidFill>
                            <a:schemeClr val="tx1"/>
                          </a:solidFill>
                          <a:effectLst/>
                          <a:latin typeface="Garamond" pitchFamily="18" charset="0"/>
                          <a:cs typeface="Arial" pitchFamily="34" charset="0"/>
                        </a:rPr>
                        <a:t>Die Einrichtung von Verkaufsstätten (über die erste hinaus) wird auf der Grundlage einer wirtschaftlichen Bedarfsprüfung (ENT) genehmigt.</a:t>
                      </a:r>
                      <a:endParaRPr kumimoji="0" lang="en-AU" altLang="en-US" sz="2000" b="0" i="0" u="none" strike="noStrike" cap="none" normalizeH="0" baseline="0" dirty="0">
                        <a:ln>
                          <a:noFill/>
                        </a:ln>
                        <a:solidFill>
                          <a:schemeClr val="tx1"/>
                        </a:solidFill>
                        <a:effectLst/>
                        <a:latin typeface="Garamond" pitchFamily="18" charset="0"/>
                        <a:cs typeface="Arial" pitchFamily="34"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2000" b="0" i="0" u="none" strike="noStrike" cap="none" normalizeH="0" baseline="0" dirty="0">
                          <a:ln>
                            <a:noFill/>
                          </a:ln>
                          <a:solidFill>
                            <a:srgbClr val="000000"/>
                          </a:solidFill>
                          <a:effectLst/>
                          <a:latin typeface="Garamond" pitchFamily="18" charset="0"/>
                          <a:cs typeface="Arial" pitchFamily="34" charset="0"/>
                        </a:rPr>
                        <a:t>Dasselbe wie in der WTO / AFAS, aber mit folgendem Zusatz: Im Falle der Errichtung einer Verkaufsstätte mit einer Fläche von weniger als 500 m2 innerhalb des für die Handelstätigkeit vorgesehenen Gebiets und des bereits abgeschlossenen Baus der Infrastruktur ist eine ENT nicht erforderlich. 5 Jahre nach dem Inkrafttreten des Abkommens wird die Anforderung der ENT abgeschafft.</a:t>
                      </a:r>
                      <a:endParaRPr kumimoji="0" lang="en-AU" altLang="en-US" sz="2000" b="0" i="0" u="none" strike="noStrike" cap="none" normalizeH="0" baseline="0" dirty="0">
                        <a:ln>
                          <a:noFill/>
                        </a:ln>
                        <a:solidFill>
                          <a:srgbClr val="000000"/>
                        </a:solidFill>
                        <a:effectLst/>
                        <a:latin typeface="Garamond" pitchFamily="18" charset="0"/>
                        <a:ea typeface="Calibri" pitchFamily="34" charset="0"/>
                        <a:cs typeface="Times New Roman"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1"/>
                  </a:ext>
                </a:extLst>
              </a:tr>
            </a:tbl>
          </a:graphicData>
        </a:graphic>
      </p:graphicFrame>
      <p:sp>
        <p:nvSpPr>
          <p:cNvPr id="2766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A83F92-8735-4579-B7E3-3E11948EF57A}" type="slidenum">
              <a:rPr lang="en-US" altLang="vi-VN">
                <a:solidFill>
                  <a:srgbClr val="203C6A"/>
                </a:solidFill>
              </a:rPr>
              <a:pPr/>
              <a:t>11</a:t>
            </a:fld>
            <a:endParaRPr lang="en-US" altLang="vi-VN">
              <a:solidFill>
                <a:srgbClr val="203C6A"/>
              </a:solidFill>
            </a:endParaRPr>
          </a:p>
        </p:txBody>
      </p:sp>
    </p:spTree>
    <p:extLst>
      <p:ext uri="{BB962C8B-B14F-4D97-AF65-F5344CB8AC3E}">
        <p14:creationId xmlns:p14="http://schemas.microsoft.com/office/powerpoint/2010/main" val="367278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79413" y="1068388"/>
            <a:ext cx="8596312" cy="868362"/>
          </a:xfrm>
        </p:spPr>
        <p:txBody>
          <a:bodyPr/>
          <a:lstStyle/>
          <a:p>
            <a:r>
              <a:rPr lang="de-DE" altLang="en-US" dirty="0">
                <a:latin typeface="Garamond" panose="02020404030301010803" pitchFamily="18" charset="0"/>
              </a:rPr>
              <a:t>Vietnams Verpflichtungen im Bereich der Transportdienstleistungen</a:t>
            </a:r>
            <a:endParaRPr lang="en-AU" altLang="en-US" dirty="0">
              <a:latin typeface="Garamond" panose="02020404030301010803" pitchFamily="18" charset="0"/>
            </a:endParaRPr>
          </a:p>
        </p:txBody>
      </p:sp>
      <p:sp>
        <p:nvSpPr>
          <p:cNvPr id="2969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87297D-63FE-45A7-8AAB-4BC1740349A9}" type="slidenum">
              <a:rPr lang="en-US" altLang="vi-VN">
                <a:solidFill>
                  <a:srgbClr val="203C6A"/>
                </a:solidFill>
              </a:rPr>
              <a:pPr/>
              <a:t>12</a:t>
            </a:fld>
            <a:endParaRPr lang="en-US" altLang="vi-VN">
              <a:solidFill>
                <a:srgbClr val="203C6A"/>
              </a:solidFill>
            </a:endParaRPr>
          </a:p>
        </p:txBody>
      </p:sp>
      <p:sp>
        <p:nvSpPr>
          <p:cNvPr id="29700" name="TextBox 4"/>
          <p:cNvSpPr txBox="1">
            <a:spLocks noChangeArrowheads="1"/>
          </p:cNvSpPr>
          <p:nvPr/>
        </p:nvSpPr>
        <p:spPr bwMode="auto">
          <a:xfrm>
            <a:off x="762000" y="2133600"/>
            <a:ext cx="251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200" dirty="0">
                <a:latin typeface="Garamond" panose="02020404030301010803" pitchFamily="18" charset="0"/>
              </a:rPr>
              <a:t>Maritimer </a:t>
            </a:r>
            <a:r>
              <a:rPr lang="en-AU" altLang="en-US" sz="2200" dirty="0" err="1">
                <a:latin typeface="Garamond" panose="02020404030301010803" pitchFamily="18" charset="0"/>
              </a:rPr>
              <a:t>Verkehr</a:t>
            </a:r>
            <a:endParaRPr lang="en-AU" altLang="en-US" sz="2200" dirty="0">
              <a:latin typeface="Garamond" panose="02020404030301010803" pitchFamily="18" charset="0"/>
            </a:endParaRPr>
          </a:p>
        </p:txBody>
      </p:sp>
      <p:sp>
        <p:nvSpPr>
          <p:cNvPr id="6" name="Rounded Rectangle 5"/>
          <p:cNvSpPr/>
          <p:nvPr/>
        </p:nvSpPr>
        <p:spPr>
          <a:xfrm>
            <a:off x="685800" y="2563813"/>
            <a:ext cx="1219200" cy="1017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tx1"/>
                </a:solidFill>
                <a:latin typeface="Garamond" panose="02020404030301010803" pitchFamily="18" charset="0"/>
              </a:rPr>
              <a:t>WTO = AFAS</a:t>
            </a:r>
          </a:p>
        </p:txBody>
      </p:sp>
      <p:sp>
        <p:nvSpPr>
          <p:cNvPr id="7" name="Rounded Rectangle 6"/>
          <p:cNvSpPr/>
          <p:nvPr/>
        </p:nvSpPr>
        <p:spPr>
          <a:xfrm>
            <a:off x="1905000" y="2563813"/>
            <a:ext cx="1219200" cy="1017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tx1"/>
                </a:solidFill>
                <a:latin typeface="Garamond" panose="02020404030301010803" pitchFamily="18" charset="0"/>
              </a:rPr>
              <a:t>EVFTA</a:t>
            </a:r>
          </a:p>
        </p:txBody>
      </p:sp>
      <p:sp>
        <p:nvSpPr>
          <p:cNvPr id="29703" name="TextBox 8"/>
          <p:cNvSpPr txBox="1">
            <a:spLocks noChangeArrowheads="1"/>
          </p:cNvSpPr>
          <p:nvPr/>
        </p:nvSpPr>
        <p:spPr bwMode="auto">
          <a:xfrm>
            <a:off x="5105400" y="2133600"/>
            <a:ext cx="3429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200" dirty="0" err="1">
                <a:latin typeface="Garamond" panose="02020404030301010803" pitchFamily="18" charset="0"/>
              </a:rPr>
              <a:t>Binnenschiffsverkehr</a:t>
            </a:r>
            <a:endParaRPr lang="en-AU" altLang="en-US" sz="2200" dirty="0">
              <a:latin typeface="Garamond" panose="02020404030301010803" pitchFamily="18" charset="0"/>
            </a:endParaRPr>
          </a:p>
        </p:txBody>
      </p:sp>
      <p:sp>
        <p:nvSpPr>
          <p:cNvPr id="10" name="Content Placeholder 9"/>
          <p:cNvSpPr>
            <a:spLocks noGrp="1"/>
          </p:cNvSpPr>
          <p:nvPr>
            <p:ph idx="1"/>
          </p:nvPr>
        </p:nvSpPr>
        <p:spPr>
          <a:xfrm>
            <a:off x="5600700" y="2563813"/>
            <a:ext cx="1219200" cy="1017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p>
            <a:pPr marL="0" indent="0" algn="ctr">
              <a:buFont typeface="Arial" panose="020B0604020202020204" pitchFamily="34" charset="0"/>
              <a:buNone/>
              <a:defRPr/>
            </a:pPr>
            <a:r>
              <a:rPr lang="en-AU" sz="1800" dirty="0">
                <a:solidFill>
                  <a:schemeClr val="tx1"/>
                </a:solidFill>
                <a:latin typeface="Garamond" panose="02020404030301010803" pitchFamily="18" charset="0"/>
              </a:rPr>
              <a:t>WTO</a:t>
            </a:r>
          </a:p>
        </p:txBody>
      </p:sp>
      <p:sp>
        <p:nvSpPr>
          <p:cNvPr id="11" name="Content Placeholder 9"/>
          <p:cNvSpPr txBox="1">
            <a:spLocks/>
          </p:cNvSpPr>
          <p:nvPr/>
        </p:nvSpPr>
        <p:spPr bwMode="auto">
          <a:xfrm>
            <a:off x="6819900" y="2563813"/>
            <a:ext cx="1219200" cy="1017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465138" indent="-465138" algn="l" rtl="0" eaLnBrk="0" fontAlgn="base" hangingPunct="0">
              <a:spcBef>
                <a:spcPct val="20000"/>
              </a:spcBef>
              <a:spcAft>
                <a:spcPct val="0"/>
              </a:spcAft>
              <a:buFont typeface="Arial" pitchFamily="34" charset="0"/>
              <a:buChar char="•"/>
              <a:defRPr sz="3000">
                <a:solidFill>
                  <a:schemeClr val="lt1"/>
                </a:solidFill>
                <a:latin typeface="+mn-lt"/>
                <a:ea typeface="+mn-ea"/>
                <a:cs typeface="+mn-cs"/>
              </a:defRPr>
            </a:lvl1pPr>
            <a:lvl2pPr marL="914400" indent="-403225" algn="l" rtl="0" eaLnBrk="0" fontAlgn="base" hangingPunct="0">
              <a:spcBef>
                <a:spcPct val="20000"/>
              </a:spcBef>
              <a:spcAft>
                <a:spcPct val="0"/>
              </a:spcAft>
              <a:buChar char="–"/>
              <a:defRPr sz="2600">
                <a:solidFill>
                  <a:schemeClr val="lt1"/>
                </a:solidFill>
                <a:latin typeface="+mn-lt"/>
                <a:ea typeface="+mn-ea"/>
                <a:cs typeface="+mn-cs"/>
              </a:defRPr>
            </a:lvl2pPr>
            <a:lvl3pPr marL="1379538" indent="-406400" algn="l" rtl="0" eaLnBrk="0" fontAlgn="base" hangingPunct="0">
              <a:spcBef>
                <a:spcPct val="20000"/>
              </a:spcBef>
              <a:spcAft>
                <a:spcPct val="0"/>
              </a:spcAft>
              <a:buFont typeface="Wingdings" pitchFamily="2" charset="2"/>
              <a:buChar char="Ø"/>
              <a:defRPr sz="2400">
                <a:solidFill>
                  <a:schemeClr val="lt1"/>
                </a:solidFill>
                <a:latin typeface="+mn-lt"/>
                <a:ea typeface="+mn-ea"/>
                <a:cs typeface="+mn-cs"/>
              </a:defRPr>
            </a:lvl3pPr>
            <a:lvl4pPr marL="1828800" indent="-403225" algn="l" rtl="0" eaLnBrk="0" fontAlgn="base" hangingPunct="0">
              <a:spcBef>
                <a:spcPct val="20000"/>
              </a:spcBef>
              <a:spcAft>
                <a:spcPct val="0"/>
              </a:spcAft>
              <a:buFont typeface="Wingdings" pitchFamily="2" charset="2"/>
              <a:buChar char="§"/>
              <a:defRPr sz="2000">
                <a:solidFill>
                  <a:schemeClr val="lt1"/>
                </a:solidFill>
                <a:latin typeface="+mn-lt"/>
                <a:ea typeface="+mn-ea"/>
                <a:cs typeface="+mn-cs"/>
              </a:defRPr>
            </a:lvl4pPr>
            <a:lvl5pPr marL="2293938" indent="-406400" algn="l" rtl="0" eaLnBrk="0" fontAlgn="base" hangingPunct="0">
              <a:spcBef>
                <a:spcPct val="20000"/>
              </a:spcBef>
              <a:spcAft>
                <a:spcPct val="0"/>
              </a:spcAft>
              <a:buChar char="»"/>
              <a:defRPr sz="1800">
                <a:solidFill>
                  <a:schemeClr val="lt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lt1"/>
                </a:solidFill>
                <a:latin typeface="+mn-lt"/>
                <a:ea typeface="+mn-ea"/>
                <a:cs typeface="+mn-cs"/>
              </a:defRPr>
            </a:lvl9pPr>
          </a:lstStyle>
          <a:p>
            <a:pPr marL="0" indent="0" algn="ctr">
              <a:buFont typeface="Arial" pitchFamily="34" charset="0"/>
              <a:buNone/>
              <a:defRPr/>
            </a:pPr>
            <a:r>
              <a:rPr lang="en-AU" sz="1800" kern="0" dirty="0">
                <a:solidFill>
                  <a:schemeClr val="tx1"/>
                </a:solidFill>
                <a:latin typeface="Garamond" panose="02020404030301010803" pitchFamily="18" charset="0"/>
              </a:rPr>
              <a:t>AFAS = EVFTA</a:t>
            </a:r>
          </a:p>
        </p:txBody>
      </p:sp>
      <p:sp>
        <p:nvSpPr>
          <p:cNvPr id="26" name="Right Arrow 25"/>
          <p:cNvSpPr/>
          <p:nvPr/>
        </p:nvSpPr>
        <p:spPr>
          <a:xfrm>
            <a:off x="2628900" y="4690269"/>
            <a:ext cx="3581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en-AU" altLang="en-US">
              <a:solidFill>
                <a:srgbClr val="FFFFFF"/>
              </a:solidFill>
              <a:latin typeface="Adobe Heiti Std R" charset="0"/>
            </a:endParaRPr>
          </a:p>
        </p:txBody>
      </p:sp>
      <p:sp>
        <p:nvSpPr>
          <p:cNvPr id="29710" name="TextBox 28"/>
          <p:cNvSpPr txBox="1">
            <a:spLocks noChangeArrowheads="1"/>
          </p:cNvSpPr>
          <p:nvPr/>
        </p:nvSpPr>
        <p:spPr bwMode="auto">
          <a:xfrm>
            <a:off x="2438400" y="5257403"/>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200" dirty="0" err="1">
                <a:latin typeface="Garamond" panose="02020404030301010803" pitchFamily="18" charset="0"/>
              </a:rPr>
              <a:t>niedrig</a:t>
            </a:r>
            <a:endParaRPr lang="en-AU" altLang="en-US" sz="2200" dirty="0">
              <a:latin typeface="Garamond" panose="02020404030301010803" pitchFamily="18" charset="0"/>
            </a:endParaRPr>
          </a:p>
        </p:txBody>
      </p:sp>
      <p:sp>
        <p:nvSpPr>
          <p:cNvPr id="29711" name="TextBox 29"/>
          <p:cNvSpPr txBox="1">
            <a:spLocks noChangeArrowheads="1"/>
          </p:cNvSpPr>
          <p:nvPr/>
        </p:nvSpPr>
        <p:spPr bwMode="auto">
          <a:xfrm>
            <a:off x="5600700" y="5257403"/>
            <a:ext cx="76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200" dirty="0" err="1">
                <a:latin typeface="Garamond" panose="02020404030301010803" pitchFamily="18" charset="0"/>
              </a:rPr>
              <a:t>hoch</a:t>
            </a:r>
            <a:endParaRPr lang="en-AU" altLang="en-US" sz="2200" dirty="0">
              <a:latin typeface="Garamond" panose="02020404030301010803" pitchFamily="18" charset="0"/>
            </a:endParaRPr>
          </a:p>
        </p:txBody>
      </p:sp>
    </p:spTree>
    <p:extLst>
      <p:ext uri="{BB962C8B-B14F-4D97-AF65-F5344CB8AC3E}">
        <p14:creationId xmlns:p14="http://schemas.microsoft.com/office/powerpoint/2010/main" val="8966329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909638"/>
            <a:ext cx="8594725" cy="868363"/>
          </a:xfrm>
        </p:spPr>
        <p:txBody>
          <a:bodyPr/>
          <a:lstStyle/>
          <a:p>
            <a:r>
              <a:rPr lang="de-DE" altLang="en-US" dirty="0">
                <a:latin typeface="Garamond" panose="02020404030301010803" pitchFamily="18" charset="0"/>
              </a:rPr>
              <a:t>Vietnams Verpflichtungen im Bereich der Verkehrsdienstleistungen</a:t>
            </a:r>
            <a:endParaRPr lang="en-AU" altLang="en-US" dirty="0">
              <a:latin typeface="Garamond" panose="020204040303010108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5077401"/>
              </p:ext>
            </p:extLst>
          </p:nvPr>
        </p:nvGraphicFramePr>
        <p:xfrm>
          <a:off x="228600" y="1828801"/>
          <a:ext cx="8652641" cy="4267199"/>
        </p:xfrm>
        <a:graphic>
          <a:graphicData uri="http://schemas.openxmlformats.org/drawingml/2006/table">
            <a:tbl>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158456">
                  <a:extLst>
                    <a:ext uri="{9D8B030D-6E8A-4147-A177-3AD203B41FA5}">
                      <a16:colId xmlns:a16="http://schemas.microsoft.com/office/drawing/2014/main" val="20002"/>
                    </a:ext>
                  </a:extLst>
                </a:gridCol>
                <a:gridCol w="2303185">
                  <a:extLst>
                    <a:ext uri="{9D8B030D-6E8A-4147-A177-3AD203B41FA5}">
                      <a16:colId xmlns:a16="http://schemas.microsoft.com/office/drawing/2014/main" val="20003"/>
                    </a:ext>
                  </a:extLst>
                </a:gridCol>
              </a:tblGrid>
              <a:tr h="468546">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1600" b="1" i="0" u="none" strike="noStrike" cap="none" normalizeH="0" baseline="0" dirty="0" err="1">
                          <a:ln>
                            <a:noFill/>
                          </a:ln>
                          <a:solidFill>
                            <a:schemeClr val="tx1"/>
                          </a:solidFill>
                          <a:effectLst/>
                          <a:latin typeface="Garamond" panose="02020404030301010803" pitchFamily="18" charset="0"/>
                          <a:cs typeface="Arial" pitchFamily="34" charset="0"/>
                        </a:rPr>
                        <a:t>Teilsektoren</a:t>
                      </a:r>
                      <a:endParaRPr kumimoji="0" lang="en-AU" altLang="en-US" sz="1600" b="1" i="0" u="none" strike="noStrike" cap="none" normalizeH="0" baseline="0" dirty="0">
                        <a:ln>
                          <a:noFill/>
                        </a:ln>
                        <a:solidFill>
                          <a:schemeClr val="tx1"/>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rPr>
                        <a:t>WTO </a:t>
                      </a:r>
                      <a:endParaRPr kumimoji="0" lang="en-AU" altLang="en-US" sz="1600" b="1" i="0" u="none" strike="noStrike" cap="none" normalizeH="0" baseline="0" dirty="0">
                        <a:ln>
                          <a:noFill/>
                        </a:ln>
                        <a:solidFill>
                          <a:schemeClr val="tx1"/>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1600" b="1" i="0" u="none" strike="noStrike" cap="none" normalizeH="0" baseline="0">
                          <a:ln>
                            <a:noFill/>
                          </a:ln>
                          <a:solidFill>
                            <a:schemeClr val="tx1"/>
                          </a:solidFill>
                          <a:effectLst/>
                          <a:latin typeface="Garamond" panose="02020404030301010803" pitchFamily="18" charset="0"/>
                          <a:cs typeface="Arial" pitchFamily="34" charset="0"/>
                        </a:rPr>
                        <a:t>AFAS</a:t>
                      </a:r>
                      <a:endParaRPr kumimoji="0" lang="en-AU" altLang="en-US" sz="1600" b="1" i="0" u="none" strike="noStrike" cap="none" normalizeH="0" baseline="0">
                        <a:ln>
                          <a:noFill/>
                        </a:ln>
                        <a:solidFill>
                          <a:schemeClr val="tx1"/>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1600" b="1" i="0" u="none" strike="noStrike" cap="none" normalizeH="0" baseline="0">
                          <a:ln>
                            <a:noFill/>
                          </a:ln>
                          <a:solidFill>
                            <a:schemeClr val="tx1"/>
                          </a:solidFill>
                          <a:effectLst/>
                          <a:latin typeface="Garamond" panose="02020404030301010803" pitchFamily="18" charset="0"/>
                          <a:cs typeface="Arial" pitchFamily="34" charset="0"/>
                        </a:rPr>
                        <a:t>EVFTA</a:t>
                      </a:r>
                      <a:endParaRPr kumimoji="0" lang="en-AU" altLang="en-US" sz="1600" b="1" i="0" u="none" strike="noStrike" cap="none" normalizeH="0" baseline="0">
                        <a:ln>
                          <a:noFill/>
                        </a:ln>
                        <a:solidFill>
                          <a:schemeClr val="tx1"/>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02987">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err="1">
                          <a:ln>
                            <a:noFill/>
                          </a:ln>
                          <a:solidFill>
                            <a:schemeClr val="tx1"/>
                          </a:solidFill>
                          <a:effectLst/>
                          <a:latin typeface="Garamond" panose="02020404030301010803" pitchFamily="18" charset="0"/>
                          <a:cs typeface="Arial" pitchFamily="34" charset="0"/>
                        </a:rPr>
                        <a:t>Dienstleistungen</a:t>
                      </a:r>
                      <a:r>
                        <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rPr>
                        <a:t> im </a:t>
                      </a:r>
                      <a:r>
                        <a:rPr kumimoji="0" lang="en-AU" altLang="en-US" sz="1600" b="1" i="0" u="none" strike="noStrike" cap="none" normalizeH="0" baseline="0" dirty="0" err="1">
                          <a:ln>
                            <a:noFill/>
                          </a:ln>
                          <a:solidFill>
                            <a:schemeClr val="tx1"/>
                          </a:solidFill>
                          <a:effectLst/>
                          <a:latin typeface="Garamond" panose="02020404030301010803" pitchFamily="18" charset="0"/>
                          <a:cs typeface="Arial" pitchFamily="34" charset="0"/>
                        </a:rPr>
                        <a:t>Seeverkehr</a:t>
                      </a:r>
                      <a:endPar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600" b="0" i="0" u="none" strike="noStrike" cap="none" normalizeH="0" baseline="0" dirty="0">
                          <a:ln>
                            <a:noFill/>
                          </a:ln>
                          <a:solidFill>
                            <a:srgbClr val="000000"/>
                          </a:solidFill>
                          <a:effectLst/>
                          <a:latin typeface="Garamond" panose="02020404030301010803" pitchFamily="18" charset="0"/>
                          <a:cs typeface="Arial" pitchFamily="34" charset="0"/>
                        </a:rPr>
                        <a:t>Grenzüberschreitendes Angebot: Joint Venture mit maximal </a:t>
                      </a:r>
                      <a:r>
                        <a:rPr kumimoji="0" lang="de-DE" altLang="en-US" sz="1600" b="0" i="0" u="none" strike="noStrike" cap="none" normalizeH="0" baseline="0" dirty="0">
                          <a:ln>
                            <a:noFill/>
                          </a:ln>
                          <a:solidFill>
                            <a:srgbClr val="FF0000"/>
                          </a:solidFill>
                          <a:effectLst/>
                          <a:latin typeface="Garamond" panose="02020404030301010803" pitchFamily="18" charset="0"/>
                          <a:cs typeface="Arial" pitchFamily="34" charset="0"/>
                        </a:rPr>
                        <a:t>49% </a:t>
                      </a:r>
                      <a:r>
                        <a:rPr kumimoji="0" lang="de-DE" altLang="en-US" sz="1600" b="0" i="0" u="none" strike="noStrike" cap="none" normalizeH="0" baseline="0" dirty="0">
                          <a:ln>
                            <a:noFill/>
                          </a:ln>
                          <a:solidFill>
                            <a:srgbClr val="000000"/>
                          </a:solidFill>
                          <a:effectLst/>
                          <a:latin typeface="Garamond" panose="02020404030301010803" pitchFamily="18" charset="0"/>
                          <a:cs typeface="Arial" pitchFamily="34" charset="0"/>
                        </a:rPr>
                        <a:t>ausländischer Beteiligung</a:t>
                      </a:r>
                      <a:endPar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wie</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a:t>
                      </a: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bei</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WTO</a:t>
                      </a:r>
                      <a:endParaRPr kumimoji="0" lang="en-AU" altLang="en-US" sz="1600" b="0" i="0" u="none" strike="noStrike" cap="none" normalizeH="0" baseline="0" dirty="0">
                        <a:ln>
                          <a:noFill/>
                        </a:ln>
                        <a:solidFill>
                          <a:srgbClr val="000000"/>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en-US" sz="1600" b="0" i="0" u="none" strike="noStrike" cap="none" normalizeH="0" baseline="0" dirty="0">
                          <a:ln>
                            <a:noFill/>
                          </a:ln>
                          <a:solidFill>
                            <a:schemeClr val="tx1"/>
                          </a:solidFill>
                          <a:effectLst/>
                          <a:latin typeface="Garamond" panose="02020404030301010803" pitchFamily="18" charset="0"/>
                          <a:cs typeface="Arial" pitchFamily="34" charset="0"/>
                        </a:rPr>
                        <a:t>Gründung einer Geschäftspräsenz: Joint Venture mit maximal </a:t>
                      </a:r>
                      <a:r>
                        <a:rPr kumimoji="0" lang="de-DE" altLang="en-US" sz="1600" b="0" i="0" u="none" strike="noStrike" cap="none" normalizeH="0" baseline="0" dirty="0">
                          <a:ln>
                            <a:noFill/>
                          </a:ln>
                          <a:solidFill>
                            <a:srgbClr val="FF0000"/>
                          </a:solidFill>
                          <a:effectLst/>
                          <a:latin typeface="Garamond" panose="02020404030301010803" pitchFamily="18" charset="0"/>
                          <a:cs typeface="Arial" pitchFamily="34" charset="0"/>
                        </a:rPr>
                        <a:t>70 % </a:t>
                      </a:r>
                      <a:r>
                        <a:rPr kumimoji="0" lang="de-DE" altLang="en-US" sz="1600" b="0" i="0" u="none" strike="noStrike" cap="none" normalizeH="0" baseline="0" dirty="0">
                          <a:ln>
                            <a:noFill/>
                          </a:ln>
                          <a:solidFill>
                            <a:schemeClr val="tx1"/>
                          </a:solidFill>
                          <a:effectLst/>
                          <a:latin typeface="Garamond" panose="02020404030301010803" pitchFamily="18" charset="0"/>
                          <a:cs typeface="Arial" pitchFamily="34" charset="0"/>
                        </a:rPr>
                        <a:t>ausländischer Beteiligung</a:t>
                      </a:r>
                      <a:endParaRPr kumimoji="0" lang="en-AU" altLang="en-US" sz="1600" b="0" i="0" u="none" strike="noStrike" cap="none" normalizeH="0" baseline="0" dirty="0">
                        <a:ln>
                          <a:noFill/>
                        </a:ln>
                        <a:solidFill>
                          <a:srgbClr val="000000"/>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395666">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err="1">
                          <a:ln>
                            <a:noFill/>
                          </a:ln>
                          <a:solidFill>
                            <a:schemeClr val="tx1"/>
                          </a:solidFill>
                          <a:effectLst/>
                          <a:latin typeface="Garamond" panose="02020404030301010803" pitchFamily="18" charset="0"/>
                          <a:cs typeface="Arial" pitchFamily="34" charset="0"/>
                        </a:rPr>
                        <a:t>Binnenschiffverkehr</a:t>
                      </a:r>
                      <a:endPar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rPr>
                        <a:t>+ </a:t>
                      </a:r>
                      <a:r>
                        <a:rPr kumimoji="0" lang="en-AU" altLang="en-US" sz="1600" b="1" i="0" u="none" strike="noStrike" cap="none" normalizeH="0" baseline="0" dirty="0" err="1">
                          <a:ln>
                            <a:noFill/>
                          </a:ln>
                          <a:solidFill>
                            <a:schemeClr val="tx1"/>
                          </a:solidFill>
                          <a:effectLst/>
                          <a:latin typeface="Garamond" panose="02020404030301010803" pitchFamily="18" charset="0"/>
                          <a:cs typeface="Arial" pitchFamily="34" charset="0"/>
                        </a:rPr>
                        <a:t>Personenbeförderung</a:t>
                      </a:r>
                      <a:endPar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rPr>
                        <a:t>+ </a:t>
                      </a:r>
                      <a:r>
                        <a:rPr kumimoji="0" lang="en-AU" altLang="en-US" sz="1600" b="1" i="0" u="none" strike="noStrike" cap="none" normalizeH="0" baseline="0" dirty="0" err="1">
                          <a:ln>
                            <a:noFill/>
                          </a:ln>
                          <a:solidFill>
                            <a:schemeClr val="tx1"/>
                          </a:solidFill>
                          <a:effectLst/>
                          <a:latin typeface="Garamond" panose="02020404030301010803" pitchFamily="18" charset="0"/>
                          <a:cs typeface="Arial" pitchFamily="34" charset="0"/>
                        </a:rPr>
                        <a:t>Güterverkehr</a:t>
                      </a:r>
                      <a:endPar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chemeClr val="tx1"/>
                          </a:solidFill>
                          <a:effectLst/>
                          <a:latin typeface="Garamond" panose="02020404030301010803" pitchFamily="18" charset="0"/>
                          <a:cs typeface="Arial"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Grenzüberschreitendes</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a:t>
                      </a: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Angebot</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Keine</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a:t>
                      </a: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Verpflichtung</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a:t>
                      </a:r>
                      <a:r>
                        <a:rPr kumimoji="0" lang="de-DE" altLang="en-US" sz="1600" b="0" i="0" u="none" strike="noStrike" cap="none" normalizeH="0" baseline="0" dirty="0">
                          <a:ln>
                            <a:noFill/>
                          </a:ln>
                          <a:solidFill>
                            <a:schemeClr val="tx1"/>
                          </a:solidFill>
                          <a:effectLst/>
                          <a:latin typeface="Garamond" panose="02020404030301010803" pitchFamily="18" charset="0"/>
                          <a:cs typeface="Arial" pitchFamily="34" charset="0"/>
                        </a:rPr>
                        <a:t>Gründung einer Geschäftspräsenz: Joint Venture mit maximal </a:t>
                      </a:r>
                      <a:r>
                        <a:rPr kumimoji="0" lang="de-DE" altLang="en-US" sz="1600" b="0" i="0" u="none" strike="noStrike" cap="none" normalizeH="0" baseline="0" dirty="0">
                          <a:ln>
                            <a:noFill/>
                          </a:ln>
                          <a:solidFill>
                            <a:srgbClr val="FF0000"/>
                          </a:solidFill>
                          <a:effectLst/>
                          <a:latin typeface="Garamond" panose="02020404030301010803" pitchFamily="18" charset="0"/>
                          <a:cs typeface="Arial" pitchFamily="34" charset="0"/>
                        </a:rPr>
                        <a:t>49% </a:t>
                      </a:r>
                      <a:r>
                        <a:rPr kumimoji="0" lang="de-DE" altLang="en-US" sz="1600" b="0" i="0" u="none" strike="noStrike" cap="none" normalizeH="0" baseline="0" dirty="0">
                          <a:ln>
                            <a:noFill/>
                          </a:ln>
                          <a:solidFill>
                            <a:schemeClr val="tx1"/>
                          </a:solidFill>
                          <a:effectLst/>
                          <a:latin typeface="Garamond" panose="02020404030301010803" pitchFamily="18" charset="0"/>
                          <a:cs typeface="Arial" pitchFamily="34" charset="0"/>
                        </a:rPr>
                        <a:t>ausländischer Beteiligung</a:t>
                      </a:r>
                      <a:endPar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600" b="0" i="0" u="none" strike="noStrike" kern="1200" cap="none" normalizeH="0" baseline="0" dirty="0">
                          <a:ln>
                            <a:noFill/>
                          </a:ln>
                          <a:solidFill>
                            <a:srgbClr val="000000"/>
                          </a:solidFill>
                          <a:effectLst/>
                          <a:latin typeface="Garamond" panose="02020404030301010803" pitchFamily="18" charset="0"/>
                          <a:ea typeface="+mn-ea"/>
                          <a:cs typeface="Arial" pitchFamily="34" charset="0"/>
                        </a:rPr>
                        <a:t>Grenzüberschreitendes Angebot: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600" b="0" i="0" u="none" strike="noStrike" kern="1200" cap="none" normalizeH="0" baseline="0" dirty="0">
                          <a:ln>
                            <a:noFill/>
                          </a:ln>
                          <a:solidFill>
                            <a:srgbClr val="000000"/>
                          </a:solidFill>
                          <a:effectLst/>
                          <a:latin typeface="Garamond" panose="02020404030301010803" pitchFamily="18" charset="0"/>
                          <a:ea typeface="+mn-ea"/>
                          <a:cs typeface="Arial" pitchFamily="34" charset="0"/>
                        </a:rPr>
                        <a:t>Keine Beschränkung </a:t>
                      </a:r>
                    </a:p>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en-US" sz="1600" b="0" i="0" u="none" strike="noStrike" kern="1200" cap="none" normalizeH="0" baseline="0" dirty="0">
                          <a:ln>
                            <a:noFill/>
                          </a:ln>
                          <a:solidFill>
                            <a:srgbClr val="000000"/>
                          </a:solidFill>
                          <a:effectLst/>
                          <a:latin typeface="Garamond" panose="02020404030301010803" pitchFamily="18" charset="0"/>
                          <a:ea typeface="+mn-ea"/>
                          <a:cs typeface="Arial" pitchFamily="34" charset="0"/>
                        </a:rPr>
                        <a:t>Gründung einer Geschäftspräsenz: Joint Venture mit maximal </a:t>
                      </a:r>
                      <a:r>
                        <a:rPr kumimoji="0" lang="de-DE" altLang="en-US" sz="1600" b="0" i="0" u="none" strike="noStrike" kern="1200" cap="none" normalizeH="0" baseline="0" dirty="0">
                          <a:ln>
                            <a:noFill/>
                          </a:ln>
                          <a:solidFill>
                            <a:srgbClr val="FF0000"/>
                          </a:solidFill>
                          <a:effectLst/>
                          <a:latin typeface="Garamond" panose="02020404030301010803" pitchFamily="18" charset="0"/>
                          <a:ea typeface="+mn-ea"/>
                          <a:cs typeface="Arial" pitchFamily="34" charset="0"/>
                        </a:rPr>
                        <a:t>51% </a:t>
                      </a:r>
                      <a:r>
                        <a:rPr kumimoji="0" lang="de-DE" altLang="en-US" sz="1600" b="0" i="0" u="none" strike="noStrike" kern="1200" cap="none" normalizeH="0" baseline="0" dirty="0">
                          <a:ln>
                            <a:noFill/>
                          </a:ln>
                          <a:solidFill>
                            <a:srgbClr val="000000"/>
                          </a:solidFill>
                          <a:effectLst/>
                          <a:latin typeface="Garamond" panose="02020404030301010803" pitchFamily="18" charset="0"/>
                          <a:ea typeface="+mn-ea"/>
                          <a:cs typeface="Arial" pitchFamily="34" charset="0"/>
                        </a:rPr>
                        <a:t>ausländischer Beteiligung</a:t>
                      </a:r>
                      <a:endParaRPr kumimoji="0" lang="en-AU" altLang="en-US" sz="1600" b="0" i="0" u="none" strike="noStrike" cap="none" normalizeH="0" baseline="0" dirty="0">
                        <a:ln>
                          <a:noFill/>
                        </a:ln>
                        <a:solidFill>
                          <a:srgbClr val="000000"/>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wie</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a:t>
                      </a:r>
                      <a:r>
                        <a:rPr kumimoji="0" lang="en-AU" altLang="en-US" sz="1600" b="0" i="0" u="none" strike="noStrike" cap="none" normalizeH="0" baseline="0" dirty="0" err="1">
                          <a:ln>
                            <a:noFill/>
                          </a:ln>
                          <a:solidFill>
                            <a:srgbClr val="000000"/>
                          </a:solidFill>
                          <a:effectLst/>
                          <a:latin typeface="Garamond" panose="02020404030301010803" pitchFamily="18" charset="0"/>
                          <a:cs typeface="Arial" pitchFamily="34" charset="0"/>
                        </a:rPr>
                        <a:t>bei</a:t>
                      </a:r>
                      <a:r>
                        <a:rPr kumimoji="0" lang="en-AU" altLang="en-US" sz="1600" b="0" i="0" u="none" strike="noStrike" cap="none" normalizeH="0" baseline="0" dirty="0">
                          <a:ln>
                            <a:noFill/>
                          </a:ln>
                          <a:solidFill>
                            <a:srgbClr val="000000"/>
                          </a:solidFill>
                          <a:effectLst/>
                          <a:latin typeface="Garamond" panose="02020404030301010803" pitchFamily="18" charset="0"/>
                          <a:cs typeface="Arial" pitchFamily="34" charset="0"/>
                        </a:rPr>
                        <a:t> AFAS</a:t>
                      </a:r>
                      <a:endParaRPr kumimoji="0" lang="en-AU" altLang="en-US" sz="1600" b="0" i="0" u="none" strike="noStrike" cap="none" normalizeH="0" baseline="0" dirty="0">
                        <a:ln>
                          <a:noFill/>
                        </a:ln>
                        <a:solidFill>
                          <a:srgbClr val="000000"/>
                        </a:solidFill>
                        <a:effectLst/>
                        <a:latin typeface="Garamond" panose="02020404030301010803"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bl>
          </a:graphicData>
        </a:graphic>
      </p:graphicFrame>
      <p:sp>
        <p:nvSpPr>
          <p:cNvPr id="3075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622E05-F171-401A-85EE-A0D2EFDFCB64}" type="slidenum">
              <a:rPr lang="en-US" altLang="vi-VN">
                <a:solidFill>
                  <a:srgbClr val="203C6A"/>
                </a:solidFill>
              </a:rPr>
              <a:pPr/>
              <a:t>13</a:t>
            </a:fld>
            <a:endParaRPr lang="en-US" altLang="vi-VN">
              <a:solidFill>
                <a:srgbClr val="203C6A"/>
              </a:solidFill>
            </a:endParaRPr>
          </a:p>
        </p:txBody>
      </p:sp>
    </p:spTree>
    <p:extLst>
      <p:ext uri="{BB962C8B-B14F-4D97-AF65-F5344CB8AC3E}">
        <p14:creationId xmlns:p14="http://schemas.microsoft.com/office/powerpoint/2010/main" val="1737982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46842" y="989520"/>
            <a:ext cx="8594725" cy="868363"/>
          </a:xfrm>
        </p:spPr>
        <p:txBody>
          <a:bodyPr/>
          <a:lstStyle/>
          <a:p>
            <a:pPr algn="ctr"/>
            <a:r>
              <a:rPr lang="de-DE" altLang="en-US" dirty="0">
                <a:latin typeface="Garamond" panose="02020404030301010803" pitchFamily="18" charset="0"/>
              </a:rPr>
              <a:t>Vietnams Verpflichtungen im Bereich der Wertpapierdienstleistungen</a:t>
            </a:r>
            <a:endParaRPr lang="en-AU" altLang="en-US" dirty="0">
              <a:latin typeface="Garamond" panose="020204040303010108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5763988"/>
              </p:ext>
            </p:extLst>
          </p:nvPr>
        </p:nvGraphicFramePr>
        <p:xfrm>
          <a:off x="344214" y="2362200"/>
          <a:ext cx="8229600" cy="3101655"/>
        </p:xfrm>
        <a:graphic>
          <a:graphicData uri="http://schemas.openxmlformats.org/drawingml/2006/table">
            <a:tbl>
              <a:tblPr/>
              <a:tblGrid>
                <a:gridCol w="4098925">
                  <a:extLst>
                    <a:ext uri="{9D8B030D-6E8A-4147-A177-3AD203B41FA5}">
                      <a16:colId xmlns:a16="http://schemas.microsoft.com/office/drawing/2014/main" val="20000"/>
                    </a:ext>
                  </a:extLst>
                </a:gridCol>
                <a:gridCol w="4130675">
                  <a:extLst>
                    <a:ext uri="{9D8B030D-6E8A-4147-A177-3AD203B41FA5}">
                      <a16:colId xmlns:a16="http://schemas.microsoft.com/office/drawing/2014/main" val="20001"/>
                    </a:ext>
                  </a:extLst>
                </a:gridCol>
              </a:tblGrid>
              <a:tr h="204346">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2000" b="1" i="0" u="none" strike="noStrike" cap="none" normalizeH="0" baseline="0">
                          <a:ln>
                            <a:noFill/>
                          </a:ln>
                          <a:solidFill>
                            <a:schemeClr val="tx1"/>
                          </a:solidFill>
                          <a:effectLst/>
                          <a:latin typeface="Garamond" pitchFamily="18" charset="0"/>
                          <a:cs typeface="Arial" pitchFamily="34" charset="0"/>
                        </a:rPr>
                        <a:t>WTO/ AFAS </a:t>
                      </a:r>
                      <a:endParaRPr kumimoji="0" lang="en-AU" altLang="en-US" sz="2000" b="1" i="0" u="none" strike="noStrike" cap="none" normalizeH="0" baseline="0">
                        <a:ln>
                          <a:noFill/>
                        </a:ln>
                        <a:solidFill>
                          <a:schemeClr val="tx1"/>
                        </a:solidFill>
                        <a:effectLst/>
                        <a:latin typeface="Garamond"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2000" b="1" i="0" u="none" strike="noStrike" cap="none" normalizeH="0" baseline="0">
                          <a:ln>
                            <a:noFill/>
                          </a:ln>
                          <a:solidFill>
                            <a:schemeClr val="tx1"/>
                          </a:solidFill>
                          <a:effectLst/>
                          <a:latin typeface="Garamond" pitchFamily="18" charset="0"/>
                          <a:cs typeface="Arial" pitchFamily="34" charset="0"/>
                        </a:rPr>
                        <a:t>EVFTA</a:t>
                      </a:r>
                      <a:endParaRPr kumimoji="0" lang="en-AU" altLang="en-US" sz="2000" b="1" i="0" u="none" strike="noStrike" cap="none" normalizeH="0" baseline="0">
                        <a:ln>
                          <a:noFill/>
                        </a:ln>
                        <a:solidFill>
                          <a:schemeClr val="tx1"/>
                        </a:solidFill>
                        <a:effectLst/>
                        <a:latin typeface="Garamond"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67454">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2000" b="0" i="0" u="none" strike="noStrike" cap="none" normalizeH="0" baseline="0" dirty="0" err="1">
                          <a:ln>
                            <a:noFill/>
                          </a:ln>
                          <a:solidFill>
                            <a:schemeClr val="tx1"/>
                          </a:solidFill>
                          <a:effectLst/>
                          <a:latin typeface="Garamond" pitchFamily="18" charset="0"/>
                          <a:cs typeface="Arial" pitchFamily="34" charset="0"/>
                        </a:rPr>
                        <a:t>Verpflichtungen</a:t>
                      </a:r>
                      <a:r>
                        <a:rPr kumimoji="0" lang="en-AU" altLang="en-US" sz="2000" b="0" i="0" u="none" strike="noStrike" cap="none" normalizeH="0" baseline="0" dirty="0">
                          <a:ln>
                            <a:noFill/>
                          </a:ln>
                          <a:solidFill>
                            <a:schemeClr val="tx1"/>
                          </a:solidFill>
                          <a:effectLst/>
                          <a:latin typeface="Garamond" pitchFamily="18" charset="0"/>
                          <a:cs typeface="Arial" pitchFamily="34" charset="0"/>
                        </a:rPr>
                        <a:t> für 6 </a:t>
                      </a:r>
                      <a:r>
                        <a:rPr kumimoji="0" lang="en-AU" altLang="en-US" sz="2000" b="0" i="0" u="none" strike="noStrike" cap="none" normalizeH="0" baseline="0" dirty="0" err="1">
                          <a:ln>
                            <a:noFill/>
                          </a:ln>
                          <a:solidFill>
                            <a:schemeClr val="tx1"/>
                          </a:solidFill>
                          <a:effectLst/>
                          <a:latin typeface="Garamond" pitchFamily="18" charset="0"/>
                          <a:cs typeface="Arial" pitchFamily="34" charset="0"/>
                        </a:rPr>
                        <a:t>Teilsektoren</a:t>
                      </a:r>
                      <a:r>
                        <a:rPr kumimoji="0" lang="en-AU" altLang="en-US" sz="20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AU" altLang="en-US" sz="2000" b="0" i="0" u="none" strike="noStrike" cap="none" normalizeH="0" baseline="0" dirty="0">
                        <a:ln>
                          <a:noFill/>
                        </a:ln>
                        <a:solidFill>
                          <a:schemeClr val="tx1"/>
                        </a:solidFill>
                        <a:effectLst/>
                        <a:latin typeface="Garamond" pitchFamily="18"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en-US" sz="2000" b="0" i="0" u="none" strike="noStrike" cap="none" normalizeH="0" baseline="0" dirty="0">
                          <a:ln>
                            <a:noFill/>
                          </a:ln>
                          <a:solidFill>
                            <a:schemeClr val="tx1"/>
                          </a:solidFill>
                          <a:effectLst/>
                          <a:latin typeface="Garamond" pitchFamily="18" charset="0"/>
                          <a:cs typeface="Arial" pitchFamily="34" charset="0"/>
                        </a:rPr>
                        <a:t>dieselben Verpflichtungen in 6 Teilsektoren</a:t>
                      </a:r>
                      <a:r>
                        <a:rPr kumimoji="0" lang="en-AU" altLang="en-US" sz="20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AU" altLang="en-US" sz="2000" b="0" i="0" u="none" strike="noStrike" cap="none" normalizeH="0" baseline="0" dirty="0">
                        <a:ln>
                          <a:noFill/>
                        </a:ln>
                        <a:solidFill>
                          <a:schemeClr val="tx1"/>
                        </a:solidFill>
                        <a:effectLst/>
                        <a:latin typeface="Garamond" pitchFamily="18" charset="0"/>
                        <a:cs typeface="Arial"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2000" b="0" i="0" u="none" strike="noStrike" cap="none" normalizeH="0" baseline="0" dirty="0">
                          <a:ln>
                            <a:noFill/>
                          </a:ln>
                          <a:solidFill>
                            <a:schemeClr val="tx1"/>
                          </a:solidFill>
                          <a:effectLst/>
                          <a:latin typeface="Garamond" pitchFamily="18" charset="0"/>
                          <a:cs typeface="Arial" pitchFamily="34" charset="0"/>
                        </a:rPr>
                        <a:t>Verpflichtungen für 2 zusätzliche Dienstleistungen: Bereitstellung und Übertragung von Finanzdaten sowie Kreditauskunft und -analyse.</a:t>
                      </a:r>
                      <a:r>
                        <a:rPr kumimoji="0" lang="en-AU" altLang="en-US" sz="2000" b="0" i="0" u="none" strike="noStrike" cap="none" normalizeH="0" baseline="0" dirty="0">
                          <a:ln>
                            <a:noFill/>
                          </a:ln>
                          <a:solidFill>
                            <a:schemeClr val="tx1"/>
                          </a:solidFill>
                          <a:effectLst/>
                          <a:latin typeface="Garamond" pitchFamily="18" charset="0"/>
                          <a:cs typeface="Arial"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1"/>
                  </a:ext>
                </a:extLst>
              </a:tr>
            </a:tbl>
          </a:graphicData>
        </a:graphic>
      </p:graphicFrame>
      <p:sp>
        <p:nvSpPr>
          <p:cNvPr id="3278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910082-4D9E-4D09-A7C9-5146974F0ABB}" type="slidenum">
              <a:rPr lang="en-US" altLang="vi-VN">
                <a:solidFill>
                  <a:srgbClr val="203C6A"/>
                </a:solidFill>
              </a:rPr>
              <a:pPr/>
              <a:t>14</a:t>
            </a:fld>
            <a:endParaRPr lang="en-US" altLang="vi-VN">
              <a:solidFill>
                <a:srgbClr val="203C6A"/>
              </a:solidFill>
            </a:endParaRPr>
          </a:p>
        </p:txBody>
      </p:sp>
    </p:spTree>
    <p:extLst>
      <p:ext uri="{BB962C8B-B14F-4D97-AF65-F5344CB8AC3E}">
        <p14:creationId xmlns:p14="http://schemas.microsoft.com/office/powerpoint/2010/main" val="30335240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 y="776255"/>
            <a:ext cx="8915400" cy="868363"/>
          </a:xfrm>
        </p:spPr>
        <p:txBody>
          <a:bodyPr/>
          <a:lstStyle/>
          <a:p>
            <a:pPr algn="ctr"/>
            <a:r>
              <a:rPr lang="de-DE" altLang="en-US" sz="2800" dirty="0">
                <a:latin typeface="Garamond" panose="02020404030301010803" pitchFamily="18" charset="0"/>
              </a:rPr>
              <a:t>Vietnams Verpflichtungen im Bereich der Telekommunikationsdienste</a:t>
            </a:r>
            <a:endParaRPr lang="en-AU" altLang="en-US" sz="2800" dirty="0"/>
          </a:p>
        </p:txBody>
      </p:sp>
      <p:sp>
        <p:nvSpPr>
          <p:cNvPr id="3379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8566E7-A476-4579-A2B0-74E857F37411}" type="slidenum">
              <a:rPr lang="en-US" altLang="vi-VN">
                <a:solidFill>
                  <a:srgbClr val="203C6A"/>
                </a:solidFill>
              </a:rPr>
              <a:pPr/>
              <a:t>15</a:t>
            </a:fld>
            <a:endParaRPr lang="en-US" altLang="vi-VN">
              <a:solidFill>
                <a:srgbClr val="203C6A"/>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1623965"/>
              </p:ext>
            </p:extLst>
          </p:nvPr>
        </p:nvGraphicFramePr>
        <p:xfrm>
          <a:off x="152400" y="1644619"/>
          <a:ext cx="8915400" cy="4603782"/>
        </p:xfrm>
        <a:graphic>
          <a:graphicData uri="http://schemas.openxmlformats.org/drawingml/2006/table">
            <a:tbl>
              <a:tblPr/>
              <a:tblGrid>
                <a:gridCol w="2965282">
                  <a:extLst>
                    <a:ext uri="{9D8B030D-6E8A-4147-A177-3AD203B41FA5}">
                      <a16:colId xmlns:a16="http://schemas.microsoft.com/office/drawing/2014/main" val="20000"/>
                    </a:ext>
                  </a:extLst>
                </a:gridCol>
                <a:gridCol w="2963655">
                  <a:extLst>
                    <a:ext uri="{9D8B030D-6E8A-4147-A177-3AD203B41FA5}">
                      <a16:colId xmlns:a16="http://schemas.microsoft.com/office/drawing/2014/main" val="20001"/>
                    </a:ext>
                  </a:extLst>
                </a:gridCol>
                <a:gridCol w="2986463">
                  <a:extLst>
                    <a:ext uri="{9D8B030D-6E8A-4147-A177-3AD203B41FA5}">
                      <a16:colId xmlns:a16="http://schemas.microsoft.com/office/drawing/2014/main" val="20002"/>
                    </a:ext>
                  </a:extLst>
                </a:gridCol>
              </a:tblGrid>
              <a:tr h="265950">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err="1">
                          <a:ln>
                            <a:noFill/>
                          </a:ln>
                          <a:solidFill>
                            <a:schemeClr val="tx1"/>
                          </a:solidFill>
                          <a:effectLst/>
                          <a:latin typeface="Garamond" pitchFamily="18" charset="0"/>
                          <a:cs typeface="Arial" pitchFamily="34" charset="0"/>
                        </a:rPr>
                        <a:t>Teilsektoren</a:t>
                      </a:r>
                      <a:endParaRPr kumimoji="0" lang="en-AU" altLang="en-US" sz="1400" b="1" i="0" u="none" strike="noStrike" cap="none" normalizeH="0" baseline="0" dirty="0">
                        <a:ln>
                          <a:noFill/>
                        </a:ln>
                        <a:solidFill>
                          <a:schemeClr val="tx1"/>
                        </a:solidFill>
                        <a:effectLst/>
                        <a:latin typeface="Garamond" pitchFamily="18" charset="0"/>
                        <a:ea typeface="Calibri" pitchFamily="34" charset="0"/>
                        <a:cs typeface="Times New Roman" pitchFamily="18" charset="0"/>
                      </a:endParaRPr>
                    </a:p>
                  </a:txBody>
                  <a:tcPr marL="67745" marR="677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a:ln>
                            <a:noFill/>
                          </a:ln>
                          <a:solidFill>
                            <a:schemeClr val="tx1"/>
                          </a:solidFill>
                          <a:effectLst/>
                          <a:latin typeface="Garamond" pitchFamily="18" charset="0"/>
                          <a:cs typeface="Arial" pitchFamily="34" charset="0"/>
                        </a:rPr>
                        <a:t>WTO/ AFAS </a:t>
                      </a:r>
                      <a:endParaRPr kumimoji="0" lang="en-AU" altLang="en-US" sz="1400" b="1" i="0" u="none" strike="noStrike" cap="none" normalizeH="0" baseline="0">
                        <a:ln>
                          <a:noFill/>
                        </a:ln>
                        <a:solidFill>
                          <a:schemeClr val="tx1"/>
                        </a:solidFill>
                        <a:effectLst/>
                        <a:latin typeface="Garamond" pitchFamily="18" charset="0"/>
                        <a:ea typeface="Calibri" pitchFamily="34" charset="0"/>
                        <a:cs typeface="Times New Roman" pitchFamily="18" charset="0"/>
                      </a:endParaRPr>
                    </a:p>
                  </a:txBody>
                  <a:tcPr marL="67745" marR="677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a:ln>
                            <a:noFill/>
                          </a:ln>
                          <a:solidFill>
                            <a:schemeClr val="tx1"/>
                          </a:solidFill>
                          <a:effectLst/>
                          <a:latin typeface="Garamond" pitchFamily="18" charset="0"/>
                          <a:cs typeface="Arial" pitchFamily="34" charset="0"/>
                        </a:rPr>
                        <a:t>EVFTA</a:t>
                      </a:r>
                      <a:endParaRPr kumimoji="0" lang="en-AU" altLang="en-US" sz="1400" b="1" i="0" u="none" strike="noStrike" cap="none" normalizeH="0" baseline="0">
                        <a:ln>
                          <a:noFill/>
                        </a:ln>
                        <a:solidFill>
                          <a:schemeClr val="tx1"/>
                        </a:solidFill>
                        <a:effectLst/>
                        <a:latin typeface="Garamond" pitchFamily="18" charset="0"/>
                        <a:ea typeface="Calibri" pitchFamily="34" charset="0"/>
                        <a:cs typeface="Times New Roman" pitchFamily="18" charset="0"/>
                      </a:endParaRPr>
                    </a:p>
                  </a:txBody>
                  <a:tcPr marL="67745" marR="677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37832">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err="1">
                          <a:ln>
                            <a:noFill/>
                          </a:ln>
                          <a:solidFill>
                            <a:schemeClr val="tx1"/>
                          </a:solidFill>
                          <a:effectLst/>
                          <a:latin typeface="Garamond" pitchFamily="18" charset="0"/>
                          <a:cs typeface="Arial" pitchFamily="34" charset="0"/>
                        </a:rPr>
                        <a:t>Standortungebundene</a:t>
                      </a: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r>
                        <a:rPr kumimoji="0" lang="en-AU" altLang="en-US" sz="1400" b="1" i="0" u="none" strike="noStrike" cap="none" normalizeH="0" baseline="0" dirty="0" err="1">
                          <a:ln>
                            <a:noFill/>
                          </a:ln>
                          <a:solidFill>
                            <a:schemeClr val="tx1"/>
                          </a:solidFill>
                          <a:effectLst/>
                          <a:latin typeface="Garamond" pitchFamily="18" charset="0"/>
                          <a:cs typeface="Arial" pitchFamily="34" charset="0"/>
                        </a:rPr>
                        <a:t>Dienstleistungen</a:t>
                      </a:r>
                      <a:endParaRPr kumimoji="0" lang="en-AU" altLang="en-US" sz="1400" b="1" i="0" u="none" strike="noStrike" cap="none" normalizeH="0" baseline="0" dirty="0">
                        <a:ln>
                          <a:noFill/>
                        </a:ln>
                        <a:solidFill>
                          <a:schemeClr val="tx1"/>
                        </a:solidFill>
                        <a:effectLst/>
                        <a:latin typeface="Garamond" pitchFamily="18" charset="0"/>
                        <a:cs typeface="Arial"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AU" altLang="en-US" sz="1400" b="1" i="0" u="none" strike="noStrike" cap="none" normalizeH="0" baseline="0" dirty="0" err="1">
                          <a:ln>
                            <a:noFill/>
                          </a:ln>
                          <a:solidFill>
                            <a:schemeClr val="tx1"/>
                          </a:solidFill>
                          <a:effectLst/>
                          <a:latin typeface="Garamond" pitchFamily="18" charset="0"/>
                          <a:cs typeface="Arial" pitchFamily="34" charset="0"/>
                        </a:rPr>
                        <a:t>Andere</a:t>
                      </a:r>
                      <a:r>
                        <a:rPr kumimoji="0" lang="en-AU" altLang="en-US" sz="1400" b="1" i="0" u="none" strike="noStrike" cap="none" normalizeH="0" baseline="0" dirty="0">
                          <a:ln>
                            <a:noFill/>
                          </a:ln>
                          <a:solidFill>
                            <a:schemeClr val="tx1"/>
                          </a:solidFill>
                          <a:effectLst/>
                          <a:latin typeface="Garamond" pitchFamily="18" charset="0"/>
                          <a:cs typeface="Arial" pitchFamily="34" charset="0"/>
                        </a:rPr>
                        <a:t> </a:t>
                      </a:r>
                      <a:r>
                        <a:rPr kumimoji="0" lang="en-AU" altLang="en-US" sz="1400" b="1" i="0" u="none" strike="noStrike" cap="none" normalizeH="0" baseline="0" dirty="0" err="1">
                          <a:ln>
                            <a:noFill/>
                          </a:ln>
                          <a:solidFill>
                            <a:schemeClr val="tx1"/>
                          </a:solidFill>
                          <a:effectLst/>
                          <a:latin typeface="Garamond" pitchFamily="18" charset="0"/>
                          <a:cs typeface="Arial" pitchFamily="34" charset="0"/>
                        </a:rPr>
                        <a:t>Dienstleistungen</a:t>
                      </a:r>
                      <a:r>
                        <a:rPr kumimoji="0" lang="en-AU" altLang="en-US" sz="1400" b="1" i="0" u="none" strike="noStrike" cap="none" normalizeH="0" baseline="0" dirty="0">
                          <a:ln>
                            <a:noFill/>
                          </a:ln>
                          <a:solidFill>
                            <a:schemeClr val="tx1"/>
                          </a:solidFill>
                          <a:effectLst/>
                          <a:latin typeface="Garamond" pitchFamily="18" charset="0"/>
                          <a:cs typeface="Arial" pitchFamily="34" charset="0"/>
                        </a:rPr>
                        <a:t> - Virtual Private Network (VPN)</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endParaRPr kumimoji="0" lang="en-AU" altLang="en-US" sz="1400" b="0" i="0" u="none" strike="noStrike" cap="none" normalizeH="0" baseline="0" dirty="0">
                        <a:ln>
                          <a:noFill/>
                        </a:ln>
                        <a:solidFill>
                          <a:schemeClr val="tx1"/>
                        </a:solidFill>
                        <a:effectLst/>
                        <a:latin typeface="Garamond" pitchFamily="18" charset="0"/>
                        <a:ea typeface="Calibri" pitchFamily="34" charset="0"/>
                        <a:cs typeface="Times New Roman" pitchFamily="18" charset="0"/>
                      </a:endParaRPr>
                    </a:p>
                  </a:txBody>
                  <a:tcPr marL="67745" marR="677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400" b="0" i="0" u="none" strike="noStrike" cap="none" normalizeH="0" baseline="0" dirty="0">
                          <a:ln>
                            <a:noFill/>
                          </a:ln>
                          <a:solidFill>
                            <a:schemeClr val="tx1"/>
                          </a:solidFill>
                          <a:effectLst/>
                          <a:latin typeface="Garamond" pitchFamily="18" charset="0"/>
                          <a:cs typeface="Arial" pitchFamily="34" charset="0"/>
                        </a:rPr>
                        <a:t>Gründung Geschäftspräsenz: Joint Venture mit maximal </a:t>
                      </a:r>
                      <a:r>
                        <a:rPr kumimoji="0" lang="de-DE" altLang="en-US" sz="1400" b="0" i="0" u="none" strike="noStrike" cap="none" normalizeH="0" baseline="0" dirty="0">
                          <a:ln>
                            <a:noFill/>
                          </a:ln>
                          <a:solidFill>
                            <a:srgbClr val="FF0000"/>
                          </a:solidFill>
                          <a:effectLst/>
                          <a:latin typeface="Garamond" pitchFamily="18" charset="0"/>
                          <a:cs typeface="Arial" pitchFamily="34" charset="0"/>
                        </a:rPr>
                        <a:t>65%</a:t>
                      </a:r>
                      <a:r>
                        <a:rPr kumimoji="0" lang="de-DE" altLang="en-US" sz="1400" b="0" i="0" u="none" strike="noStrike" cap="none" normalizeH="0" baseline="0" dirty="0">
                          <a:ln>
                            <a:noFill/>
                          </a:ln>
                          <a:solidFill>
                            <a:schemeClr val="tx1"/>
                          </a:solidFill>
                          <a:effectLst/>
                          <a:latin typeface="Garamond" pitchFamily="18" charset="0"/>
                          <a:cs typeface="Arial" pitchFamily="34" charset="0"/>
                        </a:rPr>
                        <a:t> ausländischer Beteiligung</a:t>
                      </a: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AU" altLang="en-US" sz="1400" b="0" i="0" u="none" strike="noStrike" cap="none" normalizeH="0" baseline="0" dirty="0">
                        <a:ln>
                          <a:noFill/>
                        </a:ln>
                        <a:solidFill>
                          <a:schemeClr val="tx1"/>
                        </a:solidFill>
                        <a:effectLst/>
                        <a:latin typeface="Garamond" pitchFamily="18" charset="0"/>
                        <a:cs typeface="Arial"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400" b="0" i="0" u="none" strike="noStrike" cap="none" normalizeH="0" baseline="0" dirty="0">
                          <a:ln>
                            <a:noFill/>
                          </a:ln>
                          <a:solidFill>
                            <a:schemeClr val="tx1"/>
                          </a:solidFill>
                          <a:effectLst/>
                          <a:latin typeface="Garamond" pitchFamily="18" charset="0"/>
                          <a:cs typeface="Arial" pitchFamily="34" charset="0"/>
                        </a:rPr>
                        <a:t>Gründung einer Geschäftspräsenz: Joint Venture mit maximal </a:t>
                      </a:r>
                      <a:r>
                        <a:rPr kumimoji="0" lang="de-DE" altLang="en-US" sz="1400" b="0" i="0" u="none" strike="noStrike" cap="none" normalizeH="0" baseline="0" dirty="0">
                          <a:ln>
                            <a:noFill/>
                          </a:ln>
                          <a:solidFill>
                            <a:srgbClr val="FF0000"/>
                          </a:solidFill>
                          <a:effectLst/>
                          <a:latin typeface="Garamond" pitchFamily="18" charset="0"/>
                          <a:cs typeface="Arial" pitchFamily="34" charset="0"/>
                        </a:rPr>
                        <a:t>70% </a:t>
                      </a:r>
                      <a:r>
                        <a:rPr kumimoji="0" lang="de-DE" altLang="en-US" sz="1400" b="0" i="0" u="none" strike="noStrike" cap="none" normalizeH="0" baseline="0" dirty="0">
                          <a:ln>
                            <a:noFill/>
                          </a:ln>
                          <a:solidFill>
                            <a:schemeClr val="tx1"/>
                          </a:solidFill>
                          <a:effectLst/>
                          <a:latin typeface="Garamond" pitchFamily="18" charset="0"/>
                          <a:cs typeface="Arial" pitchFamily="34" charset="0"/>
                        </a:rPr>
                        <a:t>ausländischer Beteiligung</a:t>
                      </a:r>
                      <a:r>
                        <a:rPr kumimoji="0" lang="en-AU" altLang="en-US" sz="1400" b="0" i="0" u="none" strike="noStrike" cap="none" normalizeH="0" baseline="0" dirty="0">
                          <a:ln>
                            <a:noFill/>
                          </a:ln>
                          <a:solidFill>
                            <a:schemeClr val="tx1"/>
                          </a:solidFill>
                          <a:effectLst/>
                          <a:latin typeface="Garamond" pitchFamily="18" charset="0"/>
                          <a:cs typeface="Arial" pitchFamily="34" charset="0"/>
                        </a:rPr>
                        <a:t> </a:t>
                      </a:r>
                    </a:p>
                  </a:txBody>
                  <a:tcPr marL="67745" marR="677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lvl1pPr>
                        <a:spcBef>
                          <a:spcPct val="20000"/>
                        </a:spcBef>
                        <a:buFont typeface="Arial" pitchFamily="34" charset="0"/>
                        <a:defRPr sz="2600">
                          <a:solidFill>
                            <a:srgbClr val="203C6A"/>
                          </a:solidFill>
                          <a:latin typeface="Arial" pitchFamily="34" charset="0"/>
                          <a:cs typeface="Arial" pitchFamily="34" charset="0"/>
                        </a:defRPr>
                      </a:lvl1pPr>
                      <a:lvl2pPr marL="742950" indent="-285750">
                        <a:spcBef>
                          <a:spcPct val="20000"/>
                        </a:spcBef>
                        <a:defRPr sz="2200">
                          <a:solidFill>
                            <a:srgbClr val="203C6A"/>
                          </a:solidFill>
                          <a:latin typeface="Arial" pitchFamily="34" charset="0"/>
                          <a:cs typeface="Arial" pitchFamily="34" charset="0"/>
                        </a:defRPr>
                      </a:lvl2pPr>
                      <a:lvl3pPr marL="1143000" indent="-228600">
                        <a:spcBef>
                          <a:spcPct val="20000"/>
                        </a:spcBef>
                        <a:buFont typeface="Wingdings" pitchFamily="2" charset="2"/>
                        <a:defRPr sz="2000">
                          <a:solidFill>
                            <a:srgbClr val="203C6A"/>
                          </a:solidFill>
                          <a:latin typeface="Arial" pitchFamily="34" charset="0"/>
                          <a:cs typeface="Arial" pitchFamily="34" charset="0"/>
                        </a:defRPr>
                      </a:lvl3pPr>
                      <a:lvl4pPr marL="1600200" indent="-228600">
                        <a:spcBef>
                          <a:spcPct val="20000"/>
                        </a:spcBef>
                        <a:buFont typeface="Wingdings" pitchFamily="2" charset="2"/>
                        <a:defRPr>
                          <a:solidFill>
                            <a:srgbClr val="203C6A"/>
                          </a:solidFill>
                          <a:latin typeface="Arial" pitchFamily="34" charset="0"/>
                          <a:cs typeface="Arial" pitchFamily="34" charset="0"/>
                        </a:defRPr>
                      </a:lvl4pPr>
                      <a:lvl5pPr marL="2057400" indent="-228600">
                        <a:spcBef>
                          <a:spcPct val="20000"/>
                        </a:spcBef>
                        <a:defRPr>
                          <a:solidFill>
                            <a:srgbClr val="203C6A"/>
                          </a:solidFill>
                          <a:latin typeface="Arial" pitchFamily="34" charset="0"/>
                          <a:cs typeface="Arial" pitchFamily="34" charset="0"/>
                        </a:defRPr>
                      </a:lvl5pPr>
                      <a:lvl6pPr marL="2514600" indent="-228600" eaLnBrk="0" fontAlgn="base" hangingPunct="0">
                        <a:spcBef>
                          <a:spcPct val="20000"/>
                        </a:spcBef>
                        <a:spcAft>
                          <a:spcPct val="0"/>
                        </a:spcAft>
                        <a:defRPr>
                          <a:solidFill>
                            <a:srgbClr val="203C6A"/>
                          </a:solidFill>
                          <a:latin typeface="Arial" pitchFamily="34" charset="0"/>
                          <a:cs typeface="Arial" pitchFamily="34" charset="0"/>
                        </a:defRPr>
                      </a:lvl6pPr>
                      <a:lvl7pPr marL="2971800" indent="-228600" eaLnBrk="0" fontAlgn="base" hangingPunct="0">
                        <a:spcBef>
                          <a:spcPct val="20000"/>
                        </a:spcBef>
                        <a:spcAft>
                          <a:spcPct val="0"/>
                        </a:spcAft>
                        <a:defRPr>
                          <a:solidFill>
                            <a:srgbClr val="203C6A"/>
                          </a:solidFill>
                          <a:latin typeface="Arial" pitchFamily="34" charset="0"/>
                          <a:cs typeface="Arial" pitchFamily="34" charset="0"/>
                        </a:defRPr>
                      </a:lvl7pPr>
                      <a:lvl8pPr marL="3429000" indent="-228600" eaLnBrk="0" fontAlgn="base" hangingPunct="0">
                        <a:spcBef>
                          <a:spcPct val="20000"/>
                        </a:spcBef>
                        <a:spcAft>
                          <a:spcPct val="0"/>
                        </a:spcAft>
                        <a:defRPr>
                          <a:solidFill>
                            <a:srgbClr val="203C6A"/>
                          </a:solidFill>
                          <a:latin typeface="Arial" pitchFamily="34" charset="0"/>
                          <a:cs typeface="Arial" pitchFamily="34" charset="0"/>
                        </a:defRPr>
                      </a:lvl8pPr>
                      <a:lvl9pPr marL="3886200" indent="-228600" eaLnBrk="0" fontAlgn="base" hangingPunct="0">
                        <a:spcBef>
                          <a:spcPct val="20000"/>
                        </a:spcBef>
                        <a:spcAft>
                          <a:spcPct val="0"/>
                        </a:spcAft>
                        <a:defRPr>
                          <a:solidFill>
                            <a:srgbClr val="203C6A"/>
                          </a:solidFill>
                          <a:latin typeface="Arial" pitchFamily="34" charset="0"/>
                          <a:cs typeface="Arial"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400" b="0" i="0" u="none" strike="noStrike" cap="none" normalizeH="0" baseline="0" dirty="0">
                          <a:ln>
                            <a:noFill/>
                          </a:ln>
                          <a:solidFill>
                            <a:schemeClr val="tx1"/>
                          </a:solidFill>
                          <a:effectLst/>
                          <a:latin typeface="Garamond" pitchFamily="18" charset="0"/>
                          <a:cs typeface="Arial" pitchFamily="34" charset="0"/>
                        </a:rPr>
                        <a:t>Gründung einer Geschäftspräsenz: Bei Inkrafttreten: Joint Venture mit maximal </a:t>
                      </a:r>
                      <a:r>
                        <a:rPr kumimoji="0" lang="de-DE" altLang="en-US" sz="1400" b="0" i="0" u="none" strike="noStrike" cap="none" normalizeH="0" baseline="0" dirty="0">
                          <a:ln>
                            <a:noFill/>
                          </a:ln>
                          <a:solidFill>
                            <a:srgbClr val="FF0000"/>
                          </a:solidFill>
                          <a:effectLst/>
                          <a:latin typeface="Garamond" pitchFamily="18" charset="0"/>
                          <a:cs typeface="Arial" pitchFamily="34" charset="0"/>
                        </a:rPr>
                        <a:t>65% </a:t>
                      </a:r>
                      <a:r>
                        <a:rPr kumimoji="0" lang="de-DE" altLang="en-US" sz="1400" b="0" i="0" u="none" strike="noStrike" cap="none" normalizeH="0" baseline="0" dirty="0">
                          <a:ln>
                            <a:noFill/>
                          </a:ln>
                          <a:solidFill>
                            <a:schemeClr val="tx1"/>
                          </a:solidFill>
                          <a:effectLst/>
                          <a:latin typeface="Garamond" pitchFamily="18" charset="0"/>
                          <a:cs typeface="Arial" pitchFamily="34" charset="0"/>
                        </a:rPr>
                        <a:t>ausländischer Beteiligung</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en-US" sz="1400" b="0" i="0" u="none" strike="noStrike" cap="none" normalizeH="0" baseline="0" dirty="0">
                        <a:ln>
                          <a:noFill/>
                        </a:ln>
                        <a:solidFill>
                          <a:schemeClr val="tx1"/>
                        </a:solidFill>
                        <a:effectLst/>
                        <a:latin typeface="Garamond" pitchFamily="18" charset="0"/>
                        <a:cs typeface="Arial"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400" b="0" i="0" u="none" strike="noStrike" cap="none" normalizeH="0" baseline="0" dirty="0">
                          <a:ln>
                            <a:noFill/>
                          </a:ln>
                          <a:solidFill>
                            <a:schemeClr val="tx1"/>
                          </a:solidFill>
                          <a:effectLst/>
                          <a:latin typeface="Garamond" pitchFamily="18" charset="0"/>
                          <a:cs typeface="Arial" pitchFamily="34" charset="0"/>
                        </a:rPr>
                        <a:t>5 Jahre nach Inkrafttreten des Abkommens wird diese Kapitalbeschränkung auf </a:t>
                      </a:r>
                      <a:r>
                        <a:rPr kumimoji="0" lang="de-DE" altLang="en-US" sz="1400" b="0" i="0" u="none" strike="noStrike" cap="none" normalizeH="0" baseline="0" dirty="0">
                          <a:ln>
                            <a:noFill/>
                          </a:ln>
                          <a:solidFill>
                            <a:srgbClr val="FF0000"/>
                          </a:solidFill>
                          <a:effectLst/>
                          <a:latin typeface="Garamond" pitchFamily="18" charset="0"/>
                          <a:cs typeface="Arial" pitchFamily="34" charset="0"/>
                        </a:rPr>
                        <a:t>75%</a:t>
                      </a:r>
                      <a:r>
                        <a:rPr kumimoji="0" lang="de-DE" altLang="en-US" sz="1400" b="0" i="0" u="none" strike="noStrike" cap="none" normalizeH="0" baseline="0" dirty="0">
                          <a:ln>
                            <a:noFill/>
                          </a:ln>
                          <a:solidFill>
                            <a:schemeClr val="tx1"/>
                          </a:solidFill>
                          <a:effectLst/>
                          <a:latin typeface="Garamond" pitchFamily="18" charset="0"/>
                          <a:cs typeface="Arial" pitchFamily="34" charset="0"/>
                        </a:rPr>
                        <a:t> erhöht.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en-US" sz="1400" b="0" i="0" u="none" strike="noStrike" cap="none" normalizeH="0" baseline="0" dirty="0">
                        <a:ln>
                          <a:noFill/>
                        </a:ln>
                        <a:solidFill>
                          <a:schemeClr val="tx1"/>
                        </a:solidFill>
                        <a:effectLst/>
                        <a:latin typeface="Garamond" pitchFamily="18" charset="0"/>
                        <a:cs typeface="Arial"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400" b="0" i="0" u="none" strike="noStrike" cap="none" normalizeH="0" baseline="0" dirty="0">
                          <a:ln>
                            <a:noFill/>
                          </a:ln>
                          <a:solidFill>
                            <a:schemeClr val="tx1"/>
                          </a:solidFill>
                          <a:effectLst/>
                          <a:latin typeface="Garamond" pitchFamily="18" charset="0"/>
                          <a:ea typeface="Calibri" pitchFamily="34" charset="0"/>
                          <a:cs typeface="Times New Roman" pitchFamily="18" charset="0"/>
                        </a:rPr>
                        <a:t>Gründung einer Geschäftspräsenz: Bei Inkrafttreten: Joint Venture mit maximal </a:t>
                      </a:r>
                      <a:r>
                        <a:rPr kumimoji="0" lang="de-DE" altLang="en-US" sz="1400" b="0" i="0" u="none" strike="noStrike" cap="none" normalizeH="0" baseline="0" dirty="0">
                          <a:ln>
                            <a:noFill/>
                          </a:ln>
                          <a:solidFill>
                            <a:srgbClr val="FF0000"/>
                          </a:solidFill>
                          <a:effectLst/>
                          <a:latin typeface="Garamond" pitchFamily="18" charset="0"/>
                          <a:ea typeface="Calibri" pitchFamily="34" charset="0"/>
                          <a:cs typeface="Times New Roman" pitchFamily="18" charset="0"/>
                        </a:rPr>
                        <a:t>70% </a:t>
                      </a:r>
                      <a:r>
                        <a:rPr kumimoji="0" lang="de-DE" altLang="en-US" sz="1400" b="0" i="0" u="none" strike="noStrike" cap="none" normalizeH="0" baseline="0" dirty="0">
                          <a:ln>
                            <a:noFill/>
                          </a:ln>
                          <a:solidFill>
                            <a:schemeClr val="tx1"/>
                          </a:solidFill>
                          <a:effectLst/>
                          <a:latin typeface="Garamond" pitchFamily="18" charset="0"/>
                          <a:ea typeface="Calibri" pitchFamily="34" charset="0"/>
                          <a:cs typeface="Times New Roman" pitchFamily="18" charset="0"/>
                        </a:rPr>
                        <a:t>ausländischer Beteiligung</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en-US" sz="1400" b="0" i="0" u="none" strike="noStrike" cap="none" normalizeH="0" baseline="0" dirty="0">
                        <a:ln>
                          <a:noFill/>
                        </a:ln>
                        <a:solidFill>
                          <a:schemeClr val="tx1"/>
                        </a:solidFill>
                        <a:effectLst/>
                        <a:latin typeface="Garamond"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de-DE" altLang="en-US" sz="1400" b="0" i="0" u="none" strike="noStrike" cap="none" normalizeH="0" baseline="0" dirty="0">
                          <a:ln>
                            <a:noFill/>
                          </a:ln>
                          <a:solidFill>
                            <a:schemeClr val="tx1"/>
                          </a:solidFill>
                          <a:effectLst/>
                          <a:latin typeface="Garamond" pitchFamily="18" charset="0"/>
                          <a:ea typeface="Calibri" pitchFamily="34" charset="0"/>
                          <a:cs typeface="Times New Roman" pitchFamily="18" charset="0"/>
                        </a:rPr>
                        <a:t>5 Jahre nach Inkrafttreten des Abkommens wird diese Kapital-beschränkung auf </a:t>
                      </a:r>
                      <a:r>
                        <a:rPr kumimoji="0" lang="de-DE" altLang="en-US" sz="1400" b="0" i="0" u="none" strike="noStrike" cap="none" normalizeH="0" baseline="0" dirty="0">
                          <a:ln>
                            <a:noFill/>
                          </a:ln>
                          <a:solidFill>
                            <a:srgbClr val="FF0000"/>
                          </a:solidFill>
                          <a:effectLst/>
                          <a:latin typeface="Garamond" pitchFamily="18" charset="0"/>
                          <a:ea typeface="Calibri" pitchFamily="34" charset="0"/>
                          <a:cs typeface="Times New Roman" pitchFamily="18" charset="0"/>
                        </a:rPr>
                        <a:t>75% </a:t>
                      </a:r>
                      <a:r>
                        <a:rPr kumimoji="0" lang="de-DE" altLang="en-US" sz="1400" b="0" i="0" u="none" strike="noStrike" cap="none" normalizeH="0" baseline="0" dirty="0">
                          <a:ln>
                            <a:noFill/>
                          </a:ln>
                          <a:solidFill>
                            <a:schemeClr val="tx1"/>
                          </a:solidFill>
                          <a:effectLst/>
                          <a:latin typeface="Garamond" pitchFamily="18" charset="0"/>
                          <a:ea typeface="Calibri" pitchFamily="34" charset="0"/>
                          <a:cs typeface="Times New Roman" pitchFamily="18" charset="0"/>
                        </a:rPr>
                        <a:t>erhöht.</a:t>
                      </a:r>
                      <a:endParaRPr kumimoji="0" lang="en-AU" altLang="en-US" sz="1400" b="0" i="0" u="none" strike="noStrike" cap="none" normalizeH="0" baseline="0" dirty="0">
                        <a:ln>
                          <a:noFill/>
                        </a:ln>
                        <a:solidFill>
                          <a:schemeClr val="tx1"/>
                        </a:solidFill>
                        <a:effectLst/>
                        <a:latin typeface="Garamond" pitchFamily="18" charset="0"/>
                        <a:ea typeface="Calibri" pitchFamily="34" charset="0"/>
                        <a:cs typeface="Times New Roman" pitchFamily="18" charset="0"/>
                      </a:endParaRPr>
                    </a:p>
                  </a:txBody>
                  <a:tcPr marL="67745" marR="677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4277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04800" y="3124200"/>
            <a:ext cx="8610600" cy="914400"/>
          </a:xfrm>
        </p:spPr>
        <p:txBody>
          <a:bodyPr/>
          <a:lstStyle/>
          <a:p>
            <a:pPr algn="ctr"/>
            <a:r>
              <a:rPr lang="de-DE" altLang="en-US" sz="3600" dirty="0">
                <a:latin typeface="Garamond" panose="02020404030301010803" pitchFamily="18" charset="0"/>
              </a:rPr>
              <a:t>Chancen und Herausforderungen in spezifischen Sektoren</a:t>
            </a:r>
            <a:endParaRPr lang="en-US" altLang="en-US" sz="3600" dirty="0">
              <a:latin typeface="Garamond" panose="02020404030301010803" pitchFamily="18" charset="0"/>
            </a:endParaRPr>
          </a:p>
        </p:txBody>
      </p:sp>
      <p:sp>
        <p:nvSpPr>
          <p:cNvPr id="430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BC0E07-BCFD-4C93-BD77-7254D2C7010F}" type="slidenum">
              <a:rPr lang="en-US" altLang="vi-VN" smtClean="0">
                <a:solidFill>
                  <a:srgbClr val="203C6A"/>
                </a:solidFill>
              </a:rPr>
              <a:pPr/>
              <a:t>16</a:t>
            </a:fld>
            <a:endParaRPr lang="en-US" altLang="vi-VN" dirty="0">
              <a:solidFill>
                <a:srgbClr val="203C6A"/>
              </a:solidFill>
            </a:endParaRPr>
          </a:p>
        </p:txBody>
      </p:sp>
    </p:spTree>
    <p:extLst>
      <p:ext uri="{BB962C8B-B14F-4D97-AF65-F5344CB8AC3E}">
        <p14:creationId xmlns:p14="http://schemas.microsoft.com/office/powerpoint/2010/main" val="27600729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81000" y="914400"/>
            <a:ext cx="8596313" cy="868363"/>
          </a:xfrm>
        </p:spPr>
        <p:txBody>
          <a:bodyPr/>
          <a:lstStyle/>
          <a:p>
            <a:r>
              <a:rPr lang="en-US" altLang="en-US" dirty="0" err="1">
                <a:latin typeface="Garamond" panose="02020404030301010803" pitchFamily="18" charset="0"/>
              </a:rPr>
              <a:t>Automobilindustrie</a:t>
            </a:r>
            <a:endParaRPr lang="en-US" altLang="en-US" dirty="0">
              <a:latin typeface="Garamond" panose="02020404030301010803" pitchFamily="18" charset="0"/>
            </a:endParaRPr>
          </a:p>
        </p:txBody>
      </p:sp>
      <p:sp>
        <p:nvSpPr>
          <p:cNvPr id="3" name="Content Placeholder 2"/>
          <p:cNvSpPr>
            <a:spLocks noGrp="1"/>
          </p:cNvSpPr>
          <p:nvPr>
            <p:ph idx="1"/>
          </p:nvPr>
        </p:nvSpPr>
        <p:spPr>
          <a:xfrm>
            <a:off x="288249" y="1669768"/>
            <a:ext cx="8577263" cy="4857750"/>
          </a:xfrm>
        </p:spPr>
        <p:txBody>
          <a:bodyPr/>
          <a:lstStyle/>
          <a:p>
            <a:pPr>
              <a:defRPr/>
            </a:pPr>
            <a:r>
              <a:rPr lang="de-DE" sz="2200" dirty="0">
                <a:latin typeface="Garamond" panose="02020404030301010803" pitchFamily="18" charset="0"/>
              </a:rPr>
              <a:t>Fast vollständige Liberalisierung der Ausfuhren von Maschinen und Geräten aus der EU</a:t>
            </a:r>
          </a:p>
          <a:p>
            <a:pPr>
              <a:defRPr/>
            </a:pPr>
            <a:r>
              <a:rPr lang="de-DE" sz="2200" dirty="0">
                <a:latin typeface="Garamond" panose="02020404030301010803" pitchFamily="18" charset="0"/>
              </a:rPr>
              <a:t>Aus der EU exportierte Autoteile werden nach sieben Jahren zollfrei sein</a:t>
            </a:r>
          </a:p>
          <a:p>
            <a:pPr>
              <a:defRPr/>
            </a:pPr>
            <a:r>
              <a:rPr lang="de-DE" sz="2200" dirty="0">
                <a:latin typeface="Garamond" panose="02020404030301010803" pitchFamily="18" charset="0"/>
              </a:rPr>
              <a:t>Autos und Motorräder werden nach zehn Jahren zollfrei sein</a:t>
            </a:r>
          </a:p>
          <a:p>
            <a:pPr>
              <a:defRPr/>
            </a:pPr>
            <a:r>
              <a:rPr lang="de-DE" sz="2200" dirty="0">
                <a:solidFill>
                  <a:schemeClr val="accent6">
                    <a:lumMod val="75000"/>
                  </a:schemeClr>
                </a:solidFill>
                <a:latin typeface="Garamond" panose="02020404030301010803" pitchFamily="18" charset="0"/>
              </a:rPr>
              <a:t>Vietnam hat die UNECE-Zertifizierung (von der EU, den USA, Russland und vielen anderen Staaten übernommene Normen, die z. B. weltweit harmonisierte Prüfverfahren für leichte Fahrzeuge regeln) ohne weitere Prüfanforderungen gemäß dem von der Regierung am 16. August 2023 erlassenen Erlass Nr. 60/2023/ND-CP mit Wirkung vom 1. Oktober 2023 übernommen.</a:t>
            </a:r>
            <a:endParaRPr lang="en-US" sz="2200" dirty="0">
              <a:solidFill>
                <a:schemeClr val="accent6">
                  <a:lumMod val="75000"/>
                </a:schemeClr>
              </a:solidFill>
              <a:latin typeface="Garamond" panose="02020404030301010803" pitchFamily="18" charset="0"/>
            </a:endParaRP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405955-A3C4-468F-BA18-CCE2A154D66A}" type="slidenum">
              <a:rPr lang="en-US" altLang="vi-VN" smtClean="0">
                <a:solidFill>
                  <a:srgbClr val="203C6A"/>
                </a:solidFill>
              </a:rPr>
              <a:pPr/>
              <a:t>17</a:t>
            </a:fld>
            <a:endParaRPr lang="en-US" altLang="vi-VN" dirty="0">
              <a:solidFill>
                <a:srgbClr val="203C6A"/>
              </a:solidFill>
            </a:endParaRPr>
          </a:p>
        </p:txBody>
      </p:sp>
      <p:pic>
        <p:nvPicPr>
          <p:cNvPr id="95234" name="Picture 2" descr="C:\Users\arieper.CORP\AppData\Local\Microsoft\Windows\Temporary Internet Files\Content.IE5\5WOGJAJG\Car_pictogram.svg[1].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00" y="1066800"/>
            <a:ext cx="1692274" cy="78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57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81000" y="914400"/>
            <a:ext cx="8596313" cy="868363"/>
          </a:xfrm>
        </p:spPr>
        <p:txBody>
          <a:bodyPr/>
          <a:lstStyle/>
          <a:p>
            <a:r>
              <a:rPr lang="en-US" altLang="en-US" dirty="0" err="1">
                <a:latin typeface="Garamond" panose="02020404030301010803" pitchFamily="18" charset="0"/>
              </a:rPr>
              <a:t>Automobilindustrie</a:t>
            </a:r>
            <a:r>
              <a:rPr lang="en-US" altLang="en-US" dirty="0">
                <a:latin typeface="Garamond" panose="02020404030301010803" pitchFamily="18" charset="0"/>
              </a:rPr>
              <a:t> (</a:t>
            </a:r>
            <a:r>
              <a:rPr lang="en-US" altLang="en-US" dirty="0" err="1">
                <a:latin typeface="Garamond" panose="02020404030301010803" pitchFamily="18" charset="0"/>
              </a:rPr>
              <a:t>Fortsetzung</a:t>
            </a:r>
            <a:r>
              <a:rPr lang="en-US" altLang="en-US" dirty="0">
                <a:latin typeface="Garamond" panose="02020404030301010803" pitchFamily="18" charset="0"/>
              </a:rPr>
              <a:t>)</a:t>
            </a:r>
          </a:p>
        </p:txBody>
      </p:sp>
      <p:sp>
        <p:nvSpPr>
          <p:cNvPr id="3" name="Content Placeholder 2"/>
          <p:cNvSpPr>
            <a:spLocks noGrp="1"/>
          </p:cNvSpPr>
          <p:nvPr>
            <p:ph idx="1"/>
          </p:nvPr>
        </p:nvSpPr>
        <p:spPr>
          <a:xfrm>
            <a:off x="288249" y="1669768"/>
            <a:ext cx="8577263" cy="4857750"/>
          </a:xfrm>
        </p:spPr>
        <p:txBody>
          <a:bodyPr/>
          <a:lstStyle/>
          <a:p>
            <a:pPr>
              <a:defRPr/>
            </a:pPr>
            <a:r>
              <a:rPr lang="de-DE" sz="2200" dirty="0">
                <a:solidFill>
                  <a:schemeClr val="accent6">
                    <a:lumMod val="75000"/>
                  </a:schemeClr>
                </a:solidFill>
                <a:latin typeface="Garamond" panose="02020404030301010803" pitchFamily="18" charset="0"/>
              </a:rPr>
              <a:t>Die Nachfrage nach Automobilen in Vietnam wird zu keinem anderen Zeitpunkt so stark ansteigen wie in diesem Moment</a:t>
            </a:r>
          </a:p>
          <a:p>
            <a:pPr>
              <a:defRPr/>
            </a:pPr>
            <a:r>
              <a:rPr lang="de-DE" sz="2200" dirty="0">
                <a:solidFill>
                  <a:schemeClr val="accent6">
                    <a:lumMod val="75000"/>
                  </a:schemeClr>
                </a:solidFill>
                <a:latin typeface="Garamond" panose="02020404030301010803" pitchFamily="18" charset="0"/>
              </a:rPr>
              <a:t>Vietnam wird die neue Produktionsdrehscheibe in Asien für den Maschinenbau und insbesondere für die Tier-2-Automobilindustrie sein, wo mehrere deutsche und europäische Automobilunternehmen bereits ihre eigene Erfolgsgeschichte erlebt haben</a:t>
            </a:r>
            <a:endParaRPr lang="en-US" sz="2200" dirty="0">
              <a:solidFill>
                <a:schemeClr val="accent6">
                  <a:lumMod val="75000"/>
                </a:schemeClr>
              </a:solidFill>
              <a:latin typeface="Garamond" panose="02020404030301010803" pitchFamily="18" charset="0"/>
            </a:endParaRP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405955-A3C4-468F-BA18-CCE2A154D66A}" type="slidenum">
              <a:rPr lang="en-US" altLang="vi-VN" smtClean="0">
                <a:solidFill>
                  <a:srgbClr val="203C6A"/>
                </a:solidFill>
              </a:rPr>
              <a:pPr/>
              <a:t>18</a:t>
            </a:fld>
            <a:endParaRPr lang="en-US" altLang="vi-VN" dirty="0">
              <a:solidFill>
                <a:srgbClr val="203C6A"/>
              </a:solidFill>
            </a:endParaRPr>
          </a:p>
        </p:txBody>
      </p:sp>
      <p:pic>
        <p:nvPicPr>
          <p:cNvPr id="95234" name="Picture 2" descr="C:\Users\arieper.CORP\AppData\Local\Microsoft\Windows\Temporary Internet Files\Content.IE5\5WOGJAJG\Car_pictogram.svg[1].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00" y="1066800"/>
            <a:ext cx="1692274" cy="78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942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79413" y="1068388"/>
            <a:ext cx="8596312" cy="868362"/>
          </a:xfrm>
        </p:spPr>
        <p:txBody>
          <a:bodyPr/>
          <a:lstStyle/>
          <a:p>
            <a:r>
              <a:rPr lang="en-US" altLang="en-US" dirty="0" err="1">
                <a:latin typeface="Garamond" panose="02020404030301010803" pitchFamily="18" charset="0"/>
              </a:rPr>
              <a:t>Pharmazeutische</a:t>
            </a:r>
            <a:r>
              <a:rPr lang="en-US" altLang="en-US" dirty="0">
                <a:latin typeface="Garamond" panose="02020404030301010803" pitchFamily="18" charset="0"/>
              </a:rPr>
              <a:t> </a:t>
            </a:r>
            <a:r>
              <a:rPr lang="en-US" altLang="en-US" dirty="0" err="1">
                <a:latin typeface="Garamond" panose="02020404030301010803" pitchFamily="18" charset="0"/>
              </a:rPr>
              <a:t>Produkte</a:t>
            </a:r>
            <a:endParaRPr lang="en-US" altLang="en-US" dirty="0">
              <a:latin typeface="Garamond" panose="02020404030301010803" pitchFamily="18" charset="0"/>
            </a:endParaRPr>
          </a:p>
        </p:txBody>
      </p:sp>
      <p:sp>
        <p:nvSpPr>
          <p:cNvPr id="45059" name="Content Placeholder 2"/>
          <p:cNvSpPr>
            <a:spLocks noGrp="1"/>
          </p:cNvSpPr>
          <p:nvPr>
            <p:ph idx="1"/>
          </p:nvPr>
        </p:nvSpPr>
        <p:spPr>
          <a:xfrm>
            <a:off x="379413" y="1995488"/>
            <a:ext cx="8577262" cy="4479925"/>
          </a:xfrm>
        </p:spPr>
        <p:txBody>
          <a:bodyPr/>
          <a:lstStyle/>
          <a:p>
            <a:r>
              <a:rPr lang="de-DE" altLang="en-US" dirty="0">
                <a:latin typeface="Garamond" panose="02020404030301010803" pitchFamily="18" charset="0"/>
              </a:rPr>
              <a:t>53% der nach Vietnam importierten pharmazeutischen Produkte stammen aus der EU (2021)</a:t>
            </a:r>
          </a:p>
          <a:p>
            <a:r>
              <a:rPr lang="de-DE" altLang="en-US" dirty="0">
                <a:latin typeface="Garamond" panose="02020404030301010803" pitchFamily="18" charset="0"/>
              </a:rPr>
              <a:t>Verbesserung des Rechts auf geistiges Eigentum durch das Gesetz zur Änderung des Gesetzes über geistiges Eigentum Nr. 07/2022/QH15, das am 16. Juni 2022 von der Nationalversammlung verabschiedet wurde, um dem Abkommen gemäß Kapitel 12 des EVFTA Rechnung zu tragen</a:t>
            </a:r>
            <a:endParaRPr lang="en-US" altLang="en-US" dirty="0">
              <a:latin typeface="Garamond" panose="02020404030301010803" pitchFamily="18" charset="0"/>
            </a:endParaRPr>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D58281-75C2-40DC-AAFE-EE883013A97F}" type="slidenum">
              <a:rPr lang="en-US" altLang="vi-VN" smtClean="0">
                <a:solidFill>
                  <a:srgbClr val="203C6A"/>
                </a:solidFill>
              </a:rPr>
              <a:pPr/>
              <a:t>19</a:t>
            </a:fld>
            <a:endParaRPr lang="en-US" altLang="vi-VN" dirty="0">
              <a:solidFill>
                <a:srgbClr val="203C6A"/>
              </a:solidFill>
            </a:endParaRPr>
          </a:p>
        </p:txBody>
      </p:sp>
      <p:pic>
        <p:nvPicPr>
          <p:cNvPr id="96258" name="Picture 2" descr="C:\Users\arieper.CORP\AppData\Local\Microsoft\Windows\Temporary Internet Files\Content.IE5\5WOGJAJG\Caduceus.svg[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1096" y="1143000"/>
            <a:ext cx="723900" cy="86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055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79413" y="914400"/>
            <a:ext cx="8596312" cy="868363"/>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AGENDA</a:t>
            </a:r>
          </a:p>
        </p:txBody>
      </p:sp>
      <p:sp>
        <p:nvSpPr>
          <p:cNvPr id="6147" name="Content Placeholder 2"/>
          <p:cNvSpPr>
            <a:spLocks noGrp="1"/>
          </p:cNvSpPr>
          <p:nvPr>
            <p:ph idx="1"/>
          </p:nvPr>
        </p:nvSpPr>
        <p:spPr>
          <a:xfrm>
            <a:off x="379413" y="1676400"/>
            <a:ext cx="8577262" cy="4816475"/>
          </a:xfrm>
        </p:spPr>
        <p:txBody>
          <a:bodyPr vert="horz" wrap="square" lIns="91440" tIns="45720" rIns="91440" bIns="45720" anchor="t"/>
          <a:lstStyle/>
          <a:p>
            <a:r>
              <a:rPr lang="de-DE" altLang="vi-VN" sz="2400" b="1" dirty="0">
                <a:latin typeface="Garamond" panose="02020404030301010803" pitchFamily="18" charset="0"/>
              </a:rPr>
              <a:t>DIE JÜNGSTEN WIRTSCHAFTLICHEN ENTWICKLUNGEN IN VIETNAM</a:t>
            </a:r>
          </a:p>
          <a:p>
            <a:r>
              <a:rPr lang="de-DE" altLang="vi-VN" sz="2400" b="1" dirty="0">
                <a:latin typeface="Garamond" panose="02020404030301010803" pitchFamily="18" charset="0"/>
              </a:rPr>
              <a:t>DAS FREIHANDELSABKOMMEN ZWISCHEN DER EU UND VIETNAM UND DAS INVESTITIONSSCHUTZABKOMMEN</a:t>
            </a:r>
          </a:p>
          <a:p>
            <a:r>
              <a:rPr lang="de-DE" altLang="vi-VN" sz="2400" b="1" dirty="0">
                <a:latin typeface="Garamond" panose="02020404030301010803" pitchFamily="18" charset="0"/>
              </a:rPr>
              <a:t>MARKTZUGANGSVORTEILE FÜR EUROPÄISCHE UNTERNEHMEN</a:t>
            </a:r>
          </a:p>
          <a:p>
            <a:r>
              <a:rPr lang="de-DE" altLang="vi-VN" sz="2400" b="1" dirty="0">
                <a:latin typeface="Garamond" panose="02020404030301010803" pitchFamily="18" charset="0"/>
              </a:rPr>
              <a:t>CHANCEN UND HERAUSFORDERUNGEN IN BESTIMMTEN SEKTOREN </a:t>
            </a:r>
          </a:p>
          <a:p>
            <a:r>
              <a:rPr lang="de-DE" altLang="vi-VN" sz="2400" b="1" dirty="0">
                <a:latin typeface="Garamond" panose="02020404030301010803" pitchFamily="18" charset="0"/>
              </a:rPr>
              <a:t>GESCHÄFTE UND INVESTITIONEN IN VIETNAM</a:t>
            </a:r>
          </a:p>
          <a:p>
            <a:r>
              <a:rPr lang="de-DE" altLang="vi-VN" sz="2400" b="1" dirty="0">
                <a:latin typeface="Garamond" panose="02020404030301010803" pitchFamily="18" charset="0"/>
              </a:rPr>
              <a:t>DER VIETNAMESISCHE ENERGIESEKTOR</a:t>
            </a:r>
            <a:endParaRPr lang="en-US" altLang="vi-VN" sz="2400" b="1" dirty="0">
              <a:latin typeface="Garamond" panose="02020404030301010803" pitchFamily="18" charset="0"/>
            </a:endParaRPr>
          </a:p>
          <a:p>
            <a:endParaRPr lang="en-US" altLang="vi-VN" sz="2400" b="1" dirty="0">
              <a:latin typeface="Garamond" panose="02020404030301010803" pitchFamily="18" charset="0"/>
            </a:endParaRPr>
          </a:p>
          <a:p>
            <a:pPr marL="0" indent="0">
              <a:buNone/>
            </a:pPr>
            <a:endParaRPr lang="en-AU" altLang="en-US" sz="2400" b="1" dirty="0">
              <a:latin typeface="Garamond" panose="02020404030301010803" pitchFamily="18" charset="0"/>
            </a:endParaRPr>
          </a:p>
        </p:txBody>
      </p:sp>
      <p:sp>
        <p:nvSpPr>
          <p:cNvPr id="6148"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dirty="0"/>
              <a:t>2</a:t>
            </a:fld>
            <a:endParaRPr lang="en-US" altLang="vi-VN" sz="10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79413" y="1068388"/>
            <a:ext cx="8596312" cy="868362"/>
          </a:xfrm>
        </p:spPr>
        <p:txBody>
          <a:bodyPr/>
          <a:lstStyle/>
          <a:p>
            <a:r>
              <a:rPr lang="en-US" altLang="en-US" dirty="0" err="1">
                <a:latin typeface="Garamond" panose="02020404030301010803" pitchFamily="18" charset="0"/>
              </a:rPr>
              <a:t>Pharmazeutische</a:t>
            </a:r>
            <a:r>
              <a:rPr lang="en-US" altLang="en-US" dirty="0">
                <a:latin typeface="Garamond" panose="02020404030301010803" pitchFamily="18" charset="0"/>
              </a:rPr>
              <a:t> </a:t>
            </a:r>
            <a:r>
              <a:rPr lang="en-US" altLang="en-US" dirty="0" err="1">
                <a:latin typeface="Garamond" panose="02020404030301010803" pitchFamily="18" charset="0"/>
              </a:rPr>
              <a:t>Produkte</a:t>
            </a:r>
            <a:r>
              <a:rPr lang="en-US" altLang="en-US" dirty="0">
                <a:latin typeface="Garamond" panose="02020404030301010803" pitchFamily="18" charset="0"/>
              </a:rPr>
              <a:t> (</a:t>
            </a:r>
            <a:r>
              <a:rPr lang="en-US" altLang="en-US" dirty="0" err="1">
                <a:latin typeface="Garamond" panose="02020404030301010803" pitchFamily="18" charset="0"/>
              </a:rPr>
              <a:t>Fortsetzung</a:t>
            </a:r>
            <a:r>
              <a:rPr lang="en-US" altLang="en-US" dirty="0">
                <a:latin typeface="Garamond" panose="02020404030301010803" pitchFamily="18" charset="0"/>
              </a:rPr>
              <a:t>)</a:t>
            </a:r>
          </a:p>
        </p:txBody>
      </p:sp>
      <p:sp>
        <p:nvSpPr>
          <p:cNvPr id="45059" name="Content Placeholder 2"/>
          <p:cNvSpPr>
            <a:spLocks noGrp="1"/>
          </p:cNvSpPr>
          <p:nvPr>
            <p:ph idx="1"/>
          </p:nvPr>
        </p:nvSpPr>
        <p:spPr>
          <a:xfrm>
            <a:off x="379413" y="1995488"/>
            <a:ext cx="8577262" cy="4479925"/>
          </a:xfrm>
        </p:spPr>
        <p:txBody>
          <a:bodyPr/>
          <a:lstStyle/>
          <a:p>
            <a:r>
              <a:rPr lang="en-US" altLang="en-US" dirty="0" err="1">
                <a:latin typeface="Garamond" panose="02020404030301010803" pitchFamily="18" charset="0"/>
              </a:rPr>
              <a:t>Vereinfachung</a:t>
            </a:r>
            <a:r>
              <a:rPr lang="en-US" altLang="en-US" dirty="0">
                <a:latin typeface="Garamond" panose="02020404030301010803" pitchFamily="18" charset="0"/>
              </a:rPr>
              <a:t> der </a:t>
            </a:r>
            <a:r>
              <a:rPr lang="en-US" altLang="en-US" dirty="0" err="1">
                <a:latin typeface="Garamond" panose="02020404030301010803" pitchFamily="18" charset="0"/>
              </a:rPr>
              <a:t>Marktzulassung</a:t>
            </a:r>
            <a:endParaRPr lang="en-US" altLang="en-US" dirty="0">
              <a:latin typeface="Garamond" panose="02020404030301010803" pitchFamily="18" charset="0"/>
            </a:endParaRPr>
          </a:p>
          <a:p>
            <a:r>
              <a:rPr lang="de-DE" altLang="en-US" dirty="0">
                <a:latin typeface="Garamond" panose="02020404030301010803" pitchFamily="18" charset="0"/>
              </a:rPr>
              <a:t>Zentralisiertes Beschaffungssystem für Arzneimittel, das den Marktzugang rechtlich absichert, wie im neuen Gesetz über Ausschreibungen Nr. 22/2023/QH15, das von der Nationalversammlung verabschiedet wurde und am 1. Januar 2024 in Kraft tritt.</a:t>
            </a:r>
          </a:p>
          <a:p>
            <a:r>
              <a:rPr lang="de-DE" altLang="en-US" dirty="0">
                <a:latin typeface="Garamond" panose="02020404030301010803" pitchFamily="18" charset="0"/>
              </a:rPr>
              <a:t>Verschärfter Wettbewerb bei Ausschreibungen von Krankenhäusern in Vietnam</a:t>
            </a:r>
            <a:endParaRPr lang="en-US" altLang="en-US" dirty="0">
              <a:latin typeface="Garamond" panose="02020404030301010803" pitchFamily="18" charset="0"/>
            </a:endParaRPr>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D58281-75C2-40DC-AAFE-EE883013A97F}" type="slidenum">
              <a:rPr lang="en-US" altLang="vi-VN" smtClean="0">
                <a:solidFill>
                  <a:srgbClr val="203C6A"/>
                </a:solidFill>
              </a:rPr>
              <a:pPr/>
              <a:t>20</a:t>
            </a:fld>
            <a:endParaRPr lang="en-US" altLang="vi-VN" dirty="0">
              <a:solidFill>
                <a:srgbClr val="203C6A"/>
              </a:solidFill>
            </a:endParaRPr>
          </a:p>
        </p:txBody>
      </p:sp>
      <p:pic>
        <p:nvPicPr>
          <p:cNvPr id="96258" name="Picture 2" descr="C:\Users\arieper.CORP\AppData\Local\Microsoft\Windows\Temporary Internet Files\Content.IE5\5WOGJAJG\Caduceus.svg[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1096" y="1143000"/>
            <a:ext cx="723900" cy="86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026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79413" y="1068388"/>
            <a:ext cx="8596312" cy="868362"/>
          </a:xfrm>
        </p:spPr>
        <p:txBody>
          <a:bodyPr/>
          <a:lstStyle/>
          <a:p>
            <a:r>
              <a:rPr lang="en-US" altLang="en-US" dirty="0" err="1">
                <a:latin typeface="Garamond" panose="02020404030301010803" pitchFamily="18" charset="0"/>
              </a:rPr>
              <a:t>Alkoholische</a:t>
            </a:r>
            <a:r>
              <a:rPr lang="en-US" altLang="en-US" dirty="0">
                <a:latin typeface="Garamond" panose="02020404030301010803" pitchFamily="18" charset="0"/>
              </a:rPr>
              <a:t> </a:t>
            </a:r>
            <a:r>
              <a:rPr lang="en-US" altLang="en-US" dirty="0" err="1">
                <a:latin typeface="Garamond" panose="02020404030301010803" pitchFamily="18" charset="0"/>
              </a:rPr>
              <a:t>Getränke</a:t>
            </a:r>
            <a:endParaRPr lang="en-US" altLang="en-US" dirty="0">
              <a:latin typeface="Garamond" panose="02020404030301010803" pitchFamily="18" charset="0"/>
            </a:endParaRPr>
          </a:p>
        </p:txBody>
      </p:sp>
      <p:sp>
        <p:nvSpPr>
          <p:cNvPr id="46083" name="Content Placeholder 2"/>
          <p:cNvSpPr>
            <a:spLocks noGrp="1"/>
          </p:cNvSpPr>
          <p:nvPr>
            <p:ph idx="1"/>
          </p:nvPr>
        </p:nvSpPr>
        <p:spPr>
          <a:xfrm>
            <a:off x="379413" y="1995488"/>
            <a:ext cx="8577262" cy="4479925"/>
          </a:xfrm>
        </p:spPr>
        <p:txBody>
          <a:bodyPr/>
          <a:lstStyle/>
          <a:p>
            <a:r>
              <a:rPr lang="en-US" altLang="en-US" dirty="0" err="1">
                <a:latin typeface="Garamond" panose="02020404030301010803" pitchFamily="18" charset="0"/>
              </a:rPr>
              <a:t>Herkunftsbezeichnungen</a:t>
            </a:r>
            <a:r>
              <a:rPr lang="en-US" altLang="en-US" dirty="0">
                <a:latin typeface="Garamond" panose="02020404030301010803" pitchFamily="18" charset="0"/>
              </a:rPr>
              <a:t> </a:t>
            </a:r>
            <a:r>
              <a:rPr lang="en-US" altLang="en-US" dirty="0" err="1">
                <a:latin typeface="Garamond" panose="02020404030301010803" pitchFamily="18" charset="0"/>
              </a:rPr>
              <a:t>werden</a:t>
            </a:r>
            <a:r>
              <a:rPr lang="en-US" altLang="en-US" dirty="0">
                <a:latin typeface="Garamond" panose="02020404030301010803" pitchFamily="18" charset="0"/>
              </a:rPr>
              <a:t> </a:t>
            </a:r>
            <a:r>
              <a:rPr lang="en-US" altLang="en-US" dirty="0" err="1">
                <a:latin typeface="Garamond" panose="02020404030301010803" pitchFamily="18" charset="0"/>
              </a:rPr>
              <a:t>besser</a:t>
            </a:r>
            <a:r>
              <a:rPr lang="en-US" altLang="en-US" dirty="0">
                <a:latin typeface="Garamond" panose="02020404030301010803" pitchFamily="18" charset="0"/>
              </a:rPr>
              <a:t> </a:t>
            </a:r>
            <a:r>
              <a:rPr lang="en-US" altLang="en-US" dirty="0" err="1">
                <a:latin typeface="Garamond" panose="02020404030301010803" pitchFamily="18" charset="0"/>
              </a:rPr>
              <a:t>geschützt</a:t>
            </a:r>
            <a:endParaRPr lang="en-US" altLang="en-US" dirty="0">
              <a:latin typeface="Garamond" panose="02020404030301010803" pitchFamily="18" charset="0"/>
            </a:endParaRPr>
          </a:p>
          <a:p>
            <a:r>
              <a:rPr lang="de-DE" altLang="en-US" dirty="0">
                <a:latin typeface="Garamond" panose="02020404030301010803" pitchFamily="18" charset="0"/>
              </a:rPr>
              <a:t>Die Zölle für alkoholische Getränke werden nach 7 oder 10 Jahren gesenkt</a:t>
            </a:r>
          </a:p>
          <a:p>
            <a:r>
              <a:rPr lang="de-DE" altLang="en-US" dirty="0">
                <a:latin typeface="Garamond" panose="02020404030301010803" pitchFamily="18" charset="0"/>
              </a:rPr>
              <a:t>Vietnam hat die Beschränkungen für die Herstellung von Getränken aufgehoben/verringert</a:t>
            </a:r>
            <a:endParaRPr lang="en-US" altLang="en-US" dirty="0">
              <a:latin typeface="Garamond" panose="02020404030301010803" pitchFamily="18" charset="0"/>
            </a:endParaRP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9D52D4-D6DA-412E-84C3-FEAA47C351EA}" type="slidenum">
              <a:rPr lang="en-US" altLang="vi-VN" smtClean="0">
                <a:solidFill>
                  <a:srgbClr val="203C6A"/>
                </a:solidFill>
              </a:rPr>
              <a:pPr/>
              <a:t>21</a:t>
            </a:fld>
            <a:endParaRPr lang="en-US" altLang="vi-VN" dirty="0">
              <a:solidFill>
                <a:srgbClr val="203C6A"/>
              </a:solidFill>
            </a:endParaRPr>
          </a:p>
        </p:txBody>
      </p:sp>
      <p:pic>
        <p:nvPicPr>
          <p:cNvPr id="46085" name="Picture 2" descr="C:\Users\arieper.CORP\AppData\Local\Microsoft\Windows\Temporary Internet Files\Content.IE5\5WOGJAJG\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938" y="497998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C:\Users\arieper.CORP\AppData\Local\Microsoft\Windows\Temporary Internet Files\Content.IE5\5WOGJAJG\Wine_logo.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8600" y="1219201"/>
            <a:ext cx="761999" cy="76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6788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79413" y="1068388"/>
            <a:ext cx="8596312" cy="868362"/>
          </a:xfrm>
        </p:spPr>
        <p:txBody>
          <a:bodyPr/>
          <a:lstStyle/>
          <a:p>
            <a:r>
              <a:rPr lang="en-US" altLang="en-US" dirty="0" err="1">
                <a:latin typeface="Garamond" panose="02020404030301010803" pitchFamily="18" charset="0"/>
              </a:rPr>
              <a:t>Auswirkungen</a:t>
            </a:r>
            <a:endParaRPr lang="en-US" altLang="en-US" dirty="0">
              <a:latin typeface="Garamond" panose="02020404030301010803" pitchFamily="18" charset="0"/>
            </a:endParaRPr>
          </a:p>
        </p:txBody>
      </p:sp>
      <p:sp>
        <p:nvSpPr>
          <p:cNvPr id="22531" name="Content Placeholder 2"/>
          <p:cNvSpPr>
            <a:spLocks noGrp="1"/>
          </p:cNvSpPr>
          <p:nvPr>
            <p:ph idx="1"/>
          </p:nvPr>
        </p:nvSpPr>
        <p:spPr>
          <a:xfrm>
            <a:off x="379413" y="1995488"/>
            <a:ext cx="8577262" cy="4479925"/>
          </a:xfrm>
        </p:spPr>
        <p:txBody>
          <a:bodyPr/>
          <a:lstStyle/>
          <a:p>
            <a:r>
              <a:rPr lang="de-DE" altLang="en-US" dirty="0">
                <a:latin typeface="Garamond" panose="02020404030301010803" pitchFamily="18" charset="0"/>
              </a:rPr>
              <a:t>EVFTA wird den Handel transparenter und wettbewerbsfähiger machen</a:t>
            </a:r>
          </a:p>
          <a:p>
            <a:r>
              <a:rPr lang="de-DE" altLang="en-US" dirty="0">
                <a:latin typeface="Garamond" panose="02020404030301010803" pitchFamily="18" charset="0"/>
              </a:rPr>
              <a:t>Der Zugang zu neuen Märkten in Vietnam wird für Investoren wesentlich einfacher sein.</a:t>
            </a:r>
          </a:p>
          <a:p>
            <a:r>
              <a:rPr lang="de-DE" altLang="en-US" dirty="0">
                <a:latin typeface="Garamond" panose="02020404030301010803" pitchFamily="18" charset="0"/>
              </a:rPr>
              <a:t>Ein hoher Qualitätsstandard wird festgelegt</a:t>
            </a:r>
          </a:p>
          <a:p>
            <a:r>
              <a:rPr lang="de-DE" altLang="en-US" dirty="0">
                <a:latin typeface="Garamond" panose="02020404030301010803" pitchFamily="18" charset="0"/>
              </a:rPr>
              <a:t>Der Schutz des geistigen Eigentums wird sicherer</a:t>
            </a:r>
          </a:p>
          <a:p>
            <a:r>
              <a:rPr lang="de-DE" altLang="en-US" dirty="0">
                <a:latin typeface="Garamond" panose="02020404030301010803" pitchFamily="18" charset="0"/>
              </a:rPr>
              <a:t>Höhere Rechtssicherheit für Investoren, die im Rahmen des EVFTA/EVIPA in Vietnam investieren</a:t>
            </a:r>
            <a:endParaRPr lang="en-US" altLang="en-US" dirty="0">
              <a:latin typeface="Garamond" panose="02020404030301010803" pitchFamily="18" charset="0"/>
            </a:endParaRPr>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144370-64B9-4C8D-AA07-A45EBEEA4524}" type="slidenum">
              <a:rPr lang="en-US" altLang="vi-VN">
                <a:solidFill>
                  <a:srgbClr val="203C6A"/>
                </a:solidFill>
              </a:rPr>
              <a:pPr/>
              <a:t>22</a:t>
            </a:fld>
            <a:endParaRPr lang="en-US" altLang="vi-VN">
              <a:solidFill>
                <a:srgbClr val="203C6A"/>
              </a:solidFill>
            </a:endParaRPr>
          </a:p>
        </p:txBody>
      </p:sp>
    </p:spTree>
    <p:extLst>
      <p:ext uri="{BB962C8B-B14F-4D97-AF65-F5344CB8AC3E}">
        <p14:creationId xmlns:p14="http://schemas.microsoft.com/office/powerpoint/2010/main" val="22728513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593138" cy="865187"/>
          </a:xfrm>
        </p:spPr>
        <p:txBody>
          <a:bodyPr/>
          <a:lstStyle/>
          <a:p>
            <a:pPr algn="ctr"/>
            <a:r>
              <a:rPr lang="de-DE" dirty="0">
                <a:latin typeface="Garamond" panose="02020404030301010803" pitchFamily="18" charset="0"/>
              </a:rPr>
              <a:t>GESCHÄFTE UND INVESTITIONEN IN VIETNAM</a:t>
            </a:r>
            <a:endParaRPr lang="en-US" dirty="0">
              <a:latin typeface="Garamond" panose="02020404030301010803" pitchFamily="18" charset="0"/>
            </a:endParaRPr>
          </a:p>
        </p:txBody>
      </p:sp>
    </p:spTree>
    <p:extLst>
      <p:ext uri="{BB962C8B-B14F-4D97-AF65-F5344CB8AC3E}">
        <p14:creationId xmlns:p14="http://schemas.microsoft.com/office/powerpoint/2010/main" val="19912191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20700" y="838200"/>
            <a:ext cx="8594725" cy="868363"/>
          </a:xfrm>
        </p:spPr>
        <p:txBody>
          <a:bodyPr/>
          <a:lstStyle/>
          <a:p>
            <a:r>
              <a:rPr lang="en-AU" altLang="en-US" dirty="0" err="1">
                <a:latin typeface="Garamond" panose="02020404030301010803" pitchFamily="18" charset="0"/>
              </a:rPr>
              <a:t>Investitionsumfeld</a:t>
            </a:r>
            <a:r>
              <a:rPr lang="en-AU" altLang="en-US" dirty="0">
                <a:latin typeface="Garamond" panose="02020404030301010803" pitchFamily="18" charset="0"/>
              </a:rPr>
              <a:t> in Vietnam</a:t>
            </a:r>
            <a:endParaRPr lang="en-AU" altLang="en-US" dirty="0"/>
          </a:p>
        </p:txBody>
      </p:sp>
      <p:sp>
        <p:nvSpPr>
          <p:cNvPr id="25603" name="Content Placeholder 2"/>
          <p:cNvSpPr>
            <a:spLocks noGrp="1"/>
          </p:cNvSpPr>
          <p:nvPr>
            <p:ph idx="1"/>
          </p:nvPr>
        </p:nvSpPr>
        <p:spPr>
          <a:xfrm>
            <a:off x="228600" y="1600200"/>
            <a:ext cx="8729663" cy="4876800"/>
          </a:xfrm>
        </p:spPr>
        <p:txBody>
          <a:bodyPr/>
          <a:lstStyle/>
          <a:p>
            <a:r>
              <a:rPr lang="de-DE" altLang="en-US" sz="2500" dirty="0">
                <a:latin typeface="Garamond" panose="02020404030301010803" pitchFamily="18" charset="0"/>
              </a:rPr>
              <a:t>Investitionsformen in Vietnam:</a:t>
            </a:r>
            <a:r>
              <a:rPr lang="en-AU" altLang="en-US" sz="2500" dirty="0">
                <a:latin typeface="Garamond" panose="02020404030301010803" pitchFamily="18" charset="0"/>
              </a:rPr>
              <a:t>:</a:t>
            </a:r>
          </a:p>
          <a:p>
            <a:pPr lvl="1"/>
            <a:r>
              <a:rPr lang="en-US" altLang="en-US" sz="2500" b="1" dirty="0" err="1">
                <a:latin typeface="Garamond" panose="02020404030301010803" pitchFamily="18" charset="0"/>
              </a:rPr>
              <a:t>Gründung</a:t>
            </a:r>
            <a:r>
              <a:rPr lang="en-US" altLang="en-US" sz="2500" b="1" dirty="0">
                <a:latin typeface="Garamond" panose="02020404030301010803" pitchFamily="18" charset="0"/>
              </a:rPr>
              <a:t> </a:t>
            </a:r>
            <a:r>
              <a:rPr lang="en-US" altLang="en-US" sz="2500" b="1" dirty="0" err="1">
                <a:latin typeface="Garamond" panose="02020404030301010803" pitchFamily="18" charset="0"/>
              </a:rPr>
              <a:t>einer</a:t>
            </a:r>
            <a:r>
              <a:rPr lang="en-US" altLang="en-US" sz="2500" b="1" dirty="0">
                <a:latin typeface="Garamond" panose="02020404030301010803" pitchFamily="18" charset="0"/>
              </a:rPr>
              <a:t> </a:t>
            </a:r>
            <a:r>
              <a:rPr lang="en-US" altLang="en-US" sz="2500" b="1" dirty="0" err="1">
                <a:latin typeface="Garamond" panose="02020404030301010803" pitchFamily="18" charset="0"/>
              </a:rPr>
              <a:t>juristischen</a:t>
            </a:r>
            <a:r>
              <a:rPr lang="en-US" altLang="en-US" sz="2500" b="1" dirty="0">
                <a:latin typeface="Garamond" panose="02020404030301010803" pitchFamily="18" charset="0"/>
              </a:rPr>
              <a:t> Person;</a:t>
            </a:r>
          </a:p>
          <a:p>
            <a:pPr lvl="1"/>
            <a:r>
              <a:rPr lang="de-DE" altLang="en-US" sz="2500" b="1" dirty="0">
                <a:latin typeface="Garamond" panose="02020404030301010803" pitchFamily="18" charset="0"/>
              </a:rPr>
              <a:t>Business </a:t>
            </a:r>
            <a:r>
              <a:rPr lang="de-DE" altLang="en-US" sz="2500" b="1" dirty="0" err="1">
                <a:latin typeface="Garamond" panose="02020404030301010803" pitchFamily="18" charset="0"/>
              </a:rPr>
              <a:t>cooperation</a:t>
            </a:r>
            <a:r>
              <a:rPr lang="de-DE" altLang="en-US" sz="2500" b="1" dirty="0">
                <a:latin typeface="Garamond" panose="02020404030301010803" pitchFamily="18" charset="0"/>
              </a:rPr>
              <a:t> </a:t>
            </a:r>
            <a:r>
              <a:rPr lang="de-DE" altLang="en-US" sz="2500" b="1" dirty="0" err="1">
                <a:latin typeface="Garamond" panose="02020404030301010803" pitchFamily="18" charset="0"/>
              </a:rPr>
              <a:t>contract</a:t>
            </a:r>
            <a:r>
              <a:rPr lang="de-DE" altLang="en-US" sz="2500" b="1" dirty="0">
                <a:latin typeface="Garamond" panose="02020404030301010803" pitchFamily="18" charset="0"/>
              </a:rPr>
              <a:t>: </a:t>
            </a:r>
            <a:r>
              <a:rPr lang="de-DE" altLang="en-US" sz="2500" dirty="0">
                <a:latin typeface="Garamond" panose="02020404030301010803" pitchFamily="18" charset="0"/>
              </a:rPr>
              <a:t>eine vertragliche Vereinbarung zwischen zwei oder mehreren Investoren über eine geschäftliche Zusammenarbeit ohne Gründung einer juristischen Person;</a:t>
            </a:r>
          </a:p>
          <a:p>
            <a:pPr lvl="1"/>
            <a:r>
              <a:rPr lang="en-US" altLang="en-US" sz="2500" b="1" dirty="0">
                <a:latin typeface="Garamond" panose="02020404030301010803" pitchFamily="18" charset="0"/>
              </a:rPr>
              <a:t>Public-Private Partnership</a:t>
            </a:r>
            <a:r>
              <a:rPr lang="en-US" altLang="en-US" sz="2500" dirty="0">
                <a:latin typeface="Garamond" panose="02020404030301010803" pitchFamily="18" charset="0"/>
              </a:rPr>
              <a:t>; </a:t>
            </a:r>
            <a:r>
              <a:rPr lang="de-DE" altLang="en-US" sz="2500" dirty="0">
                <a:latin typeface="Garamond" panose="02020404030301010803" pitchFamily="18" charset="0"/>
              </a:rPr>
              <a:t>eine vertragliche Vereinbarung zwischen den zuständigen staatlichen Behörden und Investoren mit der Gründung einer Projektgesellschaft zur Durchführung eines Investitionsprojekts;</a:t>
            </a:r>
            <a:endParaRPr lang="en-AU" altLang="en-US" sz="2500" dirty="0">
              <a:latin typeface="Garamond" panose="02020404030301010803" pitchFamily="18" charset="0"/>
            </a:endParaRPr>
          </a:p>
          <a:p>
            <a:pPr lvl="1"/>
            <a:r>
              <a:rPr lang="en-US" altLang="en-US" sz="2500" b="1" dirty="0">
                <a:latin typeface="Garamond" panose="02020404030301010803" pitchFamily="18" charset="0"/>
              </a:rPr>
              <a:t>Merger &amp; Acquisition (M&amp;A)</a:t>
            </a:r>
            <a:endParaRPr lang="en-US" altLang="en-US" sz="2500" dirty="0">
              <a:latin typeface="Garamond" panose="02020404030301010803" pitchFamily="18" charset="0"/>
            </a:endParaRPr>
          </a:p>
          <a:p>
            <a:pPr>
              <a:buFontTx/>
              <a:buChar char="-"/>
            </a:pPr>
            <a:endParaRPr lang="en-AU" altLang="en-US" sz="2500" dirty="0">
              <a:latin typeface="Garamond" panose="02020404030301010803" pitchFamily="18" charset="0"/>
            </a:endParaRPr>
          </a:p>
          <a:p>
            <a:endParaRPr lang="en-AU" altLang="en-US" sz="2500" dirty="0">
              <a:latin typeface="Garamond" panose="02020404030301010803" pitchFamily="18" charset="0"/>
            </a:endParaRP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A6BA14-26EC-4D18-B8AB-09E7B4943B1D}" type="slidenum">
              <a:rPr lang="en-US" altLang="vi-VN" smtClean="0">
                <a:solidFill>
                  <a:srgbClr val="203C6A"/>
                </a:solidFill>
              </a:rPr>
              <a:pPr/>
              <a:t>24</a:t>
            </a:fld>
            <a:endParaRPr lang="en-US" altLang="vi-VN">
              <a:solidFill>
                <a:srgbClr val="203C6A"/>
              </a:solidFill>
            </a:endParaRPr>
          </a:p>
        </p:txBody>
      </p:sp>
    </p:spTree>
    <p:extLst>
      <p:ext uri="{BB962C8B-B14F-4D97-AF65-F5344CB8AC3E}">
        <p14:creationId xmlns:p14="http://schemas.microsoft.com/office/powerpoint/2010/main" val="397286203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758825"/>
            <a:ext cx="8594725" cy="868363"/>
          </a:xfrm>
        </p:spPr>
        <p:txBody>
          <a:bodyPr/>
          <a:lstStyle/>
          <a:p>
            <a:r>
              <a:rPr lang="en-AU" altLang="en-US" dirty="0" err="1">
                <a:latin typeface="Garamond" panose="02020404030301010803" pitchFamily="18" charset="0"/>
              </a:rPr>
              <a:t>Investitionsumfeld</a:t>
            </a:r>
            <a:r>
              <a:rPr lang="en-AU" altLang="en-US" dirty="0">
                <a:latin typeface="Garamond" panose="02020404030301010803" pitchFamily="18" charset="0"/>
              </a:rPr>
              <a:t> in Vietnam (Forts.)</a:t>
            </a:r>
            <a:endParaRPr lang="en-AU" altLang="en-US" dirty="0"/>
          </a:p>
        </p:txBody>
      </p:sp>
      <p:sp>
        <p:nvSpPr>
          <p:cNvPr id="26627" name="Content Placeholder 2"/>
          <p:cNvSpPr>
            <a:spLocks noGrp="1"/>
          </p:cNvSpPr>
          <p:nvPr>
            <p:ph idx="1"/>
          </p:nvPr>
        </p:nvSpPr>
        <p:spPr>
          <a:xfrm>
            <a:off x="152400" y="1447800"/>
            <a:ext cx="8823325" cy="5045075"/>
          </a:xfrm>
        </p:spPr>
        <p:txBody>
          <a:bodyPr/>
          <a:lstStyle/>
          <a:p>
            <a:r>
              <a:rPr lang="en-AU" altLang="en-US" sz="2200" dirty="0" err="1">
                <a:latin typeface="Garamond" panose="02020404030301010803" pitchFamily="18" charset="0"/>
              </a:rPr>
              <a:t>Unternehmerische</a:t>
            </a:r>
            <a:r>
              <a:rPr lang="en-AU" altLang="en-US" sz="2200" dirty="0">
                <a:latin typeface="Garamond" panose="02020404030301010803" pitchFamily="18" charset="0"/>
              </a:rPr>
              <a:t> </a:t>
            </a:r>
            <a:r>
              <a:rPr lang="en-AU" altLang="en-US" sz="2200" dirty="0" err="1">
                <a:latin typeface="Garamond" panose="02020404030301010803" pitchFamily="18" charset="0"/>
              </a:rPr>
              <a:t>Rechtsformen</a:t>
            </a:r>
            <a:r>
              <a:rPr lang="en-AU" altLang="en-US" sz="2200" dirty="0">
                <a:latin typeface="Garamond" panose="02020404030301010803" pitchFamily="18" charset="0"/>
              </a:rPr>
              <a:t> in Vietnam</a:t>
            </a:r>
          </a:p>
          <a:p>
            <a:pPr marL="457200" lvl="1" indent="-457200"/>
            <a:r>
              <a:rPr lang="en-US" altLang="en-US" sz="2200" b="1" dirty="0">
                <a:latin typeface="Garamond" panose="02020404030301010803" pitchFamily="18" charset="0"/>
              </a:rPr>
              <a:t>Limited liability company</a:t>
            </a:r>
            <a:r>
              <a:rPr lang="en-US" altLang="en-US" sz="2200" dirty="0">
                <a:latin typeface="Garamond" panose="02020404030301010803" pitchFamily="18" charset="0"/>
              </a:rPr>
              <a:t>: </a:t>
            </a:r>
            <a:r>
              <a:rPr lang="de-DE" altLang="en-US" sz="2200" dirty="0">
                <a:latin typeface="Garamond" panose="02020404030301010803" pitchFamily="18" charset="0"/>
              </a:rPr>
              <a:t>Die Mitglied haften in Höhe ihres eingebrachten Kapitals;</a:t>
            </a:r>
          </a:p>
          <a:p>
            <a:pPr marL="457200" lvl="1" indent="-457200"/>
            <a:r>
              <a:rPr lang="en-US" altLang="en-US" sz="2200" b="1" dirty="0">
                <a:latin typeface="Garamond" panose="02020404030301010803" pitchFamily="18" charset="0"/>
              </a:rPr>
              <a:t>Joint Stock Company</a:t>
            </a:r>
            <a:r>
              <a:rPr lang="en-US" altLang="en-US" sz="2200" dirty="0">
                <a:latin typeface="Garamond" panose="02020404030301010803" pitchFamily="18" charset="0"/>
              </a:rPr>
              <a:t>: </a:t>
            </a:r>
            <a:r>
              <a:rPr lang="de-DE" altLang="en-US" sz="2200" dirty="0">
                <a:latin typeface="Garamond" panose="02020404030301010803" pitchFamily="18" charset="0"/>
              </a:rPr>
              <a:t>das Satzungskapital (genehmigtes Kapital) ist in Anteile aufgeteilt, und die Mitglieder haften mit ihrer Einlage</a:t>
            </a:r>
          </a:p>
          <a:p>
            <a:pPr marL="457200" lvl="1" indent="-457200"/>
            <a:r>
              <a:rPr lang="en-US" altLang="en-US" sz="2200" b="1" dirty="0">
                <a:latin typeface="Garamond" panose="02020404030301010803" pitchFamily="18" charset="0"/>
              </a:rPr>
              <a:t>Partnership</a:t>
            </a:r>
            <a:r>
              <a:rPr lang="en-US" altLang="en-US" sz="2200" dirty="0">
                <a:latin typeface="Garamond" panose="02020404030301010803" pitchFamily="18" charset="0"/>
              </a:rPr>
              <a:t>: </a:t>
            </a:r>
            <a:r>
              <a:rPr lang="de-DE" altLang="en-US" sz="2200" dirty="0">
                <a:latin typeface="Garamond" panose="02020404030301010803" pitchFamily="18" charset="0"/>
              </a:rPr>
              <a:t>die zwischen zwei oder mehreren Partnern geschlossen wird;</a:t>
            </a:r>
          </a:p>
          <a:p>
            <a:pPr marL="457200" lvl="1" indent="-457200"/>
            <a:r>
              <a:rPr lang="en-US" altLang="en-US" sz="2200" b="1" dirty="0">
                <a:latin typeface="Garamond" panose="02020404030301010803" pitchFamily="18" charset="0"/>
              </a:rPr>
              <a:t>Business Cooperation Contract: </a:t>
            </a:r>
            <a:r>
              <a:rPr lang="de-DE" altLang="en-US" sz="2200" dirty="0">
                <a:latin typeface="Garamond" panose="02020404030301010803" pitchFamily="18" charset="0"/>
              </a:rPr>
              <a:t>eine Vereinbarung, ohne eine juristische Person zu bilden, und jede Partei ist einzeln für die Zahlung von Steuern verantwortlich.</a:t>
            </a:r>
          </a:p>
          <a:p>
            <a:pPr marL="457200" lvl="1" indent="-457200"/>
            <a:r>
              <a:rPr lang="en-US" altLang="en-US" sz="2200" b="1" dirty="0">
                <a:latin typeface="Garamond" panose="02020404030301010803" pitchFamily="18" charset="0"/>
              </a:rPr>
              <a:t>Branch</a:t>
            </a:r>
            <a:r>
              <a:rPr lang="en-US" altLang="en-US" sz="2200" dirty="0">
                <a:latin typeface="Garamond" panose="02020404030301010803" pitchFamily="18" charset="0"/>
              </a:rPr>
              <a:t>: </a:t>
            </a:r>
            <a:r>
              <a:rPr lang="de-DE" altLang="en-US" sz="2200" dirty="0">
                <a:latin typeface="Garamond" panose="02020404030301010803" pitchFamily="18" charset="0"/>
              </a:rPr>
              <a:t>eine Zweigniederlassung eines ausländischen Unternehmens, die zur Ausübung einer gewerblichen Tätigkeit zugelassen ist</a:t>
            </a:r>
          </a:p>
          <a:p>
            <a:pPr marL="457200" lvl="1" indent="-457200"/>
            <a:r>
              <a:rPr lang="en-US" altLang="en-US" sz="2200" b="1" dirty="0">
                <a:latin typeface="Garamond" panose="02020404030301010803" pitchFamily="18" charset="0"/>
              </a:rPr>
              <a:t>Representative Office</a:t>
            </a:r>
            <a:r>
              <a:rPr lang="en-US" altLang="en-US" sz="2200" dirty="0">
                <a:latin typeface="Garamond" panose="02020404030301010803" pitchFamily="18" charset="0"/>
              </a:rPr>
              <a:t>: </a:t>
            </a:r>
            <a:r>
              <a:rPr lang="de-DE" altLang="en-US" sz="2200" dirty="0">
                <a:latin typeface="Garamond" panose="02020404030301010803" pitchFamily="18" charset="0"/>
              </a:rPr>
              <a:t>repräsentiert die Muttergesellschaft, keine tatsächlichen Geschäftsaktivitäten. Ein geeignetes Instrument für die Marktforschung</a:t>
            </a:r>
            <a:endParaRPr lang="en-AU" altLang="en-US" sz="2200" dirty="0">
              <a:latin typeface="Garamond" panose="02020404030301010803" pitchFamily="18" charset="0"/>
            </a:endParaRP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52487C-1F81-43D1-ADFB-B3F7123CA874}" type="slidenum">
              <a:rPr lang="en-US" altLang="vi-VN" smtClean="0">
                <a:solidFill>
                  <a:srgbClr val="203C6A"/>
                </a:solidFill>
              </a:rPr>
              <a:pPr/>
              <a:t>25</a:t>
            </a:fld>
            <a:endParaRPr lang="en-US" altLang="vi-VN">
              <a:solidFill>
                <a:srgbClr val="203C6A"/>
              </a:solidFill>
            </a:endParaRPr>
          </a:p>
        </p:txBody>
      </p:sp>
    </p:spTree>
    <p:extLst>
      <p:ext uri="{BB962C8B-B14F-4D97-AF65-F5344CB8AC3E}">
        <p14:creationId xmlns:p14="http://schemas.microsoft.com/office/powerpoint/2010/main" val="40710351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838200"/>
            <a:ext cx="8839200" cy="868363"/>
          </a:xfrm>
        </p:spPr>
        <p:txBody>
          <a:bodyPr/>
          <a:lstStyle/>
          <a:p>
            <a:pPr>
              <a:defRPr/>
            </a:pPr>
            <a:r>
              <a:rPr lang="en-AU" altLang="en-US" sz="3200" dirty="0" err="1">
                <a:latin typeface="Garamond" panose="02020404030301010803" pitchFamily="18" charset="0"/>
              </a:rPr>
              <a:t>Investitionsumfeld</a:t>
            </a:r>
            <a:r>
              <a:rPr lang="en-AU" altLang="en-US" sz="3200" dirty="0">
                <a:latin typeface="Garamond" panose="02020404030301010803" pitchFamily="18" charset="0"/>
              </a:rPr>
              <a:t> in Vietnam (</a:t>
            </a:r>
            <a:r>
              <a:rPr lang="en-AU" altLang="en-US" sz="3200" dirty="0" err="1">
                <a:latin typeface="Garamond" panose="02020404030301010803" pitchFamily="18" charset="0"/>
              </a:rPr>
              <a:t>Fortsetzung</a:t>
            </a:r>
            <a:r>
              <a:rPr lang="en-AU" altLang="en-US" sz="3200" dirty="0">
                <a:latin typeface="Garamond" panose="02020404030301010803" pitchFamily="18" charset="0"/>
              </a:rPr>
              <a:t>)</a:t>
            </a:r>
            <a:endParaRPr lang="en-AU" altLang="en-US" sz="2900" cap="all" dirty="0">
              <a:latin typeface="Garamond" pitchFamily="18" charset="0"/>
            </a:endParaRPr>
          </a:p>
        </p:txBody>
      </p:sp>
      <p:sp>
        <p:nvSpPr>
          <p:cNvPr id="29699" name="Content Placeholder 2"/>
          <p:cNvSpPr>
            <a:spLocks noGrp="1"/>
          </p:cNvSpPr>
          <p:nvPr>
            <p:ph idx="1"/>
          </p:nvPr>
        </p:nvSpPr>
        <p:spPr>
          <a:xfrm>
            <a:off x="381000" y="1676400"/>
            <a:ext cx="8577263" cy="4876800"/>
          </a:xfrm>
        </p:spPr>
        <p:txBody>
          <a:bodyPr/>
          <a:lstStyle/>
          <a:p>
            <a:pPr marL="0" indent="0">
              <a:buNone/>
            </a:pPr>
            <a:r>
              <a:rPr lang="en-AU" altLang="en-US" sz="2000" b="1" dirty="0" err="1">
                <a:latin typeface="Garamond" panose="02020404030301010803" pitchFamily="18" charset="0"/>
              </a:rPr>
              <a:t>Obligatorische</a:t>
            </a:r>
            <a:r>
              <a:rPr lang="en-AU" altLang="en-US" sz="2000" b="1" dirty="0">
                <a:latin typeface="Garamond" panose="02020404030301010803" pitchFamily="18" charset="0"/>
              </a:rPr>
              <a:t> </a:t>
            </a:r>
            <a:r>
              <a:rPr lang="en-AU" altLang="en-US" sz="2000" b="1" dirty="0" err="1">
                <a:latin typeface="Garamond" panose="02020404030301010803" pitchFamily="18" charset="0"/>
              </a:rPr>
              <a:t>Genehmigungsschritte</a:t>
            </a:r>
            <a:r>
              <a:rPr lang="en-AU" altLang="en-US" sz="2000" b="1" dirty="0">
                <a:latin typeface="Garamond" panose="02020404030301010803" pitchFamily="18" charset="0"/>
              </a:rPr>
              <a:t>::</a:t>
            </a:r>
          </a:p>
          <a:p>
            <a:r>
              <a:rPr lang="en-AU" altLang="en-US" sz="2000" b="1" dirty="0">
                <a:latin typeface="Garamond" panose="02020404030301010803" pitchFamily="18" charset="0"/>
              </a:rPr>
              <a:t>Step 1: IRC</a:t>
            </a:r>
          </a:p>
          <a:p>
            <a:pPr lvl="1"/>
            <a:r>
              <a:rPr lang="de-DE" altLang="en-US" sz="2000" dirty="0">
                <a:latin typeface="Garamond" panose="02020404030301010803" pitchFamily="18" charset="0"/>
              </a:rPr>
              <a:t>IRCs für Projekte, die einer vorläufigen Genehmigung der Nationalversammlung/des Volkskomitees bedürfen, werden innerhalb von 05 Arbeitstagen nach Erteilung dieser vorläufigen Genehmigung ausgestellt.</a:t>
            </a:r>
          </a:p>
          <a:p>
            <a:pPr lvl="1"/>
            <a:r>
              <a:rPr lang="de-DE" altLang="en-US" sz="2000" dirty="0">
                <a:latin typeface="Garamond" panose="02020404030301010803" pitchFamily="18" charset="0"/>
              </a:rPr>
              <a:t>Für andere Projekte werden die IRCs innerhalb von 15 Tagen nach Eingang der Antragsunterlagen ausgestellt.</a:t>
            </a:r>
          </a:p>
          <a:p>
            <a:r>
              <a:rPr lang="en-AU" altLang="en-US" sz="2400" b="1" dirty="0">
                <a:latin typeface="Garamond" panose="02020404030301010803" pitchFamily="18" charset="0"/>
              </a:rPr>
              <a:t>Step 2: ERC</a:t>
            </a:r>
          </a:p>
          <a:p>
            <a:pPr lvl="1"/>
            <a:r>
              <a:rPr lang="de-DE" altLang="en-US" sz="2000" dirty="0">
                <a:latin typeface="Garamond" panose="02020404030301010803" pitchFamily="18" charset="0"/>
              </a:rPr>
              <a:t>Einreichen eines Antragsdossiers bei der Genehmigungsbehörde nach Erteilung des IRC</a:t>
            </a:r>
          </a:p>
          <a:p>
            <a:pPr lvl="1"/>
            <a:r>
              <a:rPr lang="de-DE" altLang="en-US" sz="2000" dirty="0">
                <a:latin typeface="Garamond" panose="02020404030301010803" pitchFamily="18" charset="0"/>
              </a:rPr>
              <a:t>ERCs werden innerhalb von 03 Arbeitstagen nach Eingang des Antragsdossiers ausgestellt</a:t>
            </a:r>
            <a:endParaRPr lang="en-AU" altLang="en-US" sz="2000" dirty="0">
              <a:latin typeface="Garamond" panose="02020404030301010803" pitchFamily="18" charset="0"/>
            </a:endParaRPr>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CEE75C-3AA7-458D-9531-B57EDAE6EF8C}" type="slidenum">
              <a:rPr lang="en-US" altLang="vi-VN" smtClean="0">
                <a:solidFill>
                  <a:srgbClr val="203C6A"/>
                </a:solidFill>
              </a:rPr>
              <a:pPr/>
              <a:t>26</a:t>
            </a:fld>
            <a:endParaRPr lang="en-US" altLang="vi-VN">
              <a:solidFill>
                <a:srgbClr val="203C6A"/>
              </a:solidFill>
            </a:endParaRPr>
          </a:p>
        </p:txBody>
      </p:sp>
    </p:spTree>
    <p:extLst>
      <p:ext uri="{BB962C8B-B14F-4D97-AF65-F5344CB8AC3E}">
        <p14:creationId xmlns:p14="http://schemas.microsoft.com/office/powerpoint/2010/main" val="258127177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1068388"/>
            <a:ext cx="8747125" cy="868362"/>
          </a:xfrm>
        </p:spPr>
        <p:txBody>
          <a:bodyPr/>
          <a:lstStyle/>
          <a:p>
            <a:r>
              <a:rPr lang="de-DE" altLang="en-US" sz="3600" dirty="0">
                <a:latin typeface="Garamond" panose="02020404030301010803" pitchFamily="18" charset="0"/>
              </a:rPr>
              <a:t> Wie man Geschäfte macht </a:t>
            </a:r>
            <a:r>
              <a:rPr lang="en-AU" altLang="en-US" sz="3600" dirty="0">
                <a:latin typeface="Garamond" panose="02020404030301010803" pitchFamily="18" charset="0"/>
              </a:rPr>
              <a:t>– M&amp;A (1)</a:t>
            </a:r>
            <a:endParaRPr lang="en-US" altLang="en-US" sz="3600" dirty="0"/>
          </a:p>
        </p:txBody>
      </p:sp>
      <p:sp>
        <p:nvSpPr>
          <p:cNvPr id="35843" name="Content Placeholder 2"/>
          <p:cNvSpPr>
            <a:spLocks noGrp="1"/>
          </p:cNvSpPr>
          <p:nvPr>
            <p:ph idx="1"/>
          </p:nvPr>
        </p:nvSpPr>
        <p:spPr>
          <a:xfrm>
            <a:off x="398463" y="1995632"/>
            <a:ext cx="8577262" cy="4479925"/>
          </a:xfrm>
        </p:spPr>
        <p:txBody>
          <a:bodyPr/>
          <a:lstStyle/>
          <a:p>
            <a:r>
              <a:rPr lang="de-DE" altLang="en-US" sz="2800" dirty="0">
                <a:latin typeface="Garamond" panose="02020404030301010803" pitchFamily="18" charset="0"/>
              </a:rPr>
              <a:t>Prüfen Sie, ob das Zielunternehmen in einem an Bedingungen geknüpften Wirtschaftszweig tätig ist.</a:t>
            </a:r>
          </a:p>
          <a:p>
            <a:r>
              <a:rPr lang="de-DE" altLang="en-US" sz="2800" dirty="0">
                <a:latin typeface="Garamond" panose="02020404030301010803" pitchFamily="18" charset="0"/>
              </a:rPr>
              <a:t>Bestimmen Sie das gesamte Satzungskapital, das der ausländische Investor an der Zielgesellschaft halten wird (50 % oder mehr?).</a:t>
            </a:r>
          </a:p>
          <a:p>
            <a:r>
              <a:rPr lang="de-DE" altLang="en-US" sz="2800" dirty="0">
                <a:latin typeface="Garamond" panose="02020404030301010803" pitchFamily="18" charset="0"/>
              </a:rPr>
              <a:t>Dann wird entschieden, ob der ausländische Investor einen Registrierungsantrag bei der lokalen DPI einreichen muss oder ob das Zielunternehmen nur die Verfahren zum Wechsel der Mitglieder/Aktionäre bei der lokalen DPI durchführen muss.</a:t>
            </a:r>
            <a:endParaRPr lang="en-US" altLang="en-US" sz="2800" dirty="0"/>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245AAD-D487-4603-8805-35CECF988B60}" type="slidenum">
              <a:rPr lang="en-US" altLang="vi-VN" smtClean="0">
                <a:solidFill>
                  <a:srgbClr val="203C6A"/>
                </a:solidFill>
              </a:rPr>
              <a:pPr/>
              <a:t>27</a:t>
            </a:fld>
            <a:endParaRPr lang="en-US" altLang="vi-VN">
              <a:solidFill>
                <a:srgbClr val="203C6A"/>
              </a:solidFill>
            </a:endParaRPr>
          </a:p>
        </p:txBody>
      </p:sp>
    </p:spTree>
    <p:extLst>
      <p:ext uri="{BB962C8B-B14F-4D97-AF65-F5344CB8AC3E}">
        <p14:creationId xmlns:p14="http://schemas.microsoft.com/office/powerpoint/2010/main" val="28666079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79413" y="1068388"/>
            <a:ext cx="8596312" cy="868362"/>
          </a:xfrm>
        </p:spPr>
        <p:txBody>
          <a:bodyPr/>
          <a:lstStyle/>
          <a:p>
            <a:r>
              <a:rPr lang="de-DE" altLang="en-US" sz="3600" dirty="0">
                <a:latin typeface="Garamond" panose="02020404030301010803" pitchFamily="18" charset="0"/>
              </a:rPr>
              <a:t>Wie man Geschäfte macht </a:t>
            </a:r>
            <a:r>
              <a:rPr lang="en-AU" altLang="en-US" sz="3600" dirty="0">
                <a:latin typeface="Garamond" panose="02020404030301010803" pitchFamily="18" charset="0"/>
              </a:rPr>
              <a:t>– M&amp;A (2)</a:t>
            </a:r>
          </a:p>
        </p:txBody>
      </p:sp>
      <p:sp>
        <p:nvSpPr>
          <p:cNvPr id="3" name="Content Placeholder 2"/>
          <p:cNvSpPr>
            <a:spLocks noGrp="1"/>
          </p:cNvSpPr>
          <p:nvPr>
            <p:ph idx="1"/>
          </p:nvPr>
        </p:nvSpPr>
        <p:spPr>
          <a:xfrm>
            <a:off x="208106" y="2166071"/>
            <a:ext cx="8577262" cy="4479925"/>
          </a:xfrm>
        </p:spPr>
        <p:txBody>
          <a:bodyPr/>
          <a:lstStyle/>
          <a:p>
            <a:pPr>
              <a:defRPr/>
            </a:pPr>
            <a:r>
              <a:rPr lang="de-DE" sz="2800" dirty="0">
                <a:latin typeface="Garamond" panose="02020404030301010803" pitchFamily="18" charset="0"/>
              </a:rPr>
              <a:t>Führen Sie eine sorgfältige Due Diligence (einschließlich rechtlicher und finanzieller Aspekte)</a:t>
            </a:r>
          </a:p>
          <a:p>
            <a:pPr>
              <a:defRPr/>
            </a:pPr>
            <a:r>
              <a:rPr lang="de-DE" sz="2800" dirty="0">
                <a:latin typeface="Garamond" panose="02020404030301010803" pitchFamily="18" charset="0"/>
              </a:rPr>
              <a:t>Stellen Sie sicher, dass alle Geschäftsbereiche des Zielunternehmens nach Abschluss der Transaktion auf das neue Unternehmen übertragen werden.</a:t>
            </a:r>
          </a:p>
          <a:p>
            <a:pPr>
              <a:defRPr/>
            </a:pPr>
            <a:r>
              <a:rPr lang="de-DE" sz="2800" dirty="0">
                <a:latin typeface="Garamond" panose="02020404030301010803" pitchFamily="18" charset="0"/>
              </a:rPr>
              <a:t>Beachten Sie, dass Fusionen und Übernahmen von der Auslandsabteilung des Ministeriums für Investitionsplanung verwaltet werden und die Dossiers einer sehr strengen Prüfung unterzogen werden.</a:t>
            </a:r>
            <a:endParaRPr lang="en-AU" sz="2800" dirty="0">
              <a:latin typeface="Garamond" panose="02020404030301010803" pitchFamily="18" charset="0"/>
            </a:endParaRP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513334-93CC-4BA5-8EC8-ED59A5BB779D}" type="slidenum">
              <a:rPr lang="en-US" altLang="vi-VN" smtClean="0">
                <a:solidFill>
                  <a:srgbClr val="203C6A"/>
                </a:solidFill>
              </a:rPr>
              <a:pPr/>
              <a:t>28</a:t>
            </a:fld>
            <a:endParaRPr lang="en-US" altLang="vi-VN">
              <a:solidFill>
                <a:srgbClr val="203C6A"/>
              </a:solidFill>
            </a:endParaRPr>
          </a:p>
        </p:txBody>
      </p:sp>
    </p:spTree>
    <p:extLst>
      <p:ext uri="{BB962C8B-B14F-4D97-AF65-F5344CB8AC3E}">
        <p14:creationId xmlns:p14="http://schemas.microsoft.com/office/powerpoint/2010/main" val="42017343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79413" y="1068388"/>
            <a:ext cx="8596312" cy="868362"/>
          </a:xfrm>
        </p:spPr>
        <p:txBody>
          <a:bodyPr/>
          <a:lstStyle/>
          <a:p>
            <a:r>
              <a:rPr lang="en-AU" altLang="en-US" sz="3200" dirty="0">
                <a:latin typeface="Garamond" panose="02020404030301010803" pitchFamily="18" charset="0"/>
              </a:rPr>
              <a:t>INVESTITIONSANREIZE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9955396"/>
              </p:ext>
            </p:extLst>
          </p:nvPr>
        </p:nvGraphicFramePr>
        <p:xfrm>
          <a:off x="1524000" y="2032000"/>
          <a:ext cx="6400800" cy="34544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65770">
                <a:tc>
                  <a:txBody>
                    <a:bodyPr/>
                    <a:lstStyle/>
                    <a:p>
                      <a:pPr algn="ctr"/>
                      <a:r>
                        <a:rPr lang="en-AU" sz="1800" dirty="0" err="1">
                          <a:latin typeface="Garamond" panose="02020404030301010803" pitchFamily="18" charset="0"/>
                        </a:rPr>
                        <a:t>Posten</a:t>
                      </a:r>
                      <a:endParaRPr lang="en-AU" sz="1800" dirty="0">
                        <a:latin typeface="Garamond" panose="02020404030301010803" pitchFamily="18" charset="0"/>
                      </a:endParaRPr>
                    </a:p>
                  </a:txBody>
                  <a:tcPr marL="91446" marR="91446" marT="45715" marB="45715">
                    <a:solidFill>
                      <a:srgbClr val="0070C0"/>
                    </a:solidFill>
                  </a:tcPr>
                </a:tc>
                <a:tc gridSpan="2">
                  <a:txBody>
                    <a:bodyPr/>
                    <a:lstStyle/>
                    <a:p>
                      <a:pPr algn="ctr"/>
                      <a:r>
                        <a:rPr lang="en-AU" sz="1800" dirty="0" err="1">
                          <a:latin typeface="Garamond" panose="02020404030301010803" pitchFamily="18" charset="0"/>
                        </a:rPr>
                        <a:t>Anreiz</a:t>
                      </a:r>
                      <a:endParaRPr lang="en-AU" sz="1800" dirty="0">
                        <a:latin typeface="Garamond" panose="02020404030301010803" pitchFamily="18" charset="0"/>
                      </a:endParaRPr>
                    </a:p>
                  </a:txBody>
                  <a:tcPr marL="91446" marR="91446" marT="45715" marB="45715">
                    <a:solidFill>
                      <a:srgbClr val="0070C0"/>
                    </a:solidFill>
                  </a:tcPr>
                </a:tc>
                <a:tc hMerge="1">
                  <a:txBody>
                    <a:bodyPr/>
                    <a:lstStyle/>
                    <a:p>
                      <a:endParaRPr lang="en-AU" dirty="0"/>
                    </a:p>
                  </a:txBody>
                  <a:tcPr/>
                </a:tc>
                <a:extLst>
                  <a:ext uri="{0D108BD9-81ED-4DB2-BD59-A6C34878D82A}">
                    <a16:rowId xmlns:a16="http://schemas.microsoft.com/office/drawing/2014/main" val="10000"/>
                  </a:ext>
                </a:extLst>
              </a:tr>
              <a:tr h="365770">
                <a:tc>
                  <a:txBody>
                    <a:bodyPr/>
                    <a:lstStyle/>
                    <a:p>
                      <a:pPr algn="ctr"/>
                      <a:endParaRPr lang="en-AU" sz="1800" dirty="0">
                        <a:latin typeface="Garamond" panose="02020404030301010803" pitchFamily="18" charset="0"/>
                      </a:endParaRPr>
                    </a:p>
                  </a:txBody>
                  <a:tcPr marL="91446" marR="91446"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err="1">
                          <a:ln>
                            <a:noFill/>
                          </a:ln>
                          <a:solidFill>
                            <a:schemeClr val="tx1"/>
                          </a:solidFill>
                          <a:effectLst/>
                          <a:latin typeface="Garamond" panose="02020404030301010803" pitchFamily="18" charset="0"/>
                          <a:cs typeface="Arial" pitchFamily="34" charset="0"/>
                        </a:rPr>
                        <a:t>Innerhalb</a:t>
                      </a:r>
                      <a:r>
                        <a:rPr kumimoji="0" lang="en-US" sz="1800" b="1" i="0" u="none" strike="noStrike" cap="none" normalizeH="0" baseline="0" dirty="0">
                          <a:ln>
                            <a:noFill/>
                          </a:ln>
                          <a:solidFill>
                            <a:schemeClr val="tx1"/>
                          </a:solidFill>
                          <a:effectLst/>
                          <a:latin typeface="Garamond" panose="02020404030301010803" pitchFamily="18" charset="0"/>
                          <a:cs typeface="Arial" pitchFamily="34" charset="0"/>
                        </a:rPr>
                        <a:t> der SWZ</a:t>
                      </a:r>
                    </a:p>
                  </a:txBody>
                  <a:tcPr marL="91446" marR="91446" marT="45715" marB="45715"/>
                </a:tc>
                <a:tc>
                  <a:txBody>
                    <a:bodyPr/>
                    <a:lstStyle/>
                    <a:p>
                      <a:pPr algn="ctr"/>
                      <a:r>
                        <a:rPr kumimoji="0" lang="en-US" sz="1800" b="1" i="0" u="none" strike="noStrike" cap="none" normalizeH="0" baseline="0" dirty="0" err="1">
                          <a:ln>
                            <a:noFill/>
                          </a:ln>
                          <a:solidFill>
                            <a:schemeClr val="tx1"/>
                          </a:solidFill>
                          <a:effectLst/>
                          <a:latin typeface="Garamond" panose="02020404030301010803" pitchFamily="18" charset="0"/>
                          <a:cs typeface="Arial" pitchFamily="34" charset="0"/>
                        </a:rPr>
                        <a:t>Außerhalb</a:t>
                      </a:r>
                      <a:r>
                        <a:rPr kumimoji="0" lang="en-US" sz="1800" b="1" i="0" u="none" strike="noStrike" cap="none" normalizeH="0" baseline="0" dirty="0">
                          <a:ln>
                            <a:noFill/>
                          </a:ln>
                          <a:solidFill>
                            <a:schemeClr val="tx1"/>
                          </a:solidFill>
                          <a:effectLst/>
                          <a:latin typeface="Garamond" panose="02020404030301010803" pitchFamily="18" charset="0"/>
                          <a:cs typeface="Arial" pitchFamily="34" charset="0"/>
                        </a:rPr>
                        <a:t> der SWZ</a:t>
                      </a:r>
                      <a:endParaRPr lang="en-AU" sz="1800" dirty="0">
                        <a:latin typeface="Garamond" panose="02020404030301010803" pitchFamily="18" charset="0"/>
                      </a:endParaRPr>
                    </a:p>
                  </a:txBody>
                  <a:tcPr marL="91446" marR="91446" marT="45715" marB="45715"/>
                </a:tc>
                <a:extLst>
                  <a:ext uri="{0D108BD9-81ED-4DB2-BD59-A6C34878D82A}">
                    <a16:rowId xmlns:a16="http://schemas.microsoft.com/office/drawing/2014/main" val="10001"/>
                  </a:ext>
                </a:extLst>
              </a:tr>
              <a:tr h="914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err="1">
                          <a:ln>
                            <a:noFill/>
                          </a:ln>
                          <a:solidFill>
                            <a:schemeClr val="tx1"/>
                          </a:solidFill>
                          <a:effectLst/>
                          <a:latin typeface="Garamond" panose="02020404030301010803" pitchFamily="18" charset="0"/>
                          <a:cs typeface="Arial" pitchFamily="34" charset="0"/>
                        </a:rPr>
                        <a:t>Steuersätze</a:t>
                      </a:r>
                      <a:endParaRPr kumimoji="0" lang="en-US" sz="1800" b="1" i="0" u="none" strike="noStrike" cap="none" normalizeH="0" baseline="0" dirty="0">
                        <a:ln>
                          <a:noFill/>
                        </a:ln>
                        <a:solidFill>
                          <a:schemeClr val="tx1"/>
                        </a:solidFill>
                        <a:effectLst/>
                        <a:latin typeface="Garamond" panose="02020404030301010803" pitchFamily="18" charset="0"/>
                        <a:cs typeface="Arial" pitchFamily="34" charset="0"/>
                      </a:endParaRPr>
                    </a:p>
                    <a:p>
                      <a:pPr algn="ctr"/>
                      <a:endParaRPr lang="en-AU" sz="1800" dirty="0">
                        <a:latin typeface="Garamond" panose="02020404030301010803" pitchFamily="18" charset="0"/>
                      </a:endParaRPr>
                    </a:p>
                  </a:txBody>
                  <a:tcPr marL="91446" marR="91446"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Garamond" panose="02020404030301010803" pitchFamily="18" charset="0"/>
                          <a:cs typeface="Arial" pitchFamily="34" charset="0"/>
                        </a:rPr>
                        <a:t>10% für die </a:t>
                      </a:r>
                      <a:r>
                        <a:rPr kumimoji="0" lang="en-US" sz="1800" b="0" i="0" u="none" strike="noStrike" cap="none" normalizeH="0" baseline="0" dirty="0" err="1">
                          <a:ln>
                            <a:noFill/>
                          </a:ln>
                          <a:solidFill>
                            <a:schemeClr val="tx1"/>
                          </a:solidFill>
                          <a:effectLst/>
                          <a:latin typeface="Garamond" panose="02020404030301010803" pitchFamily="18" charset="0"/>
                          <a:cs typeface="Arial" pitchFamily="34" charset="0"/>
                        </a:rPr>
                        <a:t>ersten</a:t>
                      </a:r>
                      <a:r>
                        <a:rPr kumimoji="0" lang="en-US" sz="1800" b="0" i="0" u="none" strike="noStrike" cap="none" normalizeH="0" baseline="0" dirty="0">
                          <a:ln>
                            <a:noFill/>
                          </a:ln>
                          <a:solidFill>
                            <a:schemeClr val="tx1"/>
                          </a:solidFill>
                          <a:effectLst/>
                          <a:latin typeface="Garamond" panose="02020404030301010803" pitchFamily="18" charset="0"/>
                          <a:cs typeface="Arial" pitchFamily="34" charset="0"/>
                        </a:rPr>
                        <a:t> 15 Jahre</a:t>
                      </a:r>
                    </a:p>
                    <a:p>
                      <a:pPr algn="ctr"/>
                      <a:endParaRPr lang="en-AU" sz="1800" b="0" dirty="0">
                        <a:latin typeface="Garamond" panose="02020404030301010803" pitchFamily="18" charset="0"/>
                      </a:endParaRPr>
                    </a:p>
                  </a:txBody>
                  <a:tcPr marL="91446" marR="91446" marT="45715" marB="45715"/>
                </a:tc>
                <a:tc>
                  <a:txBody>
                    <a:bodyPr/>
                    <a:lstStyle/>
                    <a:p>
                      <a:pPr algn="ctr"/>
                      <a:r>
                        <a:rPr lang="en-AU" sz="1800" b="0" dirty="0">
                          <a:latin typeface="Garamond" panose="02020404030301010803" pitchFamily="18" charset="0"/>
                        </a:rPr>
                        <a:t>20%</a:t>
                      </a:r>
                    </a:p>
                  </a:txBody>
                  <a:tcPr marL="91446" marR="91446" marT="45715" marB="45715"/>
                </a:tc>
                <a:extLst>
                  <a:ext uri="{0D108BD9-81ED-4DB2-BD59-A6C34878D82A}">
                    <a16:rowId xmlns:a16="http://schemas.microsoft.com/office/drawing/2014/main" val="10002"/>
                  </a:ext>
                </a:extLst>
              </a:tr>
              <a:tr h="6401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Garamond" panose="02020404030301010803" pitchFamily="18" charset="0"/>
                          <a:cs typeface="Arial" pitchFamily="34" charset="0"/>
                        </a:rPr>
                        <a:t>CIT Holidays</a:t>
                      </a:r>
                    </a:p>
                    <a:p>
                      <a:pPr algn="ctr"/>
                      <a:endParaRPr lang="en-AU" sz="1800" dirty="0">
                        <a:latin typeface="Garamond" panose="02020404030301010803" pitchFamily="18" charset="0"/>
                      </a:endParaRPr>
                    </a:p>
                  </a:txBody>
                  <a:tcPr marL="91446" marR="91446"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Garamond" panose="02020404030301010803" pitchFamily="18" charset="0"/>
                          <a:cs typeface="Arial" pitchFamily="34" charset="0"/>
                        </a:rPr>
                        <a:t>04 Jahre</a:t>
                      </a:r>
                    </a:p>
                    <a:p>
                      <a:pPr algn="ctr"/>
                      <a:endParaRPr lang="en-AU" sz="1800" b="0" dirty="0">
                        <a:latin typeface="Garamond" panose="02020404030301010803" pitchFamily="18" charset="0"/>
                      </a:endParaRPr>
                    </a:p>
                  </a:txBody>
                  <a:tcPr marL="91446" marR="91446" marT="45715" marB="45715"/>
                </a:tc>
                <a:tc>
                  <a:txBody>
                    <a:bodyPr/>
                    <a:lstStyle/>
                    <a:p>
                      <a:pPr algn="ctr"/>
                      <a:r>
                        <a:rPr lang="en-AU" sz="1800" b="0" dirty="0">
                          <a:latin typeface="Garamond" panose="02020404030301010803" pitchFamily="18" charset="0"/>
                        </a:rPr>
                        <a:t>2 Jahre</a:t>
                      </a:r>
                    </a:p>
                  </a:txBody>
                  <a:tcPr marL="91446" marR="91446" marT="45715" marB="45715"/>
                </a:tc>
                <a:extLst>
                  <a:ext uri="{0D108BD9-81ED-4DB2-BD59-A6C34878D82A}">
                    <a16:rowId xmlns:a16="http://schemas.microsoft.com/office/drawing/2014/main" val="10003"/>
                  </a:ext>
                </a:extLst>
              </a:tr>
              <a:tr h="11682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Garamond" panose="02020404030301010803" pitchFamily="18" charset="0"/>
                          <a:cs typeface="Arial" pitchFamily="34" charset="0"/>
                        </a:rPr>
                        <a:t>CIT </a:t>
                      </a:r>
                      <a:r>
                        <a:rPr kumimoji="0" lang="en-US" sz="1800" b="1" i="0" u="none" strike="noStrike" cap="none" normalizeH="0" baseline="0" dirty="0" err="1">
                          <a:ln>
                            <a:noFill/>
                          </a:ln>
                          <a:solidFill>
                            <a:schemeClr val="tx1"/>
                          </a:solidFill>
                          <a:effectLst/>
                          <a:latin typeface="Garamond" panose="02020404030301010803" pitchFamily="18" charset="0"/>
                          <a:cs typeface="Arial" pitchFamily="34" charset="0"/>
                        </a:rPr>
                        <a:t>Reduzierung</a:t>
                      </a:r>
                      <a:endParaRPr kumimoji="0" lang="en-US" sz="1800" b="1" i="0" u="none" strike="noStrike" cap="none" normalizeH="0" baseline="0" dirty="0">
                        <a:ln>
                          <a:noFill/>
                        </a:ln>
                        <a:solidFill>
                          <a:schemeClr val="tx1"/>
                        </a:solidFill>
                        <a:effectLst/>
                        <a:latin typeface="Garamond" panose="02020404030301010803" pitchFamily="18" charset="0"/>
                        <a:cs typeface="Arial" pitchFamily="34" charset="0"/>
                      </a:endParaRPr>
                    </a:p>
                    <a:p>
                      <a:pPr algn="ctr"/>
                      <a:endParaRPr lang="en-AU" sz="1800" dirty="0">
                        <a:latin typeface="Garamond" panose="02020404030301010803" pitchFamily="18" charset="0"/>
                      </a:endParaRPr>
                    </a:p>
                  </a:txBody>
                  <a:tcPr marL="91446" marR="91446" marT="45715" marB="45715"/>
                </a:tc>
                <a:tc>
                  <a:txBody>
                    <a:bodyPr/>
                    <a:lstStyle/>
                    <a:p>
                      <a:pPr algn="ctr"/>
                      <a:r>
                        <a:rPr kumimoji="0" lang="en-US" sz="1800" b="0" i="0" u="none" strike="noStrike" cap="none" normalizeH="0" baseline="0" dirty="0">
                          <a:ln>
                            <a:noFill/>
                          </a:ln>
                          <a:solidFill>
                            <a:schemeClr val="tx1"/>
                          </a:solidFill>
                          <a:effectLst/>
                          <a:latin typeface="Garamond" panose="02020404030301010803" pitchFamily="18" charset="0"/>
                          <a:cs typeface="Arial" pitchFamily="34" charset="0"/>
                        </a:rPr>
                        <a:t>50% für die </a:t>
                      </a:r>
                      <a:r>
                        <a:rPr kumimoji="0" lang="en-US" sz="1800" b="0" i="0" u="none" strike="noStrike" cap="none" normalizeH="0" baseline="0" dirty="0" err="1">
                          <a:ln>
                            <a:noFill/>
                          </a:ln>
                          <a:solidFill>
                            <a:schemeClr val="tx1"/>
                          </a:solidFill>
                          <a:effectLst/>
                          <a:latin typeface="Garamond" panose="02020404030301010803" pitchFamily="18" charset="0"/>
                          <a:cs typeface="Arial" pitchFamily="34" charset="0"/>
                        </a:rPr>
                        <a:t>folgenden</a:t>
                      </a:r>
                      <a:r>
                        <a:rPr kumimoji="0" lang="en-US" sz="1800" b="0" i="0" u="none" strike="noStrike" cap="none" normalizeH="0" baseline="0" dirty="0">
                          <a:ln>
                            <a:noFill/>
                          </a:ln>
                          <a:solidFill>
                            <a:schemeClr val="tx1"/>
                          </a:solidFill>
                          <a:effectLst/>
                          <a:latin typeface="Garamond" panose="02020404030301010803" pitchFamily="18" charset="0"/>
                          <a:cs typeface="Arial" pitchFamily="34" charset="0"/>
                        </a:rPr>
                        <a:t> 09 Jahre</a:t>
                      </a:r>
                      <a:endParaRPr lang="en-AU" sz="1800" b="0" dirty="0">
                        <a:latin typeface="Garamond" panose="02020404030301010803" pitchFamily="18" charset="0"/>
                      </a:endParaRPr>
                    </a:p>
                  </a:txBody>
                  <a:tcPr marL="91446" marR="91446"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Garamond" panose="02020404030301010803" pitchFamily="18" charset="0"/>
                          <a:cs typeface="Arial" pitchFamily="34" charset="0"/>
                        </a:rPr>
                        <a:t>50% für die </a:t>
                      </a:r>
                      <a:r>
                        <a:rPr kumimoji="0" lang="en-US" sz="1800" b="0" i="0" u="none" strike="noStrike" cap="none" normalizeH="0" baseline="0" dirty="0" err="1">
                          <a:ln>
                            <a:noFill/>
                          </a:ln>
                          <a:solidFill>
                            <a:schemeClr val="tx1"/>
                          </a:solidFill>
                          <a:effectLst/>
                          <a:latin typeface="Garamond" panose="02020404030301010803" pitchFamily="18" charset="0"/>
                          <a:cs typeface="Arial" pitchFamily="34" charset="0"/>
                        </a:rPr>
                        <a:t>folgenden</a:t>
                      </a:r>
                      <a:r>
                        <a:rPr kumimoji="0" lang="en-US" sz="1800" b="0" i="0" u="none" strike="noStrike" cap="none" normalizeH="0" baseline="0" dirty="0">
                          <a:ln>
                            <a:noFill/>
                          </a:ln>
                          <a:solidFill>
                            <a:schemeClr val="tx1"/>
                          </a:solidFill>
                          <a:effectLst/>
                          <a:latin typeface="Garamond" panose="02020404030301010803" pitchFamily="18" charset="0"/>
                          <a:cs typeface="Arial" pitchFamily="34" charset="0"/>
                        </a:rPr>
                        <a:t> 04 </a:t>
                      </a:r>
                      <a:r>
                        <a:rPr kumimoji="0" lang="de-DE" sz="1800" b="0" i="0" u="none" strike="noStrike" cap="none" normalizeH="0" baseline="0" dirty="0">
                          <a:ln>
                            <a:noFill/>
                          </a:ln>
                          <a:solidFill>
                            <a:schemeClr val="tx1"/>
                          </a:solidFill>
                          <a:effectLst/>
                          <a:latin typeface="Garamond" panose="02020404030301010803" pitchFamily="18" charset="0"/>
                          <a:cs typeface="Arial" pitchFamily="34" charset="0"/>
                        </a:rPr>
                        <a:t>Jahre</a:t>
                      </a:r>
                      <a:endParaRPr lang="en-AU" sz="1800" b="0" dirty="0">
                        <a:latin typeface="Garamond" panose="02020404030301010803" pitchFamily="18" charset="0"/>
                      </a:endParaRPr>
                    </a:p>
                    <a:p>
                      <a:pPr algn="ctr"/>
                      <a:endParaRPr lang="en-AU" sz="1800" b="0" dirty="0">
                        <a:latin typeface="Garamond" panose="02020404030301010803" pitchFamily="18" charset="0"/>
                      </a:endParaRPr>
                    </a:p>
                  </a:txBody>
                  <a:tcPr marL="91446" marR="91446" marT="45715" marB="45715"/>
                </a:tc>
                <a:extLst>
                  <a:ext uri="{0D108BD9-81ED-4DB2-BD59-A6C34878D82A}">
                    <a16:rowId xmlns:a16="http://schemas.microsoft.com/office/drawing/2014/main" val="10004"/>
                  </a:ext>
                </a:extLst>
              </a:tr>
            </a:tbl>
          </a:graphicData>
        </a:graphic>
      </p:graphicFrame>
      <p:sp>
        <p:nvSpPr>
          <p:cNvPr id="37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A5D830-4837-4986-A991-074042C92BB5}" type="slidenum">
              <a:rPr lang="en-US" altLang="vi-VN" smtClean="0">
                <a:solidFill>
                  <a:srgbClr val="203C6A"/>
                </a:solidFill>
              </a:rPr>
              <a:pPr/>
              <a:t>29</a:t>
            </a:fld>
            <a:endParaRPr lang="en-US" altLang="vi-VN">
              <a:solidFill>
                <a:srgbClr val="203C6A"/>
              </a:solidFill>
            </a:endParaRPr>
          </a:p>
        </p:txBody>
      </p:sp>
      <p:sp>
        <p:nvSpPr>
          <p:cNvPr id="37917" name="Rectangle 1"/>
          <p:cNvSpPr>
            <a:spLocks noChangeArrowheads="1"/>
          </p:cNvSpPr>
          <p:nvPr/>
        </p:nvSpPr>
        <p:spPr bwMode="auto">
          <a:xfrm>
            <a:off x="423863" y="5486400"/>
            <a:ext cx="784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AU" altLang="en-US" dirty="0" err="1">
                <a:latin typeface="Garamond" panose="02020404030301010803" pitchFamily="18" charset="0"/>
              </a:rPr>
              <a:t>Verlustvortrag</a:t>
            </a:r>
            <a:endParaRPr lang="en-AU" altLang="en-US" dirty="0">
              <a:latin typeface="Garamond" panose="02020404030301010803" pitchFamily="18" charset="0"/>
            </a:endParaRPr>
          </a:p>
          <a:p>
            <a:pPr>
              <a:buFont typeface="Arial" panose="020B0604020202020204" pitchFamily="34" charset="0"/>
              <a:buChar char="•"/>
            </a:pPr>
            <a:r>
              <a:rPr lang="de-DE" altLang="en-US" dirty="0">
                <a:latin typeface="Garamond" panose="02020404030301010803" pitchFamily="18" charset="0"/>
              </a:rPr>
              <a:t>Ermäßigung oder Befreiung von Landpacht und Landnutzungsgebühren</a:t>
            </a:r>
          </a:p>
          <a:p>
            <a:pPr>
              <a:buFont typeface="Arial" panose="020B0604020202020204" pitchFamily="34" charset="0"/>
              <a:buChar char="•"/>
            </a:pPr>
            <a:r>
              <a:rPr lang="de-DE" altLang="en-US" dirty="0">
                <a:latin typeface="Garamond" panose="02020404030301010803" pitchFamily="18" charset="0"/>
              </a:rPr>
              <a:t>Anreize für Unternehmen, die weibliche Arbeitskräfte beschäftigen</a:t>
            </a:r>
            <a:endParaRPr lang="en-AU" altLang="en-US" dirty="0">
              <a:latin typeface="Garamond" panose="02020404030301010803" pitchFamily="18" charset="0"/>
            </a:endParaRPr>
          </a:p>
        </p:txBody>
      </p:sp>
    </p:spTree>
    <p:extLst>
      <p:ext uri="{BB962C8B-B14F-4D97-AF65-F5344CB8AC3E}">
        <p14:creationId xmlns:p14="http://schemas.microsoft.com/office/powerpoint/2010/main" val="25764623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819400"/>
            <a:ext cx="8593138" cy="865188"/>
          </a:xfrm>
        </p:spPr>
        <p:txBody>
          <a:bodyPr vert="horz" wrap="square" lIns="91440" tIns="45720" rIns="91440" bIns="45720" anchor="ctr"/>
          <a:lstStyle/>
          <a:p>
            <a:pPr algn="ctr"/>
            <a:br>
              <a:rPr lang="en-US" altLang="en-US" dirty="0">
                <a:latin typeface="Garamond" panose="02020404030301010803" pitchFamily="18" charset="0"/>
                <a:ea typeface="Arial" panose="020B0604020202020204" pitchFamily="34" charset="0"/>
                <a:cs typeface="Arial" panose="020B0604020202020204" pitchFamily="34" charset="0"/>
              </a:rPr>
            </a:br>
            <a:r>
              <a:rPr lang="de-DE" altLang="en-US" dirty="0">
                <a:latin typeface="Garamond" panose="02020404030301010803" pitchFamily="18" charset="0"/>
                <a:ea typeface="Arial" panose="020B0604020202020204" pitchFamily="34" charset="0"/>
                <a:cs typeface="Arial" panose="020B0604020202020204" pitchFamily="34" charset="0"/>
              </a:rPr>
              <a:t>Die jüngsten wirtschaftlichen Entwicklungen in Vietnam</a:t>
            </a:r>
            <a:endParaRPr lang="en-US" altLang="en-US" dirty="0">
              <a:latin typeface="Garamond" panose="02020404030301010803" pitchFamily="18" charset="0"/>
              <a:ea typeface="Arial" panose="020B0604020202020204" pitchFamily="34" charset="0"/>
              <a:cs typeface="Arial" panose="020B0604020202020204" pitchFamily="34" charset="0"/>
            </a:endParaRPr>
          </a:p>
        </p:txBody>
      </p:sp>
      <p:sp>
        <p:nvSpPr>
          <p:cNvPr id="7171" name="Slide Number Placeholder 2"/>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3</a:t>
            </a:fld>
            <a:endParaRPr lang="en-US" altLang="vi-VN" sz="1000" dirty="0">
              <a:solidFill>
                <a:srgbClr val="203C6A"/>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838200"/>
            <a:ext cx="8594725" cy="868363"/>
          </a:xfrm>
        </p:spPr>
        <p:txBody>
          <a:bodyPr/>
          <a:lstStyle/>
          <a:p>
            <a:r>
              <a:rPr lang="en-US" altLang="en-US" dirty="0" err="1">
                <a:latin typeface="Garamond" panose="02020404030301010803" pitchFamily="18" charset="0"/>
              </a:rPr>
              <a:t>Persönliche</a:t>
            </a:r>
            <a:r>
              <a:rPr lang="en-US" altLang="en-US" dirty="0">
                <a:latin typeface="Garamond" panose="02020404030301010803" pitchFamily="18" charset="0"/>
              </a:rPr>
              <a:t> </a:t>
            </a:r>
            <a:r>
              <a:rPr lang="en-US" altLang="en-US" dirty="0" err="1">
                <a:latin typeface="Garamond" panose="02020404030301010803" pitchFamily="18" charset="0"/>
              </a:rPr>
              <a:t>Einkommensteuer</a:t>
            </a:r>
            <a:endParaRPr lang="en-US" altLang="en-US" dirty="0">
              <a:latin typeface="Garamond" panose="02020404030301010803" pitchFamily="18" charset="0"/>
            </a:endParaRPr>
          </a:p>
        </p:txBody>
      </p:sp>
      <p:sp>
        <p:nvSpPr>
          <p:cNvPr id="3" name="Content Placeholder 2"/>
          <p:cNvSpPr>
            <a:spLocks noGrp="1"/>
          </p:cNvSpPr>
          <p:nvPr>
            <p:ph idx="1"/>
          </p:nvPr>
        </p:nvSpPr>
        <p:spPr>
          <a:xfrm>
            <a:off x="153698" y="1565636"/>
            <a:ext cx="8729663" cy="5216163"/>
          </a:xfrm>
        </p:spPr>
        <p:txBody>
          <a:bodyPr/>
          <a:lstStyle/>
          <a:p>
            <a:pPr>
              <a:spcBef>
                <a:spcPts val="600"/>
              </a:spcBef>
              <a:spcAft>
                <a:spcPts val="600"/>
              </a:spcAft>
            </a:pPr>
            <a:r>
              <a:rPr lang="de-DE" sz="1700" b="1" dirty="0">
                <a:solidFill>
                  <a:srgbClr val="000000"/>
                </a:solidFill>
                <a:latin typeface="Garamond" panose="02020404030301010803" pitchFamily="18" charset="0"/>
                <a:ea typeface="Times New Roman" panose="02020603050405020304" pitchFamily="18" charset="0"/>
              </a:rPr>
              <a:t>Für ortsansässige Ausländer:</a:t>
            </a:r>
            <a:endParaRPr lang="it-IT" sz="1700" b="1" dirty="0">
              <a:solidFill>
                <a:schemeClr val="accent1">
                  <a:lumMod val="50000"/>
                </a:schemeClr>
              </a:solidFill>
              <a:latin typeface="Garamond" panose="02020404030301010803" pitchFamily="18" charset="0"/>
            </a:endParaRPr>
          </a:p>
          <a:p>
            <a:pPr>
              <a:spcBef>
                <a:spcPts val="600"/>
              </a:spcBef>
              <a:spcAft>
                <a:spcPts val="600"/>
              </a:spcAft>
              <a:buFont typeface="Symbol" panose="05050102010706020507" pitchFamily="18" charset="2"/>
              <a:buChar char="-"/>
            </a:pPr>
            <a:r>
              <a:rPr lang="de-DE" sz="1700" dirty="0">
                <a:latin typeface="Garamond" panose="02020404030301010803" pitchFamily="18" charset="0"/>
              </a:rPr>
              <a:t>die sich in einem Kalenderjahr oder in 12 aufeinanderfolgenden Monaten ab dem ersten Tag der Einreise nach Vietnam 183 Tage oder länger in Vietnam aufhalten; oder </a:t>
            </a:r>
          </a:p>
          <a:p>
            <a:pPr>
              <a:spcBef>
                <a:spcPts val="600"/>
              </a:spcBef>
              <a:spcAft>
                <a:spcPts val="600"/>
              </a:spcAft>
              <a:buFont typeface="Symbol" panose="05050102010706020507" pitchFamily="18" charset="2"/>
              <a:buChar char="-"/>
            </a:pPr>
            <a:r>
              <a:rPr lang="de-DE" sz="1700" dirty="0">
                <a:latin typeface="Garamond" panose="02020404030301010803" pitchFamily="18" charset="0"/>
              </a:rPr>
              <a:t>die einen ständigen Wohnsitz in Vietnam haben, einschließlich eines Wohnsitzes, der als ständiger Wohnsitz registriert ist, oder ein gemietetes Haus in Vietnam mit einem befristeten Mietvertrag. </a:t>
            </a:r>
          </a:p>
          <a:p>
            <a:pPr>
              <a:spcBef>
                <a:spcPts val="600"/>
              </a:spcBef>
              <a:spcAft>
                <a:spcPts val="600"/>
              </a:spcAft>
              <a:buFont typeface="Symbol" panose="05050102010706020507" pitchFamily="18" charset="2"/>
              <a:buChar char="-"/>
            </a:pPr>
            <a:r>
              <a:rPr lang="de-DE" sz="1700" dirty="0">
                <a:latin typeface="Garamond" panose="02020404030301010803" pitchFamily="18" charset="0"/>
              </a:rPr>
              <a:t>Die Einkommenssteuerregelung gilt für Einkünfte aus Unternehmen, Löhnen und Gehältern mit den in Artikel 7.2 des Rundschreibens 111/2013/TT-BTC angegebenen Steuersätzen des partiellen progressiven Tarifs.</a:t>
            </a:r>
            <a:endParaRPr lang="en-VN" sz="1700" dirty="0">
              <a:latin typeface="Garamond" panose="02020404030301010803" pitchFamily="18" charset="0"/>
            </a:endParaRPr>
          </a:p>
          <a:p>
            <a:pPr>
              <a:spcBef>
                <a:spcPts val="600"/>
              </a:spcBef>
              <a:spcAft>
                <a:spcPts val="600"/>
              </a:spcAft>
            </a:pPr>
            <a:r>
              <a:rPr lang="de-DE" sz="1700" b="1" dirty="0">
                <a:solidFill>
                  <a:srgbClr val="000000"/>
                </a:solidFill>
                <a:latin typeface="Garamond" panose="02020404030301010803" pitchFamily="18" charset="0"/>
                <a:ea typeface="Times New Roman" panose="02020603050405020304" pitchFamily="18" charset="0"/>
                <a:cs typeface="Calibri" panose="020F0502020204030204" pitchFamily="34" charset="0"/>
              </a:rPr>
              <a:t>Für nicht ortsansässige Ausländer:</a:t>
            </a:r>
            <a:endParaRPr lang="it-IT" sz="1700" b="1" dirty="0">
              <a:solidFill>
                <a:schemeClr val="accent1">
                  <a:lumMod val="50000"/>
                </a:schemeClr>
              </a:solidFill>
              <a:latin typeface="Garamond" panose="02020404030301010803" pitchFamily="18" charset="0"/>
              <a:cs typeface="Calibri" panose="020F0502020204030204" pitchFamily="34" charset="0"/>
            </a:endParaRPr>
          </a:p>
          <a:p>
            <a:pPr>
              <a:spcBef>
                <a:spcPts val="600"/>
              </a:spcBef>
              <a:spcAft>
                <a:spcPts val="600"/>
              </a:spcAft>
              <a:buFont typeface="Symbol" panose="05050102010706020507" pitchFamily="18" charset="2"/>
              <a:buChar char="-"/>
            </a:pPr>
            <a:r>
              <a:rPr lang="de-DE" sz="1700" dirty="0">
                <a:latin typeface="Garamond" panose="02020404030301010803" pitchFamily="18" charset="0"/>
                <a:cs typeface="Calibri" panose="020F0502020204030204" pitchFamily="34" charset="0"/>
              </a:rPr>
              <a:t>Einkommen aus unternehmerischer Tätigkeit: 1 % für den Warenhandel, 5 % für das Dienstleistungsgeschäft und 2 % für die Produktion, das Baugewerbe, das Transportwesen und andere Geschäftstätigkeiten</a:t>
            </a:r>
            <a:endParaRPr lang="en-GB" sz="1700" dirty="0">
              <a:latin typeface="Garamond" panose="02020404030301010803" pitchFamily="18" charset="0"/>
              <a:cs typeface="Calibri" panose="020F0502020204030204" pitchFamily="34" charset="0"/>
            </a:endParaRPr>
          </a:p>
          <a:p>
            <a:pPr>
              <a:spcBef>
                <a:spcPts val="600"/>
              </a:spcBef>
              <a:spcAft>
                <a:spcPts val="600"/>
              </a:spcAft>
              <a:buFont typeface="Symbol" panose="05050102010706020507" pitchFamily="18" charset="2"/>
              <a:buChar char="-"/>
            </a:pPr>
            <a:r>
              <a:rPr lang="de-DE" sz="1700" dirty="0">
                <a:latin typeface="Garamond" panose="02020404030301010803" pitchFamily="18" charset="0"/>
                <a:cs typeface="Calibri" panose="020F0502020204030204" pitchFamily="34" charset="0"/>
              </a:rPr>
              <a:t>Einkommen aus Löhnen und Gehältern: Der Steuersatz beträgt 20% des steuerpflichtigen Einkommens aus Löhnen und Gehältern</a:t>
            </a:r>
            <a:endParaRPr lang="en-VN" sz="1700" dirty="0">
              <a:latin typeface="Garamond" panose="02020404030301010803" pitchFamily="18" charset="0"/>
              <a:cs typeface="Calibri" panose="020F0502020204030204" pitchFamily="34" charset="0"/>
            </a:endParaRP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5383CE-56CA-407D-BF30-1DB3BA54F3F9}" type="slidenum">
              <a:rPr lang="en-US" altLang="vi-VN" smtClean="0">
                <a:solidFill>
                  <a:srgbClr val="203C6A"/>
                </a:solidFill>
              </a:rPr>
              <a:pPr/>
              <a:t>30</a:t>
            </a:fld>
            <a:endParaRPr lang="en-US" altLang="vi-VN" dirty="0">
              <a:solidFill>
                <a:srgbClr val="203C6A"/>
              </a:solidFill>
            </a:endParaRPr>
          </a:p>
        </p:txBody>
      </p:sp>
    </p:spTree>
    <p:extLst>
      <p:ext uri="{BB962C8B-B14F-4D97-AF65-F5344CB8AC3E}">
        <p14:creationId xmlns:p14="http://schemas.microsoft.com/office/powerpoint/2010/main" val="1042389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79413" y="1068388"/>
            <a:ext cx="8596312" cy="868362"/>
          </a:xfrm>
        </p:spPr>
        <p:txBody>
          <a:bodyPr/>
          <a:lstStyle/>
          <a:p>
            <a:r>
              <a:rPr lang="en-US" altLang="en-US" dirty="0" err="1">
                <a:latin typeface="Garamond" panose="02020404030301010803" pitchFamily="18" charset="0"/>
              </a:rPr>
              <a:t>Besteuerung</a:t>
            </a:r>
            <a:r>
              <a:rPr lang="en-US" altLang="en-US" dirty="0">
                <a:latin typeface="Garamond" panose="02020404030301010803" pitchFamily="18" charset="0"/>
              </a:rPr>
              <a:t> in Vietnam</a:t>
            </a:r>
          </a:p>
        </p:txBody>
      </p:sp>
      <p:sp>
        <p:nvSpPr>
          <p:cNvPr id="39939" name="Content Placeholder 2"/>
          <p:cNvSpPr>
            <a:spLocks noGrp="1"/>
          </p:cNvSpPr>
          <p:nvPr>
            <p:ph idx="1"/>
          </p:nvPr>
        </p:nvSpPr>
        <p:spPr>
          <a:xfrm>
            <a:off x="379413" y="1995488"/>
            <a:ext cx="8577262" cy="4479925"/>
          </a:xfrm>
        </p:spPr>
        <p:txBody>
          <a:bodyPr/>
          <a:lstStyle/>
          <a:p>
            <a:r>
              <a:rPr lang="en-US" altLang="en-US" sz="2700" dirty="0" err="1">
                <a:latin typeface="Garamond" panose="02020404030301010803" pitchFamily="18" charset="0"/>
              </a:rPr>
              <a:t>Mehrwertsteuer</a:t>
            </a:r>
            <a:r>
              <a:rPr lang="en-US" altLang="en-US" sz="2700" dirty="0">
                <a:latin typeface="Garamond" panose="02020404030301010803" pitchFamily="18" charset="0"/>
              </a:rPr>
              <a:t> ("VAT")</a:t>
            </a:r>
          </a:p>
          <a:p>
            <a:pPr lvl="1"/>
            <a:r>
              <a:rPr lang="de-DE" altLang="en-US" sz="2700" dirty="0">
                <a:latin typeface="Garamond" panose="02020404030301010803" pitchFamily="18" charset="0"/>
              </a:rPr>
              <a:t>Steuer, die auf Waren und Dienstleistungen erhoben wird, die für die Produktion, den Handel und den Verbrauch in Vietnam verwendet werden (einschließlich im Ausland erworbener Waren und Dienstleistungen)</a:t>
            </a:r>
            <a:endParaRPr lang="en-US" altLang="en-US" sz="2700" dirty="0">
              <a:latin typeface="Garamond" panose="02020404030301010803" pitchFamily="18" charset="0"/>
            </a:endParaRPr>
          </a:p>
          <a:p>
            <a:pPr lvl="1"/>
            <a:r>
              <a:rPr lang="de-DE" altLang="en-US" sz="2700" dirty="0">
                <a:latin typeface="Garamond" panose="02020404030301010803" pitchFamily="18" charset="0"/>
              </a:rPr>
              <a:t>Steuersatz: 0-10% je nach Art der Waren und Dienstleistungen</a:t>
            </a:r>
            <a:endParaRPr lang="en-US" altLang="en-US" sz="2700" dirty="0">
              <a:latin typeface="Garamond" panose="02020404030301010803" pitchFamily="18" charset="0"/>
            </a:endParaRPr>
          </a:p>
          <a:p>
            <a:r>
              <a:rPr lang="de-DE" altLang="en-US" sz="2700" dirty="0">
                <a:latin typeface="Garamond" panose="02020404030301010803" pitchFamily="18" charset="0"/>
              </a:rPr>
              <a:t>Sonstige Steuern: Sonderumsatzsteuer (auf Luxusgüter oder Vergnügungsstätten), Steuer auf natürliche Ressourcen, Grund- und Wohnungssteuer usw.</a:t>
            </a:r>
            <a:endParaRPr lang="en-US" altLang="en-US" sz="2700" dirty="0">
              <a:latin typeface="Garamond" panose="02020404030301010803" pitchFamily="18" charset="0"/>
            </a:endParaRPr>
          </a:p>
          <a:p>
            <a:pPr lvl="1"/>
            <a:endParaRPr lang="en-US" altLang="en-US" sz="2800" dirty="0">
              <a:latin typeface="Garamond" panose="02020404030301010803" pitchFamily="18" charset="0"/>
            </a:endParaRPr>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589E23-2DA7-47D6-B5F6-A394DB306FB6}" type="slidenum">
              <a:rPr lang="en-US" altLang="vi-VN" smtClean="0">
                <a:solidFill>
                  <a:srgbClr val="203C6A"/>
                </a:solidFill>
              </a:rPr>
              <a:pPr/>
              <a:t>31</a:t>
            </a:fld>
            <a:endParaRPr lang="en-US" altLang="vi-VN">
              <a:solidFill>
                <a:srgbClr val="203C6A"/>
              </a:solidFill>
            </a:endParaRPr>
          </a:p>
        </p:txBody>
      </p:sp>
    </p:spTree>
    <p:extLst>
      <p:ext uri="{BB962C8B-B14F-4D97-AF65-F5344CB8AC3E}">
        <p14:creationId xmlns:p14="http://schemas.microsoft.com/office/powerpoint/2010/main" val="39872033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838200"/>
            <a:ext cx="8596313" cy="869950"/>
          </a:xfrm>
        </p:spPr>
        <p:txBody>
          <a:bodyPr/>
          <a:lstStyle/>
          <a:p>
            <a:r>
              <a:rPr lang="en-US" altLang="en-US" dirty="0">
                <a:latin typeface="Garamond" panose="02020404030301010803" pitchFamily="18" charset="0"/>
              </a:rPr>
              <a:t>Arbeit und </a:t>
            </a:r>
            <a:r>
              <a:rPr lang="en-US" altLang="en-US" dirty="0" err="1">
                <a:latin typeface="Garamond" panose="02020404030301010803" pitchFamily="18" charset="0"/>
              </a:rPr>
              <a:t>Beschäftigung</a:t>
            </a:r>
            <a:endParaRPr lang="en-US" altLang="en-US" dirty="0">
              <a:latin typeface="Garamond" panose="02020404030301010803" pitchFamily="18" charset="0"/>
            </a:endParaRPr>
          </a:p>
        </p:txBody>
      </p:sp>
      <p:sp>
        <p:nvSpPr>
          <p:cNvPr id="40963" name="Content Placeholder 2"/>
          <p:cNvSpPr>
            <a:spLocks noGrp="1"/>
          </p:cNvSpPr>
          <p:nvPr>
            <p:ph idx="1"/>
          </p:nvPr>
        </p:nvSpPr>
        <p:spPr>
          <a:xfrm>
            <a:off x="304800" y="1600200"/>
            <a:ext cx="8577263" cy="5257800"/>
          </a:xfrm>
        </p:spPr>
        <p:txBody>
          <a:bodyPr/>
          <a:lstStyle/>
          <a:p>
            <a:r>
              <a:rPr lang="de-DE" altLang="en-US" sz="2500" dirty="0">
                <a:latin typeface="Garamond" panose="02020404030301010803" pitchFamily="18" charset="0"/>
              </a:rPr>
              <a:t>Regionale Mindestlöhne: zwischen 140 und 201,7 USD/Monat</a:t>
            </a:r>
            <a:endParaRPr lang="en-US" altLang="en-US" sz="2500" dirty="0">
              <a:latin typeface="Garamond" panose="02020404030301010803" pitchFamily="18" charset="0"/>
            </a:endParaRPr>
          </a:p>
          <a:p>
            <a:r>
              <a:rPr lang="en-US" altLang="en-US" sz="2500" dirty="0" err="1">
                <a:latin typeface="Garamond" panose="02020404030301010803" pitchFamily="18" charset="0"/>
              </a:rPr>
              <a:t>Sozialversicherung</a:t>
            </a:r>
            <a:r>
              <a:rPr lang="en-US" altLang="en-US" sz="2500" dirty="0">
                <a:latin typeface="Garamond" panose="02020404030301010803" pitchFamily="18" charset="0"/>
              </a:rPr>
              <a:t>:</a:t>
            </a:r>
          </a:p>
          <a:p>
            <a:pPr lvl="1"/>
            <a:r>
              <a:rPr lang="de-DE" altLang="en-US" sz="2000" dirty="0">
                <a:latin typeface="Garamond" panose="02020404030301010803" pitchFamily="18" charset="0"/>
              </a:rPr>
              <a:t>sowohl Arbeitgeber als auch Arbeitnehmer müssen in den Sozialfonds einzahlen (Sozialversicherung, Krankenversicherung, Arbeitslosenversicherung)</a:t>
            </a:r>
            <a:endParaRPr lang="en-US" altLang="en-US" sz="2000" dirty="0">
              <a:latin typeface="Garamond" panose="02020404030301010803" pitchFamily="18" charset="0"/>
            </a:endParaRPr>
          </a:p>
          <a:p>
            <a:pPr lvl="1"/>
            <a:r>
              <a:rPr lang="de-DE" altLang="en-US" sz="2000" dirty="0">
                <a:latin typeface="Garamond" panose="02020404030301010803" pitchFamily="18" charset="0"/>
              </a:rPr>
              <a:t>Der Fonds deckt die Leistungen für Arbeitnehmer bei Krankheit, Mutterschaftsurlaub, Ruhestand, Entschädigungen bei Arbeitsunfällen und Berufskrankheiten sowie Hinterbliebenenleistungen</a:t>
            </a:r>
            <a:endParaRPr lang="en-US" altLang="en-US" sz="2000" dirty="0">
              <a:latin typeface="Garamond" panose="02020404030301010803" pitchFamily="18" charset="0"/>
            </a:endParaRPr>
          </a:p>
          <a:p>
            <a:r>
              <a:rPr lang="de-DE" altLang="en-US" sz="2500" dirty="0">
                <a:latin typeface="Garamond" panose="02020404030301010803" pitchFamily="18" charset="0"/>
              </a:rPr>
              <a:t>Rente: Monatliche Renten werden aus dem Sozialversicherungsfonds gezahlt, wenn eine Person mehr als 20 Jahre lang Sozialversicherungsbeiträge geleistet hat und das 62. Lebensjahr für Männer (wenn sie ab 2028 in Rente gehen) bzw. 60 Jahre für Frauen (wenn sie ab 2035 in Rente gehen).</a:t>
            </a:r>
            <a:endParaRPr lang="en-US" altLang="en-US" sz="2500" dirty="0">
              <a:latin typeface="Garamond" panose="02020404030301010803" pitchFamily="18" charset="0"/>
            </a:endParaRPr>
          </a:p>
          <a:p>
            <a:endParaRPr lang="en-US" altLang="en-US" sz="2500" dirty="0">
              <a:latin typeface="Garamond" panose="02020404030301010803" pitchFamily="18" charset="0"/>
            </a:endParaRP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1C8CE2-710F-4C93-8AD5-9E33E7FDC5D1}" type="slidenum">
              <a:rPr lang="en-US" altLang="vi-VN" smtClean="0">
                <a:solidFill>
                  <a:srgbClr val="203C6A"/>
                </a:solidFill>
              </a:rPr>
              <a:pPr/>
              <a:t>32</a:t>
            </a:fld>
            <a:endParaRPr lang="en-US" altLang="vi-VN">
              <a:solidFill>
                <a:srgbClr val="203C6A"/>
              </a:solidFill>
            </a:endParaRPr>
          </a:p>
        </p:txBody>
      </p:sp>
    </p:spTree>
    <p:extLst>
      <p:ext uri="{BB962C8B-B14F-4D97-AF65-F5344CB8AC3E}">
        <p14:creationId xmlns:p14="http://schemas.microsoft.com/office/powerpoint/2010/main" val="10295576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79413" y="1068388"/>
            <a:ext cx="8596312" cy="868362"/>
          </a:xfrm>
        </p:spPr>
        <p:txBody>
          <a:bodyPr/>
          <a:lstStyle/>
          <a:p>
            <a:r>
              <a:rPr lang="de-DE" altLang="en-US" dirty="0">
                <a:latin typeface="Garamond" panose="02020404030301010803" pitchFamily="18" charset="0"/>
              </a:rPr>
              <a:t>Was bedeutet das für Deutschland?</a:t>
            </a:r>
            <a:endParaRPr lang="en-AU" altLang="en-US" dirty="0">
              <a:latin typeface="Garamond" panose="02020404030301010803" pitchFamily="18" charset="0"/>
            </a:endParaRPr>
          </a:p>
        </p:txBody>
      </p:sp>
      <p:sp>
        <p:nvSpPr>
          <p:cNvPr id="35843" name="Content Placeholder 2"/>
          <p:cNvSpPr>
            <a:spLocks noGrp="1"/>
          </p:cNvSpPr>
          <p:nvPr>
            <p:ph idx="1"/>
          </p:nvPr>
        </p:nvSpPr>
        <p:spPr>
          <a:xfrm>
            <a:off x="363827" y="1828800"/>
            <a:ext cx="8577262" cy="4479925"/>
          </a:xfrm>
        </p:spPr>
        <p:txBody>
          <a:bodyPr/>
          <a:lstStyle/>
          <a:p>
            <a:r>
              <a:rPr lang="de-DE" altLang="en-US" sz="2900" dirty="0">
                <a:latin typeface="Garamond" panose="02020404030301010803" pitchFamily="18" charset="0"/>
              </a:rPr>
              <a:t>EVFTA und IPA schaffen einen sichereren und transparenteren Investitions- und Handelsmarkt</a:t>
            </a:r>
            <a:endParaRPr lang="en-AU" altLang="en-US" sz="2900" dirty="0">
              <a:latin typeface="Garamond" panose="02020404030301010803" pitchFamily="18" charset="0"/>
            </a:endParaRPr>
          </a:p>
          <a:p>
            <a:r>
              <a:rPr lang="de-DE" altLang="en-US" sz="2900" dirty="0">
                <a:latin typeface="Garamond" panose="02020404030301010803" pitchFamily="18" charset="0"/>
              </a:rPr>
              <a:t>Deutsche Investoren erhalten Zugang zu einer Gruppe von rund 99 Millionen Verbrauchern und einer jungen und dynamischen Arbeitnehmerschaft.</a:t>
            </a:r>
            <a:endParaRPr lang="en-AU" altLang="en-US" sz="2900" dirty="0">
              <a:latin typeface="Garamond" panose="02020404030301010803" pitchFamily="18" charset="0"/>
            </a:endParaRPr>
          </a:p>
          <a:p>
            <a:r>
              <a:rPr lang="de-DE" altLang="en-US" sz="2900" dirty="0">
                <a:latin typeface="Garamond" panose="02020404030301010803" pitchFamily="18" charset="0"/>
              </a:rPr>
              <a:t>Vietnam wird viele seiner strengen Vorschriften abbauen und sich öffnen; es erhält die Chance, sich als weltweiter Handelspartner zu etablieren und wird unabhängiger von China</a:t>
            </a:r>
            <a:endParaRPr lang="en-AU" altLang="en-US" sz="2900" dirty="0">
              <a:latin typeface="Garamond" panose="02020404030301010803" pitchFamily="18" charset="0"/>
            </a:endParaRP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059BF2-F434-4CC5-8C0F-F29A5CB16A3B}" type="slidenum">
              <a:rPr lang="en-US" altLang="vi-VN">
                <a:solidFill>
                  <a:srgbClr val="203C6A"/>
                </a:solidFill>
              </a:rPr>
              <a:pPr/>
              <a:t>33</a:t>
            </a:fld>
            <a:endParaRPr lang="en-US" altLang="vi-VN">
              <a:solidFill>
                <a:srgbClr val="203C6A"/>
              </a:solidFill>
            </a:endParaRPr>
          </a:p>
        </p:txBody>
      </p:sp>
    </p:spTree>
    <p:extLst>
      <p:ext uri="{BB962C8B-B14F-4D97-AF65-F5344CB8AC3E}">
        <p14:creationId xmlns:p14="http://schemas.microsoft.com/office/powerpoint/2010/main" val="1272190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79413" y="1068388"/>
            <a:ext cx="8596312" cy="868362"/>
          </a:xfrm>
        </p:spPr>
        <p:txBody>
          <a:bodyPr/>
          <a:lstStyle/>
          <a:p>
            <a:r>
              <a:rPr lang="de-DE" altLang="en-US" dirty="0">
                <a:latin typeface="Garamond" panose="02020404030301010803" pitchFamily="18" charset="0"/>
              </a:rPr>
              <a:t>Was bedeutet das für Deutschland?</a:t>
            </a:r>
            <a:endParaRPr lang="en-AU" altLang="en-US" dirty="0">
              <a:latin typeface="Garamond" panose="02020404030301010803" pitchFamily="18" charset="0"/>
            </a:endParaRPr>
          </a:p>
        </p:txBody>
      </p:sp>
      <p:sp>
        <p:nvSpPr>
          <p:cNvPr id="35843" name="Content Placeholder 2"/>
          <p:cNvSpPr>
            <a:spLocks noGrp="1"/>
          </p:cNvSpPr>
          <p:nvPr>
            <p:ph idx="1"/>
          </p:nvPr>
        </p:nvSpPr>
        <p:spPr>
          <a:xfrm>
            <a:off x="379413" y="1995488"/>
            <a:ext cx="8577262" cy="4479925"/>
          </a:xfrm>
        </p:spPr>
        <p:txBody>
          <a:bodyPr/>
          <a:lstStyle/>
          <a:p>
            <a:r>
              <a:rPr lang="de-DE" altLang="en-US" sz="2900" dirty="0">
                <a:latin typeface="Garamond" panose="02020404030301010803" pitchFamily="18" charset="0"/>
              </a:rPr>
              <a:t>Deutsche Investoren können in der kommenden Zeit von einer Vielzahl von Anreizen profitieren, wenn sie in Projekte für erneuerbare Energien in Vietnam investieren wollen. </a:t>
            </a:r>
            <a:endParaRPr lang="en-AU" altLang="en-US" sz="2900" dirty="0">
              <a:latin typeface="Garamond" panose="02020404030301010803" pitchFamily="18" charset="0"/>
            </a:endParaRPr>
          </a:p>
          <a:p>
            <a:r>
              <a:rPr lang="de-DE" altLang="en-US" sz="2900" dirty="0">
                <a:latin typeface="Garamond" panose="02020404030301010803" pitchFamily="18" charset="0"/>
              </a:rPr>
              <a:t>Eine sorgfältige Ausarbeitung der relevanten Verträge, um die kommenden Änderungen durch EVFTA/EVIPA in Bezug auf den ISDS-Mechanismus zu berücksichtigen.</a:t>
            </a:r>
            <a:endParaRPr lang="en-AU" altLang="en-US" sz="2900" dirty="0">
              <a:latin typeface="Garamond" panose="02020404030301010803" pitchFamily="18" charset="0"/>
            </a:endParaRP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059BF2-F434-4CC5-8C0F-F29A5CB16A3B}" type="slidenum">
              <a:rPr lang="en-US" altLang="vi-VN">
                <a:solidFill>
                  <a:srgbClr val="203C6A"/>
                </a:solidFill>
              </a:rPr>
              <a:pPr/>
              <a:t>34</a:t>
            </a:fld>
            <a:endParaRPr lang="en-US" altLang="vi-VN">
              <a:solidFill>
                <a:srgbClr val="203C6A"/>
              </a:solidFill>
            </a:endParaRPr>
          </a:p>
        </p:txBody>
      </p:sp>
    </p:spTree>
    <p:extLst>
      <p:ext uri="{BB962C8B-B14F-4D97-AF65-F5344CB8AC3E}">
        <p14:creationId xmlns:p14="http://schemas.microsoft.com/office/powerpoint/2010/main" val="276512847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819400"/>
            <a:ext cx="8593138" cy="865188"/>
          </a:xfrm>
        </p:spPr>
        <p:txBody>
          <a:bodyPr vert="horz" wrap="square" lIns="91440" tIns="45720" rIns="91440" bIns="45720" anchor="ctr"/>
          <a:lstStyle/>
          <a:p>
            <a:pPr algn="ctr"/>
            <a:r>
              <a:rPr lang="en-US" altLang="en-US" dirty="0">
                <a:latin typeface="Garamond" panose="02020404030301010803" pitchFamily="18" charset="0"/>
                <a:ea typeface="Arial" panose="020B0604020202020204" pitchFamily="34" charset="0"/>
                <a:cs typeface="Arial" panose="020B0604020202020204" pitchFamily="34" charset="0"/>
              </a:rPr>
              <a:t>Der </a:t>
            </a:r>
            <a:r>
              <a:rPr lang="en-US" altLang="en-US" dirty="0" err="1">
                <a:latin typeface="Garamond" panose="02020404030301010803" pitchFamily="18" charset="0"/>
                <a:ea typeface="Arial" panose="020B0604020202020204" pitchFamily="34" charset="0"/>
                <a:cs typeface="Arial" panose="020B0604020202020204" pitchFamily="34" charset="0"/>
              </a:rPr>
              <a:t>Energiesektor</a:t>
            </a:r>
            <a:r>
              <a:rPr lang="en-US" altLang="en-US" dirty="0">
                <a:latin typeface="Garamond" panose="02020404030301010803" pitchFamily="18" charset="0"/>
                <a:ea typeface="Arial" panose="020B0604020202020204" pitchFamily="34" charset="0"/>
                <a:cs typeface="Arial" panose="020B0604020202020204" pitchFamily="34" charset="0"/>
              </a:rPr>
              <a:t> in Vietnam</a:t>
            </a:r>
          </a:p>
        </p:txBody>
      </p:sp>
      <p:sp>
        <p:nvSpPr>
          <p:cNvPr id="7171" name="Slide Number Placeholder 2"/>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35</a:t>
            </a:fld>
            <a:endParaRPr lang="en-US" altLang="vi-VN" sz="1000" dirty="0">
              <a:solidFill>
                <a:srgbClr val="203C6A"/>
              </a:solidFill>
            </a:endParaRPr>
          </a:p>
        </p:txBody>
      </p:sp>
    </p:spTree>
    <p:extLst>
      <p:ext uri="{BB962C8B-B14F-4D97-AF65-F5344CB8AC3E}">
        <p14:creationId xmlns:p14="http://schemas.microsoft.com/office/powerpoint/2010/main" val="3363125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5196" y="994822"/>
            <a:ext cx="8596312" cy="761999"/>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Power Development Plan 8</a:t>
            </a:r>
          </a:p>
        </p:txBody>
      </p:sp>
      <p:sp>
        <p:nvSpPr>
          <p:cNvPr id="14339" name="Content Placeholder 2"/>
          <p:cNvSpPr>
            <a:spLocks noGrp="1"/>
          </p:cNvSpPr>
          <p:nvPr>
            <p:ph idx="1"/>
          </p:nvPr>
        </p:nvSpPr>
        <p:spPr>
          <a:xfrm>
            <a:off x="295969" y="1759953"/>
            <a:ext cx="5237162" cy="4359275"/>
          </a:xfrm>
        </p:spPr>
        <p:txBody>
          <a:bodyPr vert="horz" wrap="square" lIns="91440" tIns="45720" rIns="91440" bIns="45720" anchor="t"/>
          <a:lstStyle/>
          <a:p>
            <a:pPr algn="just"/>
            <a:r>
              <a:rPr lang="de-DE" altLang="en-US" sz="1900" dirty="0">
                <a:latin typeface="Garamond" panose="02020404030301010803" pitchFamily="18" charset="0"/>
              </a:rPr>
              <a:t>Der Power Development Plan 8 wurde am 15. Mai 2023 mit Beschluss Nr. 500/QD-</a:t>
            </a:r>
            <a:r>
              <a:rPr lang="de-DE" altLang="en-US" sz="1900" dirty="0" err="1">
                <a:latin typeface="Garamond" panose="02020404030301010803" pitchFamily="18" charset="0"/>
              </a:rPr>
              <a:t>TTg</a:t>
            </a:r>
            <a:r>
              <a:rPr lang="de-DE" altLang="en-US" sz="1900" dirty="0">
                <a:latin typeface="Garamond" panose="02020404030301010803" pitchFamily="18" charset="0"/>
              </a:rPr>
              <a:t> genehmigt.</a:t>
            </a:r>
            <a:endParaRPr lang="en-US" altLang="en-US" sz="1900" dirty="0">
              <a:latin typeface="Garamond" panose="02020404030301010803" pitchFamily="18" charset="0"/>
            </a:endParaRPr>
          </a:p>
          <a:p>
            <a:pPr algn="just"/>
            <a:r>
              <a:rPr lang="de-DE" altLang="en-US" sz="1900" dirty="0">
                <a:latin typeface="Garamond" panose="02020404030301010803" pitchFamily="18" charset="0"/>
              </a:rPr>
              <a:t>Im PDP8 wird das Ziel formuliert, die nationale Energiesicherheit Vietnams bis 2050 zu gewährleisten, um das Ziel der sozioökonomischen Entwicklung mit einer durchschnittlichen BIP-Wachstumsrate von etwa 7%/Jahr im Zeitraum 2021-2030 und 6,5%-7,5%/Jahr im Zeitraum 2031-2050 zu erreichen.</a:t>
            </a:r>
            <a:endParaRPr lang="en-US" altLang="en-US" sz="1900" dirty="0">
              <a:latin typeface="Garamond" panose="02020404030301010803" pitchFamily="18" charset="0"/>
            </a:endParaRPr>
          </a:p>
          <a:p>
            <a:pPr algn="just"/>
            <a:r>
              <a:rPr lang="de-DE" altLang="en-US" sz="1900" dirty="0">
                <a:latin typeface="Garamond" panose="02020404030301010803" pitchFamily="18" charset="0"/>
              </a:rPr>
              <a:t>Ziel ist es, einen Anteil an erneuerbaren Energien von 47 % zu erreichen, entsprechend der Verpflichtung zur gerechten Energiewende mit Vietnam (JETP). Mit Blick auf das Jahr 2050 wird erwartet, dass der Anteil der erneuerbaren Energien bei 67,5 bis 71,5 % liegen wird.</a:t>
            </a:r>
            <a:endParaRPr lang="en-US" altLang="en-US" sz="1900" dirty="0">
              <a:latin typeface="Garamond" panose="02020404030301010803" pitchFamily="18" charset="0"/>
            </a:endParaRPr>
          </a:p>
        </p:txBody>
      </p:sp>
      <p:sp>
        <p:nvSpPr>
          <p:cNvPr id="1434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36</a:t>
            </a:fld>
            <a:endParaRPr lang="en-US" altLang="vi-VN"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7864"/>
            <a:ext cx="3338031" cy="2814135"/>
          </a:xfrm>
          <a:prstGeom prst="rect">
            <a:avLst/>
          </a:prstGeom>
        </p:spPr>
      </p:pic>
    </p:spTree>
    <p:extLst>
      <p:ext uri="{BB962C8B-B14F-4D97-AF65-F5344CB8AC3E}">
        <p14:creationId xmlns:p14="http://schemas.microsoft.com/office/powerpoint/2010/main" val="95366450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5196" y="994822"/>
            <a:ext cx="8596312" cy="761999"/>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Power Development Plan 8 (cont.)</a:t>
            </a:r>
          </a:p>
        </p:txBody>
      </p:sp>
      <p:sp>
        <p:nvSpPr>
          <p:cNvPr id="14339" name="Content Placeholder 2"/>
          <p:cNvSpPr>
            <a:spLocks noGrp="1"/>
          </p:cNvSpPr>
          <p:nvPr>
            <p:ph idx="1"/>
          </p:nvPr>
        </p:nvSpPr>
        <p:spPr>
          <a:xfrm>
            <a:off x="295969" y="1759953"/>
            <a:ext cx="4199831" cy="4359275"/>
          </a:xfrm>
        </p:spPr>
        <p:txBody>
          <a:bodyPr vert="horz" wrap="square" lIns="91440" tIns="45720" rIns="91440" bIns="45720" anchor="t"/>
          <a:lstStyle/>
          <a:p>
            <a:pPr algn="just"/>
            <a:r>
              <a:rPr lang="en-US" altLang="en-US" sz="1800" dirty="0" err="1">
                <a:latin typeface="Garamond" panose="02020404030301010803" pitchFamily="18" charset="0"/>
              </a:rPr>
              <a:t>Laut</a:t>
            </a:r>
            <a:r>
              <a:rPr lang="en-US" altLang="en-US" sz="1800" dirty="0">
                <a:latin typeface="Garamond" panose="02020404030301010803" pitchFamily="18" charset="0"/>
              </a:rPr>
              <a:t> PDP8 </a:t>
            </a:r>
            <a:r>
              <a:rPr lang="en-US" altLang="en-US" sz="1800" dirty="0" err="1">
                <a:latin typeface="Garamond" panose="02020404030301010803" pitchFamily="18" charset="0"/>
              </a:rPr>
              <a:t>sollen</a:t>
            </a:r>
            <a:r>
              <a:rPr lang="en-US" altLang="en-US" sz="1800" dirty="0">
                <a:latin typeface="Garamond" panose="02020404030301010803" pitchFamily="18" charset="0"/>
              </a:rPr>
              <a:t> bis 2030 die </a:t>
            </a:r>
            <a:r>
              <a:rPr lang="en-US" altLang="en-US" sz="1800" dirty="0" err="1">
                <a:latin typeface="Garamond" panose="02020404030301010803" pitchFamily="18" charset="0"/>
              </a:rPr>
              <a:t>geplanten</a:t>
            </a:r>
            <a:r>
              <a:rPr lang="en-US" altLang="en-US" sz="1800" dirty="0">
                <a:latin typeface="Garamond" panose="02020404030301010803" pitchFamily="18" charset="0"/>
              </a:rPr>
              <a:t> </a:t>
            </a:r>
            <a:r>
              <a:rPr lang="en-US" altLang="en-US" sz="1800" dirty="0" err="1">
                <a:latin typeface="Garamond" panose="02020404030301010803" pitchFamily="18" charset="0"/>
              </a:rPr>
              <a:t>Energieressourcen</a:t>
            </a:r>
            <a:r>
              <a:rPr lang="en-US" altLang="en-US" sz="1800" dirty="0">
                <a:latin typeface="Garamond" panose="02020404030301010803" pitchFamily="18" charset="0"/>
              </a:rPr>
              <a:t> für den </a:t>
            </a:r>
            <a:r>
              <a:rPr lang="en-US" altLang="en-US" sz="1800" dirty="0" err="1">
                <a:latin typeface="Garamond" panose="02020404030301010803" pitchFamily="18" charset="0"/>
              </a:rPr>
              <a:t>lokalen</a:t>
            </a:r>
            <a:r>
              <a:rPr lang="en-US" altLang="en-US" sz="1800" dirty="0">
                <a:latin typeface="Garamond" panose="02020404030301010803" pitchFamily="18" charset="0"/>
              </a:rPr>
              <a:t> </a:t>
            </a:r>
            <a:r>
              <a:rPr lang="en-US" altLang="en-US" sz="1800" dirty="0" err="1">
                <a:latin typeface="Garamond" panose="02020404030301010803" pitchFamily="18" charset="0"/>
              </a:rPr>
              <a:t>Verbrauch</a:t>
            </a:r>
            <a:r>
              <a:rPr lang="en-US" altLang="en-US" sz="1800" dirty="0">
                <a:latin typeface="Garamond" panose="02020404030301010803" pitchFamily="18" charset="0"/>
              </a:rPr>
              <a:t> 150.489 MW </a:t>
            </a:r>
            <a:r>
              <a:rPr lang="en-US" altLang="en-US" sz="1800" dirty="0" err="1">
                <a:latin typeface="Garamond" panose="02020404030301010803" pitchFamily="18" charset="0"/>
              </a:rPr>
              <a:t>erreichen</a:t>
            </a:r>
            <a:r>
              <a:rPr lang="en-US" altLang="en-US" sz="1800" dirty="0">
                <a:latin typeface="Garamond" panose="02020404030301010803" pitchFamily="18" charset="0"/>
              </a:rPr>
              <a:t>, die sich </a:t>
            </a:r>
            <a:r>
              <a:rPr lang="en-US" altLang="en-US" sz="1800" dirty="0" err="1">
                <a:latin typeface="Garamond" panose="02020404030301010803" pitchFamily="18" charset="0"/>
              </a:rPr>
              <a:t>wie</a:t>
            </a:r>
            <a:r>
              <a:rPr lang="en-US" altLang="en-US" sz="1800" dirty="0">
                <a:latin typeface="Garamond" panose="02020404030301010803" pitchFamily="18" charset="0"/>
              </a:rPr>
              <a:t> </a:t>
            </a:r>
            <a:r>
              <a:rPr lang="en-US" altLang="en-US" sz="1800" dirty="0" err="1">
                <a:latin typeface="Garamond" panose="02020404030301010803" pitchFamily="18" charset="0"/>
              </a:rPr>
              <a:t>folgt</a:t>
            </a:r>
            <a:r>
              <a:rPr lang="en-US" altLang="en-US" sz="1800" dirty="0">
                <a:latin typeface="Garamond" panose="02020404030301010803" pitchFamily="18" charset="0"/>
              </a:rPr>
              <a:t> </a:t>
            </a:r>
            <a:r>
              <a:rPr lang="en-US" altLang="en-US" sz="1800" dirty="0" err="1">
                <a:latin typeface="Garamond" panose="02020404030301010803" pitchFamily="18" charset="0"/>
              </a:rPr>
              <a:t>zusammensetzen</a:t>
            </a:r>
            <a:r>
              <a:rPr lang="en-US" altLang="en-US" sz="1800" dirty="0">
                <a:latin typeface="Garamond" panose="02020404030301010803" pitchFamily="18" charset="0"/>
              </a:rPr>
              <a:t>: (</a:t>
            </a:r>
            <a:r>
              <a:rPr lang="en-US" altLang="en-US" sz="1800" dirty="0" err="1">
                <a:latin typeface="Garamond" panose="02020404030301010803" pitchFamily="18" charset="0"/>
              </a:rPr>
              <a:t>i</a:t>
            </a:r>
            <a:r>
              <a:rPr lang="en-US" altLang="en-US" sz="1800" dirty="0">
                <a:latin typeface="Garamond" panose="02020404030301010803" pitchFamily="18" charset="0"/>
              </a:rPr>
              <a:t>) </a:t>
            </a:r>
            <a:r>
              <a:rPr lang="en-US" altLang="en-US" sz="1800" dirty="0" err="1">
                <a:latin typeface="Garamond" panose="02020404030301010803" pitchFamily="18" charset="0"/>
              </a:rPr>
              <a:t>Hydroenergie</a:t>
            </a:r>
            <a:r>
              <a:rPr lang="en-US" altLang="en-US" sz="1800" dirty="0">
                <a:latin typeface="Garamond" panose="02020404030301010803" pitchFamily="18" charset="0"/>
              </a:rPr>
              <a:t>: 29.346MW; (ii) </a:t>
            </a:r>
            <a:r>
              <a:rPr lang="en-US" altLang="en-US" sz="1800" dirty="0" err="1">
                <a:latin typeface="Garamond" panose="02020404030301010803" pitchFamily="18" charset="0"/>
              </a:rPr>
              <a:t>Kohlekraft</a:t>
            </a:r>
            <a:r>
              <a:rPr lang="en-US" altLang="en-US" sz="1800" dirty="0">
                <a:latin typeface="Garamond" panose="02020404030301010803" pitchFamily="18" charset="0"/>
              </a:rPr>
              <a:t>: 30.127MW, (iii) </a:t>
            </a:r>
            <a:r>
              <a:rPr lang="en-US" altLang="en-US" sz="1800" dirty="0" err="1">
                <a:latin typeface="Garamond" panose="02020404030301010803" pitchFamily="18" charset="0"/>
              </a:rPr>
              <a:t>heimisches</a:t>
            </a:r>
            <a:r>
              <a:rPr lang="en-US" altLang="en-US" sz="1800" dirty="0">
                <a:latin typeface="Garamond" panose="02020404030301010803" pitchFamily="18" charset="0"/>
              </a:rPr>
              <a:t> Gas: 14.930MW; (iv) LNG: 22.400MW; (v) Onshore-</a:t>
            </a:r>
            <a:r>
              <a:rPr lang="en-US" altLang="en-US" sz="1800" dirty="0" err="1">
                <a:latin typeface="Garamond" panose="02020404030301010803" pitchFamily="18" charset="0"/>
              </a:rPr>
              <a:t>Windkraft</a:t>
            </a:r>
            <a:r>
              <a:rPr lang="en-US" altLang="en-US" sz="1800" dirty="0">
                <a:latin typeface="Garamond" panose="02020404030301010803" pitchFamily="18" charset="0"/>
              </a:rPr>
              <a:t>: 21.880MW; (vi) Offshore-</a:t>
            </a:r>
            <a:r>
              <a:rPr lang="en-US" altLang="en-US" sz="1800" dirty="0" err="1">
                <a:latin typeface="Garamond" panose="02020404030301010803" pitchFamily="18" charset="0"/>
              </a:rPr>
              <a:t>Windkraft</a:t>
            </a:r>
            <a:r>
              <a:rPr lang="en-US" altLang="en-US" sz="1800" dirty="0">
                <a:latin typeface="Garamond" panose="02020404030301010803" pitchFamily="18" charset="0"/>
              </a:rPr>
              <a:t>: 6.000MW; (vii) </a:t>
            </a:r>
            <a:r>
              <a:rPr lang="en-US" altLang="en-US" sz="1800" dirty="0" err="1">
                <a:latin typeface="Garamond" panose="02020404030301010803" pitchFamily="18" charset="0"/>
              </a:rPr>
              <a:t>Solarenergie</a:t>
            </a:r>
            <a:r>
              <a:rPr lang="en-US" altLang="en-US" sz="1800" dirty="0">
                <a:latin typeface="Garamond" panose="02020404030301010803" pitchFamily="18" charset="0"/>
              </a:rPr>
              <a:t>: 12.836MW; (viii) </a:t>
            </a:r>
            <a:r>
              <a:rPr lang="en-US" altLang="en-US" sz="1800" dirty="0" err="1">
                <a:latin typeface="Garamond" panose="02020404030301010803" pitchFamily="18" charset="0"/>
              </a:rPr>
              <a:t>Biomasse</a:t>
            </a:r>
            <a:r>
              <a:rPr lang="en-US" altLang="en-US" sz="1800" dirty="0">
                <a:latin typeface="Garamond" panose="02020404030301010803" pitchFamily="18" charset="0"/>
              </a:rPr>
              <a:t> und WTE 2.270MW, (ix) </a:t>
            </a:r>
            <a:r>
              <a:rPr lang="en-US" altLang="en-US" sz="1800" dirty="0" err="1">
                <a:latin typeface="Garamond" panose="02020404030301010803" pitchFamily="18" charset="0"/>
              </a:rPr>
              <a:t>Batteriespeicherenergie</a:t>
            </a:r>
            <a:r>
              <a:rPr lang="en-US" altLang="en-US" sz="1800" dirty="0">
                <a:latin typeface="Garamond" panose="02020404030301010803" pitchFamily="18" charset="0"/>
              </a:rPr>
              <a:t> </a:t>
            </a:r>
            <a:r>
              <a:rPr lang="en-US" altLang="en-US" sz="1800" dirty="0" err="1">
                <a:latin typeface="Garamond" panose="02020404030301010803" pitchFamily="18" charset="0"/>
              </a:rPr>
              <a:t>rund</a:t>
            </a:r>
            <a:r>
              <a:rPr lang="en-US" altLang="en-US" sz="1800" dirty="0">
                <a:latin typeface="Garamond" panose="02020404030301010803" pitchFamily="18" charset="0"/>
              </a:rPr>
              <a:t> 300MW und (x) </a:t>
            </a:r>
            <a:r>
              <a:rPr lang="en-US" altLang="en-US" sz="1800" dirty="0" err="1">
                <a:latin typeface="Garamond" panose="02020404030301010803" pitchFamily="18" charset="0"/>
              </a:rPr>
              <a:t>importierte</a:t>
            </a:r>
            <a:r>
              <a:rPr lang="en-US" altLang="en-US" sz="1800" dirty="0">
                <a:latin typeface="Garamond" panose="02020404030301010803" pitchFamily="18" charset="0"/>
              </a:rPr>
              <a:t> </a:t>
            </a:r>
            <a:r>
              <a:rPr lang="en-US" altLang="en-US" sz="1800" dirty="0" err="1">
                <a:latin typeface="Garamond" panose="02020404030301010803" pitchFamily="18" charset="0"/>
              </a:rPr>
              <a:t>ausländische</a:t>
            </a:r>
            <a:r>
              <a:rPr lang="en-US" altLang="en-US" sz="1800" dirty="0">
                <a:latin typeface="Garamond" panose="02020404030301010803" pitchFamily="18" charset="0"/>
              </a:rPr>
              <a:t> </a:t>
            </a:r>
            <a:r>
              <a:rPr lang="en-US" altLang="en-US" sz="1800" dirty="0" err="1">
                <a:latin typeface="Garamond" panose="02020404030301010803" pitchFamily="18" charset="0"/>
              </a:rPr>
              <a:t>Energie</a:t>
            </a:r>
            <a:r>
              <a:rPr lang="en-US" altLang="en-US" sz="1800" dirty="0">
                <a:latin typeface="Garamond" panose="02020404030301010803" pitchFamily="18" charset="0"/>
              </a:rPr>
              <a:t> 5.000MW. Die </a:t>
            </a:r>
            <a:r>
              <a:rPr lang="en-US" altLang="en-US" sz="1800" dirty="0" err="1">
                <a:latin typeface="Garamond" panose="02020404030301010803" pitchFamily="18" charset="0"/>
              </a:rPr>
              <a:t>Exportkapazität</a:t>
            </a:r>
            <a:r>
              <a:rPr lang="en-US" altLang="en-US" sz="1800" dirty="0">
                <a:latin typeface="Garamond" panose="02020404030301010803" pitchFamily="18" charset="0"/>
              </a:rPr>
              <a:t> </a:t>
            </a:r>
            <a:r>
              <a:rPr lang="en-US" altLang="en-US" sz="1800" dirty="0" err="1">
                <a:latin typeface="Garamond" panose="02020404030301010803" pitchFamily="18" charset="0"/>
              </a:rPr>
              <a:t>beträgt</a:t>
            </a:r>
            <a:r>
              <a:rPr lang="en-US" altLang="en-US" sz="1800" dirty="0">
                <a:latin typeface="Garamond" panose="02020404030301010803" pitchFamily="18" charset="0"/>
              </a:rPr>
              <a:t> 5.000 - 10.000 MW. </a:t>
            </a:r>
          </a:p>
          <a:p>
            <a:pPr algn="just"/>
            <a:endParaRPr lang="en-US" altLang="en-US" sz="1900" dirty="0">
              <a:latin typeface="Garamond" panose="02020404030301010803" pitchFamily="18" charset="0"/>
            </a:endParaRPr>
          </a:p>
        </p:txBody>
      </p:sp>
      <p:sp>
        <p:nvSpPr>
          <p:cNvPr id="1434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37</a:t>
            </a:fld>
            <a:endParaRPr lang="en-US" altLang="vi-VN" sz="1000" dirty="0"/>
          </a:p>
        </p:txBody>
      </p:sp>
      <p:graphicFrame>
        <p:nvGraphicFramePr>
          <p:cNvPr id="6" name="Chart 5"/>
          <p:cNvGraphicFramePr/>
          <p:nvPr/>
        </p:nvGraphicFramePr>
        <p:xfrm>
          <a:off x="3651510" y="1524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1769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5196" y="994822"/>
            <a:ext cx="8596312" cy="761999"/>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Power Development Plan 8 (cont.)</a:t>
            </a:r>
          </a:p>
        </p:txBody>
      </p:sp>
      <p:sp>
        <p:nvSpPr>
          <p:cNvPr id="1434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38</a:t>
            </a:fld>
            <a:endParaRPr lang="en-US" altLang="vi-VN" sz="1000" dirty="0"/>
          </a:p>
        </p:txBody>
      </p:sp>
      <p:sp>
        <p:nvSpPr>
          <p:cNvPr id="6" name="Content Placeholder 2"/>
          <p:cNvSpPr txBox="1">
            <a:spLocks/>
          </p:cNvSpPr>
          <p:nvPr/>
        </p:nvSpPr>
        <p:spPr>
          <a:xfrm>
            <a:off x="295968" y="1759953"/>
            <a:ext cx="8625539" cy="4359275"/>
          </a:xfrm>
          <a:prstGeom prst="rect">
            <a:avLst/>
          </a:prstGeom>
          <a:noFill/>
          <a:ln w="9525">
            <a:noFill/>
          </a:ln>
        </p:spPr>
        <p:txBody>
          <a:bodyPr vert="horz" wrap="square" lIns="91440" tIns="45720" rIns="91440" bIns="45720" anchor="t"/>
          <a:lstStyle>
            <a:lvl1pPr marL="465455" indent="-465455" algn="l" rtl="0" eaLnBrk="0" fontAlgn="base" hangingPunct="0">
              <a:spcBef>
                <a:spcPct val="20000"/>
              </a:spcBef>
              <a:spcAft>
                <a:spcPct val="0"/>
              </a:spcAft>
              <a:buFont typeface="Arial" panose="020B0604020202020204" pitchFamily="34" charset="0"/>
              <a:buChar char="•"/>
              <a:defRPr sz="3000">
                <a:solidFill>
                  <a:srgbClr val="203C6A"/>
                </a:solidFill>
                <a:latin typeface="Arial" panose="020B0604020202020204" pitchFamily="34" charset="0"/>
                <a:ea typeface="Arial" panose="020B0604020202020204" pitchFamily="34" charset="0"/>
                <a:cs typeface="Arial" panose="020B0604020202020204" pitchFamily="34" charset="0"/>
              </a:defRPr>
            </a:lvl1pPr>
            <a:lvl2pPr marL="914400" indent="-403225" algn="l" rtl="0" eaLnBrk="0" fontAlgn="base" hangingPunct="0">
              <a:spcBef>
                <a:spcPct val="20000"/>
              </a:spcBef>
              <a:spcAft>
                <a:spcPct val="0"/>
              </a:spcAft>
              <a:buChar char="–"/>
              <a:defRPr sz="2600">
                <a:solidFill>
                  <a:srgbClr val="203C6A"/>
                </a:solidFill>
                <a:latin typeface="Arial" panose="020B0604020202020204" pitchFamily="34" charset="0"/>
                <a:ea typeface="Arial" panose="020B0604020202020204" pitchFamily="34" charset="0"/>
                <a:cs typeface="Arial" panose="020B0604020202020204" pitchFamily="34" charset="0"/>
              </a:defRPr>
            </a:lvl2pPr>
            <a:lvl3pPr marL="1379855" indent="-406400" algn="l" rtl="0" eaLnBrk="0" fontAlgn="base" hangingPunct="0">
              <a:spcBef>
                <a:spcPct val="20000"/>
              </a:spcBef>
              <a:spcAft>
                <a:spcPct val="0"/>
              </a:spcAft>
              <a:buFont typeface="Wingdings" panose="05000000000000000000" pitchFamily="2" charset="2"/>
              <a:buChar char="Ø"/>
              <a:defRPr sz="2400">
                <a:solidFill>
                  <a:srgbClr val="203C6A"/>
                </a:solidFill>
                <a:latin typeface="Arial" panose="020B0604020202020204" pitchFamily="34" charset="0"/>
                <a:ea typeface="Arial" panose="020B0604020202020204" pitchFamily="34" charset="0"/>
                <a:cs typeface="Arial" panose="020B0604020202020204" pitchFamily="34" charset="0"/>
              </a:defRPr>
            </a:lvl3pPr>
            <a:lvl4pPr marL="1828800" indent="-403225" algn="l" rtl="0" eaLnBrk="0" fontAlgn="base" hangingPunct="0">
              <a:spcBef>
                <a:spcPct val="20000"/>
              </a:spcBef>
              <a:spcAft>
                <a:spcPct val="0"/>
              </a:spcAft>
              <a:buFont typeface="Wingdings" panose="05000000000000000000" pitchFamily="2" charset="2"/>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4pPr>
            <a:lvl5pPr marL="2294255" indent="-406400" algn="l" rtl="0" eaLnBrk="0" fontAlgn="base" hangingPunct="0">
              <a:spcBef>
                <a:spcPct val="20000"/>
              </a:spcBef>
              <a:spcAft>
                <a:spcPct val="0"/>
              </a:spcAft>
              <a:buChar char="»"/>
              <a:defRPr sz="1800">
                <a:solidFill>
                  <a:srgbClr val="203C6A"/>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1B325F"/>
                </a:solidFill>
                <a:latin typeface="+mn-lt"/>
              </a:defRPr>
            </a:lvl6pPr>
            <a:lvl7pPr marL="2971800" indent="-228600" algn="l" rtl="0" eaLnBrk="1" fontAlgn="base" hangingPunct="1">
              <a:spcBef>
                <a:spcPct val="20000"/>
              </a:spcBef>
              <a:spcAft>
                <a:spcPct val="0"/>
              </a:spcAft>
              <a:buChar char="»"/>
              <a:defRPr sz="2000">
                <a:solidFill>
                  <a:srgbClr val="1B325F"/>
                </a:solidFill>
                <a:latin typeface="+mn-lt"/>
              </a:defRPr>
            </a:lvl7pPr>
            <a:lvl8pPr marL="3429000" indent="-228600" algn="l" rtl="0" eaLnBrk="1" fontAlgn="base" hangingPunct="1">
              <a:spcBef>
                <a:spcPct val="20000"/>
              </a:spcBef>
              <a:spcAft>
                <a:spcPct val="0"/>
              </a:spcAft>
              <a:buChar char="»"/>
              <a:defRPr sz="2000">
                <a:solidFill>
                  <a:srgbClr val="1B325F"/>
                </a:solidFill>
                <a:latin typeface="+mn-lt"/>
              </a:defRPr>
            </a:lvl8pPr>
            <a:lvl9pPr marL="3886200" indent="-228600" algn="l" rtl="0" eaLnBrk="1" fontAlgn="base" hangingPunct="1">
              <a:spcBef>
                <a:spcPct val="20000"/>
              </a:spcBef>
              <a:spcAft>
                <a:spcPct val="0"/>
              </a:spcAft>
              <a:buChar char="»"/>
              <a:defRPr sz="2000">
                <a:solidFill>
                  <a:srgbClr val="1B325F"/>
                </a:solidFill>
                <a:latin typeface="+mn-lt"/>
              </a:defRPr>
            </a:lvl9pPr>
          </a:lstStyle>
          <a:p>
            <a:pPr algn="just"/>
            <a:r>
              <a:rPr lang="de-DE" altLang="en-US" sz="2000" kern="0" dirty="0">
                <a:latin typeface="Garamond" panose="02020404030301010803" pitchFamily="18" charset="0"/>
              </a:rPr>
              <a:t>Für den Zeitraum von 2021 bis 2030 werden die Investitionen in Stromerzeugungs- und -</a:t>
            </a:r>
            <a:r>
              <a:rPr lang="de-DE" altLang="en-US" sz="2000" kern="0" dirty="0" err="1">
                <a:latin typeface="Garamond" panose="02020404030301010803" pitchFamily="18" charset="0"/>
              </a:rPr>
              <a:t>übertragungssysteme</a:t>
            </a:r>
            <a:r>
              <a:rPr lang="de-DE" altLang="en-US" sz="2000" kern="0" dirty="0">
                <a:latin typeface="Garamond" panose="02020404030301010803" pitchFamily="18" charset="0"/>
              </a:rPr>
              <a:t> auf 134,7 Mrd. USD geschätzt, davon 119,8 Mrd. USD für die Stromerzeugung und 14,9 Mrd. USD für Übertragungssysteme.</a:t>
            </a:r>
            <a:endParaRPr lang="en-US" altLang="en-US" sz="2000" kern="0" dirty="0">
              <a:latin typeface="Garamond" panose="02020404030301010803" pitchFamily="18" charset="0"/>
            </a:endParaRPr>
          </a:p>
          <a:p>
            <a:pPr algn="just"/>
            <a:r>
              <a:rPr lang="de-DE" altLang="en-US" sz="2000" kern="0" dirty="0">
                <a:latin typeface="Garamond" panose="02020404030301010803" pitchFamily="18" charset="0"/>
              </a:rPr>
              <a:t>Bis 2030 werden zwei interregionale Zentren für erneuerbare Energien für die Stromerzeugung, -übertragung und -nutzung sowie für die Herstellung und den Service von Anlagen für erneuerbare Energien eingerichtet.</a:t>
            </a:r>
            <a:endParaRPr lang="en-US" altLang="en-US" sz="2000" kern="0" dirty="0">
              <a:latin typeface="Garamond" panose="02020404030301010803" pitchFamily="18" charset="0"/>
            </a:endParaRPr>
          </a:p>
          <a:p>
            <a:pPr algn="just"/>
            <a:r>
              <a:rPr lang="de-DE" altLang="en-US" sz="2000" kern="0" dirty="0">
                <a:latin typeface="Garamond" panose="02020404030301010803" pitchFamily="18" charset="0"/>
              </a:rPr>
              <a:t>Ziel des PDP8 ist es, dass 50 % der Wohn- und Bürogebäude über Dachsolarsysteme für den Eigenverbrauch verfügen.</a:t>
            </a:r>
            <a:endParaRPr lang="en-US" altLang="en-US" sz="2000" kern="0" dirty="0">
              <a:latin typeface="Garamond" panose="02020404030301010803" pitchFamily="18" charset="0"/>
            </a:endParaRPr>
          </a:p>
          <a:p>
            <a:pPr algn="just"/>
            <a:r>
              <a:rPr lang="de-DE" altLang="en-US" sz="2000" kern="0" dirty="0">
                <a:latin typeface="Garamond" panose="02020404030301010803" pitchFamily="18" charset="0"/>
              </a:rPr>
              <a:t>Das Pilotprogramm für direkte Stromabnahmevereinbarungen (</a:t>
            </a:r>
            <a:r>
              <a:rPr lang="de-DE" altLang="en-US" sz="2000" kern="0" dirty="0" err="1">
                <a:latin typeface="Garamond" panose="02020404030301010803" pitchFamily="18" charset="0"/>
              </a:rPr>
              <a:t>Direct</a:t>
            </a:r>
            <a:r>
              <a:rPr lang="de-DE" altLang="en-US" sz="2000" kern="0" dirty="0">
                <a:latin typeface="Garamond" panose="02020404030301010803" pitchFamily="18" charset="0"/>
              </a:rPr>
              <a:t> Power </a:t>
            </a:r>
            <a:r>
              <a:rPr lang="de-DE" altLang="en-US" sz="2000" kern="0" dirty="0" err="1">
                <a:latin typeface="Garamond" panose="02020404030301010803" pitchFamily="18" charset="0"/>
              </a:rPr>
              <a:t>Purchase</a:t>
            </a:r>
            <a:r>
              <a:rPr lang="de-DE" altLang="en-US" sz="2000" kern="0" dirty="0">
                <a:latin typeface="Garamond" panose="02020404030301010803" pitchFamily="18" charset="0"/>
              </a:rPr>
              <a:t> Agreement, DPPA) wird vom Premierminister gefördert und zur Umsetzung gedrängt.</a:t>
            </a:r>
            <a:endParaRPr lang="en-US" altLang="en-US" sz="2000" kern="0" dirty="0">
              <a:latin typeface="Garamond" panose="02020404030301010803" pitchFamily="18" charset="0"/>
            </a:endParaRPr>
          </a:p>
          <a:p>
            <a:pPr algn="just"/>
            <a:endParaRPr lang="en-US" altLang="en-US" sz="1900" kern="0" dirty="0">
              <a:latin typeface="Garamond" panose="02020404030301010803" pitchFamily="18" charset="0"/>
            </a:endParaRPr>
          </a:p>
        </p:txBody>
      </p:sp>
    </p:spTree>
    <p:extLst>
      <p:ext uri="{BB962C8B-B14F-4D97-AF65-F5344CB8AC3E}">
        <p14:creationId xmlns:p14="http://schemas.microsoft.com/office/powerpoint/2010/main" val="7434507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5196" y="994822"/>
            <a:ext cx="8596312" cy="761999"/>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Power Development Plan 8 (cont.)</a:t>
            </a:r>
          </a:p>
        </p:txBody>
      </p:sp>
      <p:sp>
        <p:nvSpPr>
          <p:cNvPr id="14339" name="Content Placeholder 2"/>
          <p:cNvSpPr>
            <a:spLocks noGrp="1"/>
          </p:cNvSpPr>
          <p:nvPr>
            <p:ph idx="1"/>
          </p:nvPr>
        </p:nvSpPr>
        <p:spPr>
          <a:xfrm>
            <a:off x="295968" y="1759953"/>
            <a:ext cx="8625539" cy="4359275"/>
          </a:xfrm>
        </p:spPr>
        <p:txBody>
          <a:bodyPr vert="horz" wrap="square" lIns="91440" tIns="45720" rIns="91440" bIns="45720" anchor="t"/>
          <a:lstStyle/>
          <a:p>
            <a:pPr algn="just"/>
            <a:r>
              <a:rPr lang="de-DE" altLang="en-US" sz="1900" dirty="0">
                <a:latin typeface="Garamond" panose="02020404030301010803" pitchFamily="18" charset="0"/>
              </a:rPr>
              <a:t>Die wichtigsten Instrumente zur Umsetzung des PDP8, nämlich das geänderte Elektrizitätsgesetz und das Gesetz über erneuerbare Energien, werden vom MOIT vorbereitet, und es wird erwartet, dass die Entwürfe für die genannten Gesetze der Nationalversammlung bis 2024 zur Genehmigung vorgelegt werden. Was den DPPA-Mechanismus betrifft, der mit dem PDP8 in Einklang stehen soll, so wird das MOIT die Verordnungen über DPPA fertigstellen und der Regierung noch in diesem Jahr zur Genehmigung vorlegen. </a:t>
            </a:r>
            <a:r>
              <a:rPr lang="en-US" altLang="en-US" sz="1900" dirty="0">
                <a:latin typeface="Garamond" panose="02020404030301010803" pitchFamily="18" charset="0"/>
              </a:rPr>
              <a:t> </a:t>
            </a:r>
          </a:p>
          <a:p>
            <a:pPr algn="just"/>
            <a:r>
              <a:rPr lang="de-DE" altLang="en-US" sz="1900" dirty="0">
                <a:latin typeface="Garamond" panose="02020404030301010803" pitchFamily="18" charset="0"/>
              </a:rPr>
              <a:t>Nach der Verabschiedung des PDP 8 verabschiedete der stellvertretende Premierminister Tran Hong Ha am 31. August 2023 den Beschluss Nr. 1009/QD-</a:t>
            </a:r>
            <a:r>
              <a:rPr lang="de-DE" altLang="en-US" sz="1900" dirty="0" err="1">
                <a:latin typeface="Garamond" panose="02020404030301010803" pitchFamily="18" charset="0"/>
              </a:rPr>
              <a:t>TTg</a:t>
            </a:r>
            <a:r>
              <a:rPr lang="de-DE" altLang="en-US" sz="1900" dirty="0">
                <a:latin typeface="Garamond" panose="02020404030301010803" pitchFamily="18" charset="0"/>
              </a:rPr>
              <a:t> über die Genehmigung des Umsetzungsplans der politischen Erklärung zur Schaffung der Partnerschaft für einen gerechten Energieübergang (Beschluss 1009). Die Hauptziele des Umsetzungsplans gemäß Beschluss 1009 sind die Umsetzung der Just Energy Transition Partnership (JETP-Erklärung), die Förderung der Entwicklung erneuerbarer Energien, um bis 2050 Netto-Null-Treibhausgasemissionen zu erreichen, und die Gewährleistung einer effizienten Energienutzung.</a:t>
            </a:r>
            <a:endParaRPr lang="en-US" altLang="en-US" sz="1900" dirty="0">
              <a:latin typeface="Garamond" panose="02020404030301010803" pitchFamily="18" charset="0"/>
            </a:endParaRPr>
          </a:p>
        </p:txBody>
      </p:sp>
      <p:sp>
        <p:nvSpPr>
          <p:cNvPr id="1434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39</a:t>
            </a:fld>
            <a:endParaRPr lang="en-US" altLang="vi-VN" sz="1000" dirty="0"/>
          </a:p>
        </p:txBody>
      </p:sp>
    </p:spTree>
    <p:extLst>
      <p:ext uri="{BB962C8B-B14F-4D97-AF65-F5344CB8AC3E}">
        <p14:creationId xmlns:p14="http://schemas.microsoft.com/office/powerpoint/2010/main" val="22374763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838200"/>
            <a:ext cx="8594725" cy="868363"/>
          </a:xfrm>
        </p:spPr>
        <p:txBody>
          <a:bodyPr vert="horz" wrap="square" lIns="91440" tIns="45720" rIns="91440" bIns="45720" anchor="ctr"/>
          <a:lstStyle/>
          <a:p>
            <a:r>
              <a:rPr lang="de-DE" altLang="en-US" sz="3600" dirty="0">
                <a:latin typeface="Garamond" panose="02020404030301010803" pitchFamily="18" charset="0"/>
                <a:ea typeface="Arial" panose="020B0604020202020204" pitchFamily="34" charset="0"/>
                <a:cs typeface="Arial" panose="020B0604020202020204" pitchFamily="34" charset="0"/>
              </a:rPr>
              <a:t>Vietnams Wirtschaft auf einen Blick</a:t>
            </a:r>
            <a:endParaRPr lang="vi-VN" altLang="vi-VN" dirty="0">
              <a:latin typeface="Arial" panose="020B0604020202020204" pitchFamily="34" charset="0"/>
              <a:ea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3429000" y="1635124"/>
            <a:ext cx="5629275" cy="5222875"/>
          </a:xfrm>
        </p:spPr>
        <p:txBody>
          <a:bodyPr vert="horz" wrap="square" lIns="91440" tIns="45720" rIns="91440" bIns="45720" numCol="1" anchor="t" anchorCtr="0" compatLnSpc="1"/>
          <a:lstStyle/>
          <a:p>
            <a:pPr marL="446405" lvl="1" indent="-269875">
              <a:buFont typeface="Arial" panose="020B0604020202020204" pitchFamily="34" charset="0"/>
              <a:buChar char="•"/>
            </a:pPr>
            <a:r>
              <a:rPr lang="en-US" altLang="zh-TW" sz="1700" dirty="0" err="1">
                <a:latin typeface="Garamond" panose="02020404030301010803" pitchFamily="18" charset="0"/>
              </a:rPr>
              <a:t>Nominales</a:t>
            </a:r>
            <a:r>
              <a:rPr lang="en-US" altLang="zh-TW" sz="1700" dirty="0">
                <a:latin typeface="Garamond" panose="02020404030301010803" pitchFamily="18" charset="0"/>
              </a:rPr>
              <a:t> BIP: 449,09 </a:t>
            </a:r>
            <a:r>
              <a:rPr lang="en-US" altLang="zh-TW" sz="1700" dirty="0" err="1">
                <a:latin typeface="Garamond" panose="02020404030301010803" pitchFamily="18" charset="0"/>
              </a:rPr>
              <a:t>Milliarden</a:t>
            </a:r>
            <a:r>
              <a:rPr lang="en-US" altLang="zh-TW" sz="1700" dirty="0">
                <a:latin typeface="Garamond" panose="02020404030301010803" pitchFamily="18" charset="0"/>
              </a:rPr>
              <a:t> US $ </a:t>
            </a:r>
          </a:p>
          <a:p>
            <a:pPr marL="446405" lvl="1" indent="-269875">
              <a:buFont typeface="Arial" panose="020B0604020202020204" pitchFamily="34" charset="0"/>
              <a:buChar char="•"/>
            </a:pPr>
            <a:r>
              <a:rPr lang="en-US" altLang="zh-TW" sz="1700" dirty="0">
                <a:latin typeface="Garamond" panose="02020404030301010803" pitchFamily="18" charset="0"/>
              </a:rPr>
              <a:t>BIP pro Kopf: 4.110 US $ (2022) </a:t>
            </a:r>
          </a:p>
          <a:p>
            <a:pPr marL="446405" lvl="1" indent="-269875">
              <a:buFont typeface="Arial" panose="020B0604020202020204" pitchFamily="34" charset="0"/>
              <a:buChar char="•"/>
            </a:pPr>
            <a:r>
              <a:rPr lang="de-DE" altLang="zh-TW" sz="1700" dirty="0">
                <a:latin typeface="Garamond" panose="02020404030301010803" pitchFamily="18" charset="0"/>
              </a:rPr>
              <a:t>BIP-Wachstum in den ersten 6 Monaten des Jahres 2023: Anstieg um 3,7% gegenüber dem gleichen Zeitraum des Vorjahres. Es wird erwartet, dass die vietnamesische Wirtschaft im Jahr 2023 um 4,7 Prozent wachsen wird, mit einer langsamen prognostizierten Erholung auf 5,5 Prozent im Jahr 2024 und auf 6,0 Prozent im Jahr 2025 </a:t>
            </a:r>
          </a:p>
          <a:p>
            <a:pPr marL="446405" lvl="1" indent="-269875">
              <a:buFont typeface="Arial" panose="020B0604020202020204" pitchFamily="34" charset="0"/>
              <a:buChar char="•"/>
            </a:pPr>
            <a:r>
              <a:rPr lang="en-US" altLang="zh-TW" sz="1700" dirty="0">
                <a:latin typeface="Garamond" panose="02020404030301010803" pitchFamily="18" charset="0"/>
              </a:rPr>
              <a:t>Inflation: 3,66% (Stand: September 2023)</a:t>
            </a:r>
          </a:p>
          <a:p>
            <a:pPr marL="446405" lvl="1" indent="-269875">
              <a:buFont typeface="Arial" panose="020B0604020202020204" pitchFamily="34" charset="0"/>
              <a:buChar char="•"/>
            </a:pPr>
            <a:r>
              <a:rPr lang="en-US" altLang="zh-TW" sz="1700" dirty="0" err="1">
                <a:latin typeface="Garamond" panose="02020404030301010803" pitchFamily="18" charset="0"/>
              </a:rPr>
              <a:t>Einwohnerzahl</a:t>
            </a:r>
            <a:r>
              <a:rPr lang="en-US" altLang="zh-TW" sz="1700" dirty="0">
                <a:latin typeface="Garamond" panose="02020404030301010803" pitchFamily="18" charset="0"/>
              </a:rPr>
              <a:t>: ca. 98,9 </a:t>
            </a:r>
            <a:r>
              <a:rPr lang="en-US" altLang="zh-TW" sz="1700" dirty="0" err="1">
                <a:latin typeface="Garamond" panose="02020404030301010803" pitchFamily="18" charset="0"/>
              </a:rPr>
              <a:t>Millionen</a:t>
            </a:r>
            <a:r>
              <a:rPr lang="en-US" altLang="zh-TW" sz="1700" dirty="0">
                <a:latin typeface="Garamond" panose="02020404030301010803" pitchFamily="18" charset="0"/>
              </a:rPr>
              <a:t> </a:t>
            </a:r>
          </a:p>
          <a:p>
            <a:pPr marL="446405" lvl="1" indent="-269875">
              <a:buFont typeface="Arial" panose="020B0604020202020204" pitchFamily="34" charset="0"/>
              <a:buChar char="•"/>
            </a:pPr>
            <a:r>
              <a:rPr lang="de-DE" altLang="zh-TW" sz="1700" dirty="0">
                <a:latin typeface="Garamond" panose="02020404030301010803" pitchFamily="18" charset="0"/>
              </a:rPr>
              <a:t>Arbeitskräfte im Alter von 15 Jahren und älter: 59.1% </a:t>
            </a:r>
          </a:p>
          <a:p>
            <a:pPr marL="446405" lvl="1" indent="-269875">
              <a:buFont typeface="Arial" panose="020B0604020202020204" pitchFamily="34" charset="0"/>
              <a:buChar char="•"/>
            </a:pPr>
            <a:r>
              <a:rPr lang="de-DE" altLang="zh-TW" sz="1700" dirty="0">
                <a:latin typeface="Garamond" panose="02020404030301010803" pitchFamily="18" charset="0"/>
              </a:rPr>
              <a:t>Gesamter Export- und Importumsatz 2022: 730,2 Mrd. US$ (Anstieg um 9,1% gegenüber 2021)</a:t>
            </a:r>
          </a:p>
          <a:p>
            <a:pPr marL="446405" lvl="1" indent="-269875">
              <a:buFont typeface="Arial" panose="020B0604020202020204" pitchFamily="34" charset="0"/>
              <a:buChar char="•"/>
            </a:pPr>
            <a:r>
              <a:rPr lang="de-DE" altLang="zh-TW" sz="1700" dirty="0">
                <a:latin typeface="Garamond" panose="02020404030301010803" pitchFamily="18" charset="0"/>
              </a:rPr>
              <a:t>Regionaler Mindestlohn (Region I): 4.680.000 VND (201,7 US$) pro Monat (gültig ab Juli 2022) </a:t>
            </a:r>
          </a:p>
          <a:p>
            <a:pPr marL="446405" lvl="1" indent="-269875">
              <a:buFont typeface="Arial" panose="020B0604020202020204" pitchFamily="34" charset="0"/>
              <a:buChar char="•"/>
            </a:pPr>
            <a:r>
              <a:rPr lang="de-DE" altLang="zh-TW" sz="1700" dirty="0">
                <a:latin typeface="Garamond" panose="02020404030301010803" pitchFamily="18" charset="0"/>
              </a:rPr>
              <a:t>Vietnams Durchschnittsalter: 32,8 Jahre alt</a:t>
            </a:r>
            <a:endParaRPr lang="en-US" altLang="en-US" sz="1700" dirty="0">
              <a:latin typeface="Garamond" panose="02020404030301010803" pitchFamily="18" charset="0"/>
            </a:endParaRPr>
          </a:p>
        </p:txBody>
      </p:sp>
      <p:sp>
        <p:nvSpPr>
          <p:cNvPr id="8196"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4</a:t>
            </a:fld>
            <a:endParaRPr lang="en-US" altLang="vi-VN" sz="1000" dirty="0">
              <a:solidFill>
                <a:srgbClr val="203C6A"/>
              </a:solidFill>
            </a:endParaRPr>
          </a:p>
        </p:txBody>
      </p:sp>
      <p:pic>
        <p:nvPicPr>
          <p:cNvPr id="8197" name="Picture 5"/>
          <p:cNvPicPr>
            <a:picLocks noChangeAspect="1"/>
          </p:cNvPicPr>
          <p:nvPr/>
        </p:nvPicPr>
        <p:blipFill>
          <a:blip r:embed="rId2"/>
          <a:stretch>
            <a:fillRect/>
          </a:stretch>
        </p:blipFill>
        <p:spPr>
          <a:xfrm>
            <a:off x="196850" y="1635125"/>
            <a:ext cx="3384550" cy="4953000"/>
          </a:xfrm>
          <a:prstGeom prst="rect">
            <a:avLst/>
          </a:prstGeom>
          <a:noFill/>
          <a:ln w="9525">
            <a:noFill/>
          </a:ln>
        </p:spPr>
      </p:pic>
    </p:spTree>
    <p:extLst>
      <p:ext uri="{BB962C8B-B14F-4D97-AF65-F5344CB8AC3E}">
        <p14:creationId xmlns:p14="http://schemas.microsoft.com/office/powerpoint/2010/main" val="107019523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5196" y="994822"/>
            <a:ext cx="8596312" cy="761999"/>
          </a:xfrm>
        </p:spPr>
        <p:txBody>
          <a:bodyPr vert="horz" wrap="square" lIns="91440" tIns="45720" rIns="91440" bIns="45720" anchor="ctr"/>
          <a:lstStyle/>
          <a:p>
            <a:r>
              <a:rPr lang="en-AU" altLang="en-US" dirty="0" err="1">
                <a:latin typeface="Garamond" panose="02020404030301010803" pitchFamily="18" charset="0"/>
              </a:rPr>
              <a:t>K</a:t>
            </a:r>
            <a:r>
              <a:rPr lang="en-AU" altLang="en-US" dirty="0" err="1">
                <a:latin typeface="Garamond" panose="02020404030301010803" pitchFamily="18" charset="0"/>
                <a:ea typeface="Arial" panose="020B0604020202020204" pitchFamily="34" charset="0"/>
                <a:cs typeface="Arial" panose="020B0604020202020204" pitchFamily="34" charset="0"/>
              </a:rPr>
              <a:t>ünftige</a:t>
            </a:r>
            <a:r>
              <a:rPr lang="en-AU" altLang="en-US" dirty="0">
                <a:latin typeface="Garamond" panose="02020404030301010803" pitchFamily="18" charset="0"/>
                <a:ea typeface="Arial" panose="020B0604020202020204" pitchFamily="34" charset="0"/>
                <a:cs typeface="Arial" panose="020B0604020202020204" pitchFamily="34" charset="0"/>
              </a:rPr>
              <a:t> </a:t>
            </a:r>
            <a:r>
              <a:rPr lang="en-AU" altLang="en-US" dirty="0" err="1">
                <a:latin typeface="Garamond" panose="02020404030301010803" pitchFamily="18" charset="0"/>
                <a:ea typeface="Arial" panose="020B0604020202020204" pitchFamily="34" charset="0"/>
                <a:cs typeface="Arial" panose="020B0604020202020204" pitchFamily="34" charset="0"/>
              </a:rPr>
              <a:t>Entwicklung</a:t>
            </a:r>
            <a:endParaRPr lang="en-AU" altLang="en-US" dirty="0">
              <a:latin typeface="Garamond" panose="02020404030301010803" pitchFamily="18" charset="0"/>
              <a:ea typeface="Arial" panose="020B0604020202020204" pitchFamily="34" charset="0"/>
              <a:cs typeface="Arial" panose="020B0604020202020204" pitchFamily="34" charset="0"/>
            </a:endParaRPr>
          </a:p>
        </p:txBody>
      </p:sp>
      <p:sp>
        <p:nvSpPr>
          <p:cNvPr id="14339" name="Content Placeholder 2"/>
          <p:cNvSpPr>
            <a:spLocks noGrp="1"/>
          </p:cNvSpPr>
          <p:nvPr>
            <p:ph idx="1"/>
          </p:nvPr>
        </p:nvSpPr>
        <p:spPr>
          <a:xfrm>
            <a:off x="295968" y="1759953"/>
            <a:ext cx="8625539" cy="4359275"/>
          </a:xfrm>
        </p:spPr>
        <p:txBody>
          <a:bodyPr vert="horz" wrap="square" lIns="91440" tIns="45720" rIns="91440" bIns="45720" anchor="t"/>
          <a:lstStyle/>
          <a:p>
            <a:pPr algn="just"/>
            <a:r>
              <a:rPr lang="de-DE" altLang="en-US" sz="1900" dirty="0">
                <a:latin typeface="Garamond" panose="02020404030301010803" pitchFamily="18" charset="0"/>
              </a:rPr>
              <a:t>Gemäß der Entscheidung 1009 wird die Entwicklung des intelligenten Stromnetzes gefördert, und für das Übertragungsnetz wird grünes Licht für Investitionen und die Entwicklung durch private Investoren in einer späteren Phase gegeben.</a:t>
            </a:r>
            <a:endParaRPr lang="en-US" altLang="en-US" sz="1900" dirty="0">
              <a:latin typeface="Garamond" panose="02020404030301010803" pitchFamily="18" charset="0"/>
            </a:endParaRPr>
          </a:p>
          <a:p>
            <a:pPr algn="just"/>
            <a:r>
              <a:rPr lang="de-DE" altLang="en-US" sz="1900" dirty="0">
                <a:latin typeface="Garamond" panose="02020404030301010803" pitchFamily="18" charset="0"/>
              </a:rPr>
              <a:t>Investitionen in Projekte im Bereich der erneuerbaren Energien (Offshore-Windprojekte, Solarenergieprojekte auf Dächern) werden gefördert, und es wird erwartet, dass den Investoren in nächster Zeit mit der Verabschiedung des Gesetzes über erneuerbare Energien und des geänderten Elektrizitätsgesetzes Anreize geboten werden.</a:t>
            </a:r>
            <a:endParaRPr lang="en-US" altLang="en-US" sz="1900" dirty="0">
              <a:latin typeface="Garamond" panose="02020404030301010803" pitchFamily="18" charset="0"/>
            </a:endParaRPr>
          </a:p>
          <a:p>
            <a:pPr algn="just"/>
            <a:endParaRPr lang="en-US" altLang="en-US" sz="1900" dirty="0">
              <a:latin typeface="Garamond" panose="02020404030301010803" pitchFamily="18" charset="0"/>
            </a:endParaRPr>
          </a:p>
          <a:p>
            <a:pPr algn="just"/>
            <a:endParaRPr lang="en-US" altLang="en-US" sz="1900" dirty="0">
              <a:latin typeface="Garamond" panose="02020404030301010803" pitchFamily="18" charset="0"/>
            </a:endParaRPr>
          </a:p>
        </p:txBody>
      </p:sp>
      <p:sp>
        <p:nvSpPr>
          <p:cNvPr id="1434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40</a:t>
            </a:fld>
            <a:endParaRPr lang="en-US" altLang="vi-VN" sz="1000" dirty="0"/>
          </a:p>
        </p:txBody>
      </p:sp>
    </p:spTree>
    <p:extLst>
      <p:ext uri="{BB962C8B-B14F-4D97-AF65-F5344CB8AC3E}">
        <p14:creationId xmlns:p14="http://schemas.microsoft.com/office/powerpoint/2010/main" val="5347048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5196" y="994822"/>
            <a:ext cx="8596312" cy="761999"/>
          </a:xfrm>
        </p:spPr>
        <p:txBody>
          <a:bodyPr vert="horz" wrap="square" lIns="91440" tIns="45720" rIns="91440" bIns="45720" anchor="ctr"/>
          <a:lstStyle/>
          <a:p>
            <a:r>
              <a:rPr lang="en-AU" altLang="en-US" dirty="0" err="1">
                <a:latin typeface="Garamond" panose="02020404030301010803" pitchFamily="18" charset="0"/>
                <a:ea typeface="Arial" panose="020B0604020202020204" pitchFamily="34" charset="0"/>
                <a:cs typeface="Arial" panose="020B0604020202020204" pitchFamily="34" charset="0"/>
              </a:rPr>
              <a:t>Künftige</a:t>
            </a:r>
            <a:r>
              <a:rPr lang="en-AU" altLang="en-US" dirty="0">
                <a:latin typeface="Garamond" panose="02020404030301010803" pitchFamily="18" charset="0"/>
                <a:ea typeface="Arial" panose="020B0604020202020204" pitchFamily="34" charset="0"/>
                <a:cs typeface="Arial" panose="020B0604020202020204" pitchFamily="34" charset="0"/>
              </a:rPr>
              <a:t> </a:t>
            </a:r>
            <a:r>
              <a:rPr lang="en-AU" altLang="en-US" dirty="0" err="1">
                <a:latin typeface="Garamond" panose="02020404030301010803" pitchFamily="18" charset="0"/>
                <a:ea typeface="Arial" panose="020B0604020202020204" pitchFamily="34" charset="0"/>
                <a:cs typeface="Arial" panose="020B0604020202020204" pitchFamily="34" charset="0"/>
              </a:rPr>
              <a:t>Entwicklung</a:t>
            </a:r>
            <a:r>
              <a:rPr lang="en-AU" altLang="en-US" dirty="0">
                <a:latin typeface="Garamond" panose="02020404030301010803" pitchFamily="18" charset="0"/>
                <a:ea typeface="Arial" panose="020B0604020202020204" pitchFamily="34" charset="0"/>
                <a:cs typeface="Arial" panose="020B0604020202020204" pitchFamily="34" charset="0"/>
              </a:rPr>
              <a:t> (</a:t>
            </a:r>
            <a:r>
              <a:rPr lang="en-AU" altLang="en-US" dirty="0" err="1">
                <a:latin typeface="Garamond" panose="02020404030301010803" pitchFamily="18" charset="0"/>
                <a:ea typeface="Arial" panose="020B0604020202020204" pitchFamily="34" charset="0"/>
                <a:cs typeface="Arial" panose="020B0604020202020204" pitchFamily="34" charset="0"/>
              </a:rPr>
              <a:t>Fortsetzung</a:t>
            </a:r>
            <a:r>
              <a:rPr lang="en-AU" altLang="en-US" dirty="0">
                <a:latin typeface="Garamond" panose="02020404030301010803" pitchFamily="18" charset="0"/>
                <a:ea typeface="Arial" panose="020B0604020202020204" pitchFamily="34" charset="0"/>
                <a:cs typeface="Arial" panose="020B0604020202020204" pitchFamily="34" charset="0"/>
              </a:rPr>
              <a:t>)</a:t>
            </a:r>
          </a:p>
        </p:txBody>
      </p:sp>
      <p:sp>
        <p:nvSpPr>
          <p:cNvPr id="14339" name="Content Placeholder 2"/>
          <p:cNvSpPr>
            <a:spLocks noGrp="1"/>
          </p:cNvSpPr>
          <p:nvPr>
            <p:ph idx="1"/>
          </p:nvPr>
        </p:nvSpPr>
        <p:spPr>
          <a:xfrm>
            <a:off x="295968" y="1759953"/>
            <a:ext cx="8625539" cy="4359275"/>
          </a:xfrm>
        </p:spPr>
        <p:txBody>
          <a:bodyPr vert="horz" wrap="square" lIns="91440" tIns="45720" rIns="91440" bIns="45720" anchor="t"/>
          <a:lstStyle/>
          <a:p>
            <a:pPr algn="just"/>
            <a:r>
              <a:rPr lang="de-DE" altLang="en-US" sz="1900" dirty="0">
                <a:latin typeface="Garamond" panose="02020404030301010803" pitchFamily="18" charset="0"/>
              </a:rPr>
              <a:t>In naher Zukunft wird das </a:t>
            </a:r>
            <a:r>
              <a:rPr lang="de-DE" altLang="en-US" sz="1900" dirty="0" err="1">
                <a:latin typeface="Garamond" panose="02020404030301010803" pitchFamily="18" charset="0"/>
              </a:rPr>
              <a:t>Direct</a:t>
            </a:r>
            <a:r>
              <a:rPr lang="de-DE" altLang="en-US" sz="1900" dirty="0">
                <a:latin typeface="Garamond" panose="02020404030301010803" pitchFamily="18" charset="0"/>
              </a:rPr>
              <a:t> Power </a:t>
            </a:r>
            <a:r>
              <a:rPr lang="de-DE" altLang="en-US" sz="1900" dirty="0" err="1">
                <a:latin typeface="Garamond" panose="02020404030301010803" pitchFamily="18" charset="0"/>
              </a:rPr>
              <a:t>Purchase</a:t>
            </a:r>
            <a:r>
              <a:rPr lang="de-DE" altLang="en-US" sz="1900" dirty="0">
                <a:latin typeface="Garamond" panose="02020404030301010803" pitchFamily="18" charset="0"/>
              </a:rPr>
              <a:t> Agreement (DPPA)-Verfahren als Pilotprojekt eingeführt werden. Nach dem Entwurf des Pilotprogramms funktioniert der DPPA-Mechanismus wie folgt:</a:t>
            </a:r>
            <a:endParaRPr lang="en-US" altLang="en-US" sz="1900" dirty="0">
              <a:latin typeface="Garamond" panose="02020404030301010803" pitchFamily="18" charset="0"/>
            </a:endParaRPr>
          </a:p>
          <a:p>
            <a:pPr marL="457200" indent="-457200" algn="just">
              <a:buFont typeface="+mj-lt"/>
              <a:buAutoNum type="arabicPeriod"/>
            </a:pPr>
            <a:r>
              <a:rPr lang="de-DE" altLang="en-US" sz="1600" dirty="0">
                <a:latin typeface="Garamond" panose="02020404030301010803" pitchFamily="18" charset="0"/>
              </a:rPr>
              <a:t>Der Erzeuger erneuerbarer Energie schließt ein DPPA in Form eines Terminvertrags mit einem Kunden ab, bei dem der Kunde einen festen Preis für die durch das Projekt erzeugte Energie garantiert und der Erzeuger im Gegenzug die durch das Projekt geschaffenen "Umweltattribute" an den Kunden überträgt;</a:t>
            </a:r>
            <a:endParaRPr lang="en-US" altLang="en-US" sz="1600" dirty="0">
              <a:latin typeface="Garamond" panose="02020404030301010803" pitchFamily="18" charset="0"/>
            </a:endParaRPr>
          </a:p>
          <a:p>
            <a:pPr marL="457200" indent="-457200" algn="just">
              <a:buFont typeface="+mj-lt"/>
              <a:buAutoNum type="arabicPeriod"/>
            </a:pPr>
            <a:r>
              <a:rPr lang="de-DE" altLang="en-US" sz="1600" dirty="0">
                <a:latin typeface="Garamond" panose="02020404030301010803" pitchFamily="18" charset="0"/>
              </a:rPr>
              <a:t>der Erzeuger verkauft die gesamte erzeugte elektrische Energie an EVN auf dem Stromgroßhandelsmarkt im Rahmen eines im Entscheidungsentwurf vorgesehenen Muster-Stromabnahmevertrags. Die Elektrizitätswerke der EVN werden dann die elektrische Energie an den Kunden zu Endkundenpreisen verkaufen. Diese elektrische Energie muss nicht unbedingt aus dem Projekt stammen; und</a:t>
            </a:r>
            <a:endParaRPr lang="en-US" altLang="en-US" sz="1600" dirty="0">
              <a:latin typeface="Garamond" panose="02020404030301010803" pitchFamily="18" charset="0"/>
            </a:endParaRPr>
          </a:p>
          <a:p>
            <a:pPr marL="457200" indent="-457200" algn="just">
              <a:buFont typeface="+mj-lt"/>
              <a:buAutoNum type="arabicPeriod"/>
            </a:pPr>
            <a:r>
              <a:rPr lang="de-DE" altLang="en-US" sz="1600" dirty="0">
                <a:latin typeface="Garamond" panose="02020404030301010803" pitchFamily="18" charset="0"/>
              </a:rPr>
              <a:t>wenn der Preis, zu dem der Erzeuger seine Energie auf dem Stromgroßhandelsmarkt verkauft (variabler Preis), niedriger ist als der Festpreis, zahlt der Kunde dem Erzeuger den Fehlbetrag. Ist der variable Preis höher als der Festpreis, zahlt der Kunde dem Erzeuger den Mehrbetrag.</a:t>
            </a:r>
            <a:endParaRPr lang="en-US" altLang="en-US" sz="1600" dirty="0">
              <a:latin typeface="Garamond" panose="02020404030301010803" pitchFamily="18" charset="0"/>
            </a:endParaRPr>
          </a:p>
          <a:p>
            <a:pPr algn="just"/>
            <a:endParaRPr lang="en-US" altLang="en-US" sz="1900" dirty="0">
              <a:latin typeface="Garamond" panose="02020404030301010803" pitchFamily="18" charset="0"/>
            </a:endParaRPr>
          </a:p>
        </p:txBody>
      </p:sp>
      <p:sp>
        <p:nvSpPr>
          <p:cNvPr id="14340" name="Slide Number Placeholder 3"/>
          <p:cNvSpPr txBox="1">
            <a:spLocks noGrp="1"/>
          </p:cNvSpPr>
          <p:nvPr>
            <p:ph type="sldNum" sz="quarter" idx="10"/>
          </p:nvPr>
        </p:nvSpPr>
        <p:spPr>
          <a:noFill/>
          <a:ln>
            <a:noFill/>
          </a:ln>
        </p:spPr>
        <p:txBody>
          <a:bodyPr/>
          <a:lstStyle/>
          <a:p>
            <a:pPr marL="0" indent="0" eaLnBrk="1" hangingPunct="1">
              <a:spcBef>
                <a:spcPct val="0"/>
              </a:spcBef>
              <a:buFontTx/>
              <a:buNone/>
            </a:pPr>
            <a:fld id="{9A0DB2DC-4C9A-4742-B13C-FB6460FD3503}" type="slidenum">
              <a:rPr lang="en-US" altLang="vi-VN" sz="1000"/>
              <a:t>41</a:t>
            </a:fld>
            <a:endParaRPr lang="en-US" altLang="vi-VN" sz="1000" dirty="0"/>
          </a:p>
        </p:txBody>
      </p:sp>
    </p:spTree>
    <p:extLst>
      <p:ext uri="{BB962C8B-B14F-4D97-AF65-F5344CB8AC3E}">
        <p14:creationId xmlns:p14="http://schemas.microsoft.com/office/powerpoint/2010/main" val="1047087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 y="3352800"/>
            <a:ext cx="8593138" cy="865188"/>
          </a:xfrm>
        </p:spPr>
        <p:txBody>
          <a:bodyPr vert="horz" wrap="square" lIns="91440" tIns="45720" rIns="91440" bIns="45720" anchor="ctr"/>
          <a:lstStyle/>
          <a:p>
            <a:pPr algn="ctr"/>
            <a:br>
              <a:rPr lang="en-US" altLang="en-US" b="0"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 AUS GUTEN BEZIEHUNGEN ENTSTEHEN GUTE GESCHÄFTE</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VERNETZEN SIE SICH GERNE MIT MIR AUF LINKEDIN:</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OLIVER MASSMANN</a:t>
            </a:r>
            <a:br>
              <a:rPr lang="en-US" altLang="en-US" b="0" dirty="0">
                <a:latin typeface="Garamond" panose="02020404030301010803" pitchFamily="18" charset="0"/>
                <a:ea typeface="Arial" panose="020B0604020202020204" pitchFamily="34" charset="0"/>
                <a:cs typeface="Arial" panose="020B0604020202020204" pitchFamily="34" charset="0"/>
              </a:rPr>
            </a:br>
            <a:br>
              <a:rPr lang="en-US" altLang="en-US" b="0" dirty="0">
                <a:latin typeface="Garamond" panose="02020404030301010803" pitchFamily="18" charset="0"/>
                <a:ea typeface="Arial" panose="020B0604020202020204" pitchFamily="34" charset="0"/>
                <a:cs typeface="Arial" panose="020B0604020202020204" pitchFamily="34" charset="0"/>
              </a:rPr>
            </a:br>
            <a:endParaRPr lang="en-US" altLang="en-US" dirty="0">
              <a:latin typeface="Garamond" panose="02020404030301010803" pitchFamily="18" charset="0"/>
              <a:ea typeface="Arial" panose="020B0604020202020204" pitchFamily="34" charset="0"/>
              <a:cs typeface="Arial" panose="020B0604020202020204" pitchFamily="34" charset="0"/>
            </a:endParaRPr>
          </a:p>
        </p:txBody>
      </p:sp>
      <p:sp>
        <p:nvSpPr>
          <p:cNvPr id="39939" name="Slide Number Placeholder 2"/>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42</a:t>
            </a:fld>
            <a:endParaRPr lang="en-US" altLang="vi-VN" sz="1000" dirty="0">
              <a:solidFill>
                <a:srgbClr val="203C6A"/>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3657600"/>
            <a:ext cx="8593138" cy="865188"/>
          </a:xfrm>
        </p:spPr>
        <p:txBody>
          <a:bodyPr vert="horz" wrap="square" lIns="91440" tIns="45720" rIns="91440" bIns="45720" anchor="ctr"/>
          <a:lstStyle/>
          <a:p>
            <a:pPr algn="r"/>
            <a:r>
              <a:rPr lang="en-US" altLang="en-US" dirty="0">
                <a:latin typeface="Garamond" panose="02020404030301010803" pitchFamily="18" charset="0"/>
                <a:ea typeface="Arial" panose="020B0604020202020204" pitchFamily="34" charset="0"/>
                <a:cs typeface="Arial" panose="020B0604020202020204" pitchFamily="34" charset="0"/>
              </a:rPr>
              <a:t>WHEREVER YOU ARE - BE ALL THERE</a:t>
            </a:r>
            <a:br>
              <a:rPr lang="en-US" altLang="en-US" dirty="0">
                <a:latin typeface="Garamond" panose="02020404030301010803" pitchFamily="18" charset="0"/>
                <a:ea typeface="Arial" panose="020B0604020202020204" pitchFamily="34" charset="0"/>
                <a:cs typeface="Arial" panose="020B0604020202020204" pitchFamily="34" charset="0"/>
              </a:rPr>
            </a:b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i="1" dirty="0">
                <a:latin typeface="Garamond" panose="02020404030301010803" pitchFamily="18" charset="0"/>
                <a:ea typeface="Arial" panose="020B0604020202020204" pitchFamily="34" charset="0"/>
                <a:cs typeface="Arial" panose="020B0604020202020204" pitchFamily="34" charset="0"/>
              </a:rPr>
              <a:t>Jim Elliot</a:t>
            </a:r>
            <a:br>
              <a:rPr lang="en-US" altLang="en-US" b="0" dirty="0">
                <a:latin typeface="Arial" panose="020B0604020202020204" pitchFamily="34" charset="0"/>
                <a:ea typeface="Arial" panose="020B0604020202020204" pitchFamily="34" charset="0"/>
                <a:cs typeface="Arial" panose="020B0604020202020204" pitchFamily="34" charset="0"/>
              </a:rPr>
            </a:br>
            <a:br>
              <a:rPr lang="en-US" altLang="en-US" b="0" dirty="0">
                <a:latin typeface="Arial" panose="020B0604020202020204" pitchFamily="34" charset="0"/>
                <a:ea typeface="Arial" panose="020B0604020202020204" pitchFamily="34" charset="0"/>
                <a:cs typeface="Arial" panose="020B0604020202020204" pitchFamily="34" charset="0"/>
              </a:rPr>
            </a:br>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40963" name="Slide Number Placeholder 2"/>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43</a:t>
            </a:fld>
            <a:endParaRPr lang="en-US" altLang="vi-VN" sz="1000" dirty="0">
              <a:solidFill>
                <a:srgbClr val="203C6A"/>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79413" y="1068388"/>
            <a:ext cx="8596312" cy="868362"/>
          </a:xfrm>
        </p:spPr>
        <p:txBody>
          <a:bodyPr vert="horz" wrap="square" lIns="91440" tIns="45720" rIns="91440" bIns="45720" anchor="ctr"/>
          <a:lstStyle/>
          <a:p>
            <a:pPr algn="ctr" eaLnBrk="1" hangingPunct="1"/>
            <a:r>
              <a:rPr lang="en-US" altLang="vi-VN" dirty="0">
                <a:latin typeface="Garamond" panose="02020404030301010803" pitchFamily="18" charset="0"/>
                <a:ea typeface="Arial" panose="020B0604020202020204" pitchFamily="34" charset="0"/>
                <a:cs typeface="Arial" panose="020B0604020202020204" pitchFamily="34" charset="0"/>
              </a:rPr>
              <a:t>DUANE MORRIS VIETNAM LLC</a:t>
            </a:r>
          </a:p>
        </p:txBody>
      </p:sp>
      <p:sp>
        <p:nvSpPr>
          <p:cNvPr id="41987" name="Content Placeholder 2"/>
          <p:cNvSpPr>
            <a:spLocks noGrp="1"/>
          </p:cNvSpPr>
          <p:nvPr>
            <p:ph idx="1"/>
          </p:nvPr>
        </p:nvSpPr>
        <p:spPr>
          <a:xfrm>
            <a:off x="379413" y="1995488"/>
            <a:ext cx="8577262" cy="4479925"/>
          </a:xfrm>
        </p:spPr>
        <p:txBody>
          <a:bodyPr vert="horz" wrap="square" lIns="91440" tIns="45720" rIns="91440" bIns="45720" anchor="t"/>
          <a:lstStyle/>
          <a:p>
            <a:pPr algn="ctr" eaLnBrk="1" hangingPunct="1">
              <a:lnSpc>
                <a:spcPct val="90000"/>
              </a:lnSpc>
              <a:buFont typeface="Times New Roman" panose="02020603050405020304" pitchFamily="18" charset="0"/>
              <a:buNone/>
            </a:pPr>
            <a:endParaRPr lang="en-US" altLang="vi-VN" sz="1400" b="1" dirty="0">
              <a:latin typeface="Arial" panose="020B0604020202020204" pitchFamily="34" charset="0"/>
              <a:ea typeface="Arial" panose="020B0604020202020204" pitchFamily="34" charset="0"/>
              <a:cs typeface="Arial" panose="020B0604020202020204" pitchFamily="34" charset="0"/>
            </a:endParaRPr>
          </a:p>
          <a:p>
            <a:pPr algn="ctr" eaLnBrk="1" hangingPunct="1">
              <a:lnSpc>
                <a:spcPct val="90000"/>
              </a:lnSpc>
              <a:buFont typeface="Times New Roman" panose="02020603050405020304" pitchFamily="18" charset="0"/>
              <a:buNone/>
            </a:pPr>
            <a:r>
              <a:rPr lang="en-US" altLang="vi-VN" sz="2400" b="1" dirty="0" err="1">
                <a:latin typeface="Garamond" panose="02020404030301010803" pitchFamily="18" charset="0"/>
                <a:ea typeface="Arial" panose="020B0604020202020204" pitchFamily="34" charset="0"/>
                <a:cs typeface="Arial" panose="020B0604020202020204" pitchFamily="34" charset="0"/>
              </a:rPr>
              <a:t>Vielen</a:t>
            </a:r>
            <a:r>
              <a:rPr lang="en-US" altLang="vi-VN" sz="2400" b="1" dirty="0">
                <a:latin typeface="Garamond" panose="02020404030301010803" pitchFamily="18" charset="0"/>
                <a:ea typeface="Arial" panose="020B0604020202020204" pitchFamily="34" charset="0"/>
                <a:cs typeface="Arial" panose="020B0604020202020204" pitchFamily="34" charset="0"/>
              </a:rPr>
              <a:t> Dank für </a:t>
            </a:r>
            <a:r>
              <a:rPr lang="en-US" altLang="vi-VN" sz="2400" b="1" dirty="0" err="1">
                <a:latin typeface="Garamond" panose="02020404030301010803" pitchFamily="18" charset="0"/>
                <a:ea typeface="Arial" panose="020B0604020202020204" pitchFamily="34" charset="0"/>
                <a:cs typeface="Arial" panose="020B0604020202020204" pitchFamily="34" charset="0"/>
              </a:rPr>
              <a:t>Ihre</a:t>
            </a:r>
            <a:r>
              <a:rPr lang="en-US" altLang="vi-VN" sz="2400" b="1" dirty="0">
                <a:latin typeface="Garamond" panose="02020404030301010803" pitchFamily="18" charset="0"/>
                <a:ea typeface="Arial" panose="020B0604020202020204" pitchFamily="34" charset="0"/>
                <a:cs typeface="Arial" panose="020B0604020202020204" pitchFamily="34" charset="0"/>
              </a:rPr>
              <a:t> </a:t>
            </a:r>
            <a:r>
              <a:rPr lang="en-US" altLang="vi-VN" sz="2400" b="1" dirty="0" err="1">
                <a:latin typeface="Garamond" panose="02020404030301010803" pitchFamily="18" charset="0"/>
                <a:ea typeface="Arial" panose="020B0604020202020204" pitchFamily="34" charset="0"/>
                <a:cs typeface="Arial" panose="020B0604020202020204" pitchFamily="34" charset="0"/>
              </a:rPr>
              <a:t>Aufmerksamkeit</a:t>
            </a:r>
            <a:r>
              <a:rPr lang="en-US" altLang="vi-VN" sz="2400" b="1" dirty="0">
                <a:latin typeface="Garamond" panose="02020404030301010803" pitchFamily="18" charset="0"/>
                <a:ea typeface="Arial" panose="020B0604020202020204" pitchFamily="34" charset="0"/>
                <a:cs typeface="Arial" panose="020B0604020202020204" pitchFamily="34" charset="0"/>
              </a:rPr>
              <a:t>!</a:t>
            </a:r>
          </a:p>
          <a:p>
            <a:pPr algn="ctr" eaLnBrk="1" hangingPunct="1">
              <a:lnSpc>
                <a:spcPct val="90000"/>
              </a:lnSpc>
              <a:buFontTx/>
            </a:pPr>
            <a:endParaRPr lang="en-US" altLang="vi-VN" sz="1800" dirty="0">
              <a:latin typeface="Garamond" panose="02020404030301010803" pitchFamily="18" charset="0"/>
              <a:ea typeface="Arial" panose="020B0604020202020204" pitchFamily="34" charset="0"/>
              <a:cs typeface="Arial" panose="020B0604020202020204" pitchFamily="34" charset="0"/>
            </a:endParaRPr>
          </a:p>
          <a:p>
            <a:pPr eaLnBrk="1" hangingPunct="1">
              <a:lnSpc>
                <a:spcPct val="90000"/>
              </a:lnSpc>
              <a:buFont typeface="Times New Roman" panose="02020603050405020304" pitchFamily="18" charset="0"/>
              <a:buNone/>
            </a:pPr>
            <a:r>
              <a:rPr lang="en-US" altLang="vi-VN" sz="2000" b="1" dirty="0">
                <a:latin typeface="Garamond" panose="02020404030301010803" pitchFamily="18" charset="0"/>
                <a:ea typeface="Arial" panose="020B0604020202020204" pitchFamily="34" charset="0"/>
                <a:cs typeface="Arial" panose="020B0604020202020204" pitchFamily="34" charset="0"/>
              </a:rPr>
              <a:t>HANOI OFFICE</a:t>
            </a:r>
            <a:r>
              <a:rPr lang="en-US" altLang="vi-VN" sz="1800" b="1" dirty="0">
                <a:latin typeface="Garamond" panose="02020404030301010803" pitchFamily="18" charset="0"/>
                <a:ea typeface="Arial" panose="020B0604020202020204" pitchFamily="34" charset="0"/>
                <a:cs typeface="Arial" panose="020B0604020202020204" pitchFamily="34" charset="0"/>
              </a:rPr>
              <a:t>			</a:t>
            </a:r>
            <a:r>
              <a:rPr lang="en-US" altLang="vi-VN" sz="2000" b="1" dirty="0">
                <a:latin typeface="Garamond" panose="02020404030301010803" pitchFamily="18" charset="0"/>
                <a:ea typeface="Arial" panose="020B0604020202020204" pitchFamily="34" charset="0"/>
                <a:cs typeface="Arial" panose="020B0604020202020204" pitchFamily="34" charset="0"/>
              </a:rPr>
              <a:t>HO CHI MINH CITY OFFICE</a:t>
            </a:r>
          </a:p>
          <a:p>
            <a:pPr eaLnBrk="1" hangingPunct="1">
              <a:lnSpc>
                <a:spcPct val="90000"/>
              </a:lnSpc>
              <a:buFont typeface="Times New Roman" panose="02020603050405020304" pitchFamily="18" charset="0"/>
              <a:buNone/>
            </a:pPr>
            <a:endParaRPr lang="en-US" altLang="vi-VN" sz="1800" b="1" dirty="0">
              <a:latin typeface="Garamond" panose="02020404030301010803" pitchFamily="18" charset="0"/>
              <a:ea typeface="Arial" panose="020B0604020202020204" pitchFamily="34" charset="0"/>
              <a:cs typeface="Arial" panose="020B0604020202020204" pitchFamily="34" charset="0"/>
            </a:endParaRP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Pacific Place, Unit V1307/08, 13</a:t>
            </a:r>
            <a:r>
              <a:rPr lang="en-US" altLang="vi-VN" sz="1800" b="1" baseline="30000" dirty="0">
                <a:latin typeface="Garamond" panose="02020404030301010803" pitchFamily="18" charset="0"/>
                <a:ea typeface="Arial" panose="020B0604020202020204" pitchFamily="34" charset="0"/>
                <a:cs typeface="Arial" panose="020B0604020202020204" pitchFamily="34" charset="0"/>
              </a:rPr>
              <a:t>th</a:t>
            </a:r>
            <a:r>
              <a:rPr lang="en-US" altLang="vi-VN" sz="1800" b="1" dirty="0">
                <a:latin typeface="Garamond" panose="02020404030301010803" pitchFamily="18" charset="0"/>
                <a:ea typeface="Arial" panose="020B0604020202020204" pitchFamily="34" charset="0"/>
                <a:cs typeface="Arial" panose="020B0604020202020204" pitchFamily="34" charset="0"/>
              </a:rPr>
              <a:t> Floor, 	Suite 1503/04, Saigon Tower 	</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83B Ly Thuong Kiet, Hoan Kiem District	29 Le Duan Street, District 1</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Hanoi, Vietnam				Ho Chi Minh City, Vietnam</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Tel.:  +84 24 39462200			Tel.:  +84 28 3824 0240</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ea typeface="Arial" panose="020B0604020202020204" pitchFamily="34" charset="0"/>
                <a:cs typeface="Arial" panose="020B0604020202020204" pitchFamily="34" charset="0"/>
              </a:rPr>
              <a:t>Fax:  +84 24 3946 1311			Fax:  +84 28 3824 0241</a:t>
            </a:r>
          </a:p>
          <a:p>
            <a:pPr algn="ctr" eaLnBrk="1" hangingPunct="1">
              <a:buNone/>
            </a:pPr>
            <a:r>
              <a:rPr lang="en-US" altLang="vi-VN" sz="1800" b="1" dirty="0">
                <a:latin typeface="Garamond" panose="02020404030301010803" pitchFamily="18" charset="0"/>
                <a:ea typeface="Arial" panose="020B0604020202020204" pitchFamily="34" charset="0"/>
                <a:cs typeface="Arial" panose="020B0604020202020204" pitchFamily="34" charset="0"/>
              </a:rPr>
              <a:t>Contact email:</a:t>
            </a:r>
          </a:p>
          <a:p>
            <a:pPr algn="ctr" eaLnBrk="1" hangingPunct="1">
              <a:buNone/>
            </a:pPr>
            <a:r>
              <a:rPr lang="en-US" altLang="vi-VN" sz="2400" b="1" dirty="0">
                <a:latin typeface="Garamond" panose="02020404030301010803" pitchFamily="18" charset="0"/>
                <a:ea typeface="Arial" panose="020B0604020202020204" pitchFamily="34" charset="0"/>
                <a:cs typeface="Arial" panose="020B0604020202020204" pitchFamily="34" charset="0"/>
                <a:hlinkClick r:id="rId3"/>
              </a:rPr>
              <a:t>omassmann@duanemorris.com</a:t>
            </a:r>
            <a:endParaRPr lang="en-US" altLang="vi-VN" sz="2400" b="1" dirty="0">
              <a:latin typeface="Garamond" panose="02020404030301010803" pitchFamily="18" charset="0"/>
              <a:ea typeface="Arial" panose="020B0604020202020204" pitchFamily="34" charset="0"/>
              <a:cs typeface="Arial" panose="020B0604020202020204" pitchFamily="34" charset="0"/>
            </a:endParaRPr>
          </a:p>
          <a:p>
            <a:pPr algn="ctr" eaLnBrk="1" hangingPunct="1">
              <a:buNone/>
            </a:pPr>
            <a:endParaRPr lang="en-US" altLang="vi-VN" sz="1400" dirty="0">
              <a:latin typeface="Arial" panose="020B0604020202020204" pitchFamily="34" charset="0"/>
              <a:ea typeface="Arial" panose="020B0604020202020204" pitchFamily="34" charset="0"/>
              <a:cs typeface="Arial" panose="020B0604020202020204" pitchFamily="34" charset="0"/>
            </a:endParaRPr>
          </a:p>
          <a:p>
            <a:pPr eaLnBrk="1" hangingPunct="1">
              <a:buNone/>
            </a:pPr>
            <a:endParaRPr lang="en-US" altLang="vi-VN" sz="1400" dirty="0">
              <a:latin typeface="Arial" panose="020B0604020202020204" pitchFamily="34" charset="0"/>
              <a:ea typeface="Arial" panose="020B0604020202020204" pitchFamily="34" charset="0"/>
              <a:cs typeface="Arial" panose="020B0604020202020204" pitchFamily="34" charset="0"/>
            </a:endParaRPr>
          </a:p>
        </p:txBody>
      </p:sp>
      <p:sp>
        <p:nvSpPr>
          <p:cNvPr id="41988"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44</a:t>
            </a:fld>
            <a:endParaRPr lang="en-US" altLang="vi-VN" sz="1000" dirty="0">
              <a:solidFill>
                <a:srgbClr val="203C6A"/>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79413" y="1068388"/>
            <a:ext cx="8596312" cy="868362"/>
          </a:xfrm>
        </p:spPr>
        <p:txBody>
          <a:bodyPr/>
          <a:lstStyle/>
          <a:p>
            <a:pPr algn="ctr"/>
            <a:r>
              <a:rPr lang="de-DE" altLang="en-US" sz="3000" dirty="0">
                <a:latin typeface="Garamond" panose="02020404030301010803" pitchFamily="18" charset="0"/>
              </a:rPr>
              <a:t>Freihandelsabkommen zwischen der EU und Vietnam</a:t>
            </a:r>
            <a:endParaRPr lang="en-AU" altLang="en-US" sz="3000" dirty="0">
              <a:latin typeface="Garamond" panose="02020404030301010803" pitchFamily="18" charset="0"/>
            </a:endParaRP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2CA4AB-795C-4B71-95F7-78B49D2DAA4E}" type="slidenum">
              <a:rPr lang="en-US" altLang="vi-VN" smtClean="0">
                <a:solidFill>
                  <a:srgbClr val="203C6A"/>
                </a:solidFill>
              </a:rPr>
              <a:pPr/>
              <a:t>5</a:t>
            </a:fld>
            <a:endParaRPr lang="en-US" altLang="vi-VN" dirty="0">
              <a:solidFill>
                <a:srgbClr val="203C6A"/>
              </a:solidFill>
            </a:endParaRPr>
          </a:p>
        </p:txBody>
      </p:sp>
      <p:pic>
        <p:nvPicPr>
          <p:cNvPr id="1536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2082800"/>
            <a:ext cx="6096000" cy="3979863"/>
          </a:xfrm>
        </p:spPr>
      </p:pic>
    </p:spTree>
    <p:extLst>
      <p:ext uri="{BB962C8B-B14F-4D97-AF65-F5344CB8AC3E}">
        <p14:creationId xmlns:p14="http://schemas.microsoft.com/office/powerpoint/2010/main" val="17781650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60363" y="684213"/>
            <a:ext cx="8596312" cy="868362"/>
          </a:xfrm>
        </p:spPr>
        <p:txBody>
          <a:bodyPr/>
          <a:lstStyle/>
          <a:p>
            <a:r>
              <a:rPr lang="en-US" altLang="en-US" dirty="0">
                <a:latin typeface="Garamond" panose="02020404030301010803" pitchFamily="18" charset="0"/>
              </a:rPr>
              <a:t>EVFTA AND IPA</a:t>
            </a:r>
          </a:p>
        </p:txBody>
      </p:sp>
      <p:sp>
        <p:nvSpPr>
          <p:cNvPr id="16387" name="Content Placeholder 2"/>
          <p:cNvSpPr>
            <a:spLocks noGrp="1"/>
          </p:cNvSpPr>
          <p:nvPr>
            <p:ph idx="1"/>
          </p:nvPr>
        </p:nvSpPr>
        <p:spPr>
          <a:xfrm>
            <a:off x="360363" y="1540024"/>
            <a:ext cx="8577262" cy="5165576"/>
          </a:xfrm>
        </p:spPr>
        <p:txBody>
          <a:bodyPr/>
          <a:lstStyle/>
          <a:p>
            <a:r>
              <a:rPr lang="de-DE" altLang="en-US" sz="2000" dirty="0">
                <a:latin typeface="Garamond" panose="02020404030301010803" pitchFamily="18" charset="0"/>
              </a:rPr>
              <a:t>Das EVFTA ist ein Freihandelsabkommen der neuen Generation zwischen Vietnam und 28 EU-Mitgliedstaaten</a:t>
            </a:r>
          </a:p>
          <a:p>
            <a:r>
              <a:rPr lang="de-DE" altLang="en-US" sz="2000" dirty="0">
                <a:latin typeface="Garamond" panose="02020404030301010803" pitchFamily="18" charset="0"/>
              </a:rPr>
              <a:t>Am 2. Dezember 2015 schlossen sowohl Vietnam als auch die EU die Verhandlungen ab.</a:t>
            </a:r>
          </a:p>
          <a:p>
            <a:r>
              <a:rPr lang="de-DE" altLang="en-US" sz="2000" dirty="0">
                <a:latin typeface="Garamond" panose="02020404030301010803" pitchFamily="18" charset="0"/>
              </a:rPr>
              <a:t>Am 26. Juni 2018 wurde das EVFTA im Anschluss an das Gutachten des Europäischen Gerichtshofs zum Freihandelsabkommen zwischen der EU und Singapur in zwei Abkommen in Bezug auf Handel und Investitionen aufgeteilt</a:t>
            </a:r>
          </a:p>
          <a:p>
            <a:r>
              <a:rPr lang="de-DE" altLang="en-US" sz="2000" dirty="0">
                <a:latin typeface="Garamond" panose="02020404030301010803" pitchFamily="18" charset="0"/>
              </a:rPr>
              <a:t>Das EVFTA deckt Handelsfragen ab, während Investitionsschutz und investitionsbezogene Streitbeilegung unter das IPA fallen.</a:t>
            </a:r>
          </a:p>
          <a:p>
            <a:r>
              <a:rPr lang="de-DE" altLang="en-US" sz="2000" dirty="0">
                <a:latin typeface="Garamond" panose="02020404030301010803" pitchFamily="18" charset="0"/>
              </a:rPr>
              <a:t>Am 30. Juni wurden das EVFTA und das IPA in Hanoi unterzeichnet.</a:t>
            </a:r>
          </a:p>
          <a:p>
            <a:r>
              <a:rPr lang="de-DE" altLang="en-US" sz="2000" dirty="0">
                <a:latin typeface="Garamond" panose="02020404030301010803" pitchFamily="18" charset="0"/>
              </a:rPr>
              <a:t>Das EVFTA trat am 01. August 2020 in Kraft.</a:t>
            </a:r>
          </a:p>
          <a:p>
            <a:r>
              <a:rPr lang="de-DE" altLang="en-US" sz="2000" dirty="0">
                <a:latin typeface="Garamond" panose="02020404030301010803" pitchFamily="18" charset="0"/>
              </a:rPr>
              <a:t>Bis September 2023 haben 13 EU-Länder das EVIPA ratifiziert.</a:t>
            </a:r>
            <a:endParaRPr lang="en-US" altLang="en-US" sz="2000" dirty="0">
              <a:latin typeface="Garamond" panose="02020404030301010803" pitchFamily="18" charset="0"/>
            </a:endParaRP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D97492-F072-4B76-9C8D-F3304D00F3D0}" type="slidenum">
              <a:rPr lang="en-US" altLang="vi-VN" smtClean="0">
                <a:solidFill>
                  <a:srgbClr val="203C6A"/>
                </a:solidFill>
              </a:rPr>
              <a:pPr/>
              <a:t>6</a:t>
            </a:fld>
            <a:endParaRPr lang="en-US" altLang="vi-VN" dirty="0">
              <a:solidFill>
                <a:srgbClr val="203C6A"/>
              </a:solidFill>
            </a:endParaRPr>
          </a:p>
        </p:txBody>
      </p:sp>
    </p:spTree>
    <p:extLst>
      <p:ext uri="{BB962C8B-B14F-4D97-AF65-F5344CB8AC3E}">
        <p14:creationId xmlns:p14="http://schemas.microsoft.com/office/powerpoint/2010/main" val="3827516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79413" y="1068388"/>
            <a:ext cx="8596312" cy="868362"/>
          </a:xfrm>
        </p:spPr>
        <p:txBody>
          <a:bodyPr/>
          <a:lstStyle/>
          <a:p>
            <a:pPr algn="ctr"/>
            <a:r>
              <a:rPr lang="en-AU" altLang="en-US" dirty="0">
                <a:latin typeface="Garamond" panose="02020404030301010803" pitchFamily="18" charset="0"/>
              </a:rPr>
              <a:t>EVFTA - </a:t>
            </a:r>
            <a:r>
              <a:rPr lang="en-AU" altLang="en-US" dirty="0" err="1">
                <a:latin typeface="Garamond" panose="02020404030301010803" pitchFamily="18" charset="0"/>
              </a:rPr>
              <a:t>Umfassendes</a:t>
            </a:r>
            <a:r>
              <a:rPr lang="en-AU" altLang="en-US" dirty="0">
                <a:latin typeface="Garamond" panose="02020404030301010803" pitchFamily="18" charset="0"/>
              </a:rPr>
              <a:t> </a:t>
            </a:r>
            <a:r>
              <a:rPr lang="en-AU" altLang="en-US" dirty="0" err="1">
                <a:latin typeface="Garamond" panose="02020404030301010803" pitchFamily="18" charset="0"/>
              </a:rPr>
              <a:t>Abkommen</a:t>
            </a:r>
            <a:endParaRPr lang="en-AU" altLang="en-US" dirty="0">
              <a:latin typeface="Garamond" panose="02020404030301010803" pitchFamily="18" charset="0"/>
            </a:endParaRPr>
          </a:p>
        </p:txBody>
      </p:sp>
      <p:sp>
        <p:nvSpPr>
          <p:cNvPr id="34819" name="Content Placeholder 2"/>
          <p:cNvSpPr>
            <a:spLocks noGrp="1"/>
          </p:cNvSpPr>
          <p:nvPr>
            <p:ph idx="1"/>
          </p:nvPr>
        </p:nvSpPr>
        <p:spPr>
          <a:xfrm>
            <a:off x="379413" y="1995488"/>
            <a:ext cx="8577262" cy="4479925"/>
          </a:xfrm>
        </p:spPr>
        <p:txBody>
          <a:bodyPr/>
          <a:lstStyle/>
          <a:p>
            <a:r>
              <a:rPr lang="en-GB" altLang="en-US" sz="1800" b="1" u="sng" dirty="0">
                <a:solidFill>
                  <a:srgbClr val="003300"/>
                </a:solidFill>
                <a:latin typeface="Garamond" panose="02020404030301010803" pitchFamily="18" charset="0"/>
              </a:rPr>
              <a:t>Handel </a:t>
            </a:r>
            <a:r>
              <a:rPr lang="en-GB" altLang="en-US" sz="1800" b="1" u="sng" dirty="0" err="1">
                <a:solidFill>
                  <a:srgbClr val="003300"/>
                </a:solidFill>
                <a:latin typeface="Garamond" panose="02020404030301010803" pitchFamily="18" charset="0"/>
              </a:rPr>
              <a:t>mit</a:t>
            </a:r>
            <a:r>
              <a:rPr lang="en-GB" altLang="en-US" sz="1800" b="1" u="sng" dirty="0">
                <a:solidFill>
                  <a:srgbClr val="003300"/>
                </a:solidFill>
                <a:latin typeface="Garamond" panose="02020404030301010803" pitchFamily="18" charset="0"/>
              </a:rPr>
              <a:t> </a:t>
            </a:r>
            <a:r>
              <a:rPr lang="en-GB" altLang="en-US" sz="1800" b="1" u="sng" dirty="0" err="1">
                <a:solidFill>
                  <a:srgbClr val="003300"/>
                </a:solidFill>
                <a:latin typeface="Garamond" panose="02020404030301010803" pitchFamily="18" charset="0"/>
              </a:rPr>
              <a:t>Waren</a:t>
            </a:r>
            <a:endParaRPr lang="en-GB" altLang="en-US" sz="1800" b="1" u="sng" dirty="0">
              <a:solidFill>
                <a:srgbClr val="003300"/>
              </a:solidFill>
              <a:latin typeface="Garamond" panose="02020404030301010803" pitchFamily="18" charset="0"/>
            </a:endParaRPr>
          </a:p>
          <a:p>
            <a:pPr eaLnBrk="1" hangingPunct="1">
              <a:spcBef>
                <a:spcPts val="450"/>
              </a:spcBef>
              <a:buClr>
                <a:srgbClr val="007CC1"/>
              </a:buClr>
              <a:buFont typeface="Arial" panose="020B0604020202020204" pitchFamily="34" charset="0"/>
              <a:buNone/>
            </a:pPr>
            <a:r>
              <a:rPr lang="en-GB" altLang="en-US" sz="1800" dirty="0" err="1">
                <a:solidFill>
                  <a:srgbClr val="003300"/>
                </a:solidFill>
                <a:latin typeface="Garamond" panose="02020404030301010803" pitchFamily="18" charset="0"/>
              </a:rPr>
              <a:t>Marktzugang</a:t>
            </a:r>
            <a:r>
              <a:rPr lang="en-GB" altLang="en-US" sz="1800" dirty="0">
                <a:solidFill>
                  <a:srgbClr val="003300"/>
                </a:solidFill>
                <a:latin typeface="Garamond" panose="02020404030301010803" pitchFamily="18" charset="0"/>
              </a:rPr>
              <a:t> für </a:t>
            </a:r>
            <a:r>
              <a:rPr lang="en-GB" altLang="en-US" sz="1800" dirty="0" err="1">
                <a:solidFill>
                  <a:srgbClr val="003300"/>
                </a:solidFill>
                <a:latin typeface="Garamond" panose="02020404030301010803" pitchFamily="18" charset="0"/>
              </a:rPr>
              <a:t>Waren</a:t>
            </a:r>
            <a:r>
              <a:rPr lang="en-GB" altLang="en-US" sz="1800" dirty="0">
                <a:solidFill>
                  <a:srgbClr val="003300"/>
                </a:solidFill>
                <a:latin typeface="Garamond" panose="02020404030301010803" pitchFamily="18" charset="0"/>
              </a:rPr>
              <a:t> - </a:t>
            </a:r>
            <a:r>
              <a:rPr lang="en-GB" altLang="en-US" sz="1800" dirty="0" err="1">
                <a:solidFill>
                  <a:srgbClr val="003300"/>
                </a:solidFill>
                <a:latin typeface="Garamond" panose="02020404030301010803" pitchFamily="18" charset="0"/>
              </a:rPr>
              <a:t>Zölle</a:t>
            </a:r>
            <a:r>
              <a:rPr lang="en-GB" altLang="en-US" sz="1800" dirty="0">
                <a:solidFill>
                  <a:srgbClr val="003300"/>
                </a:solidFill>
                <a:latin typeface="Garamond" panose="02020404030301010803" pitchFamily="18" charset="0"/>
              </a:rPr>
              <a:t> </a:t>
            </a:r>
          </a:p>
          <a:p>
            <a:pPr eaLnBrk="1" hangingPunct="1">
              <a:spcBef>
                <a:spcPts val="450"/>
              </a:spcBef>
              <a:buClr>
                <a:srgbClr val="007CC1"/>
              </a:buClr>
              <a:buFont typeface="Arial" panose="020B0604020202020204" pitchFamily="34" charset="0"/>
              <a:buNone/>
            </a:pPr>
            <a:r>
              <a:rPr lang="en-GB" altLang="en-US" sz="1800" dirty="0" err="1">
                <a:solidFill>
                  <a:srgbClr val="003300"/>
                </a:solidFill>
                <a:latin typeface="Garamond" panose="02020404030301010803" pitchFamily="18" charset="0"/>
              </a:rPr>
              <a:t>Ursprungsregeln</a:t>
            </a:r>
            <a:endParaRPr lang="en-GB" altLang="en-US" sz="1800" dirty="0">
              <a:solidFill>
                <a:srgbClr val="003300"/>
              </a:solidFill>
              <a:latin typeface="Garamond" panose="02020404030301010803" pitchFamily="18" charset="0"/>
            </a:endParaRPr>
          </a:p>
          <a:p>
            <a:pPr eaLnBrk="1" hangingPunct="1">
              <a:spcBef>
                <a:spcPts val="450"/>
              </a:spcBef>
              <a:buClr>
                <a:srgbClr val="007CC1"/>
              </a:buClr>
              <a:buFont typeface="Arial" panose="020B0604020202020204" pitchFamily="34" charset="0"/>
              <a:buNone/>
            </a:pPr>
            <a:r>
              <a:rPr lang="en-GB" altLang="en-US" sz="1800" dirty="0" err="1">
                <a:solidFill>
                  <a:srgbClr val="003300"/>
                </a:solidFill>
                <a:latin typeface="Garamond" panose="02020404030301010803" pitchFamily="18" charset="0"/>
              </a:rPr>
              <a:t>Ausfuhrzölle</a:t>
            </a:r>
            <a:endParaRPr lang="en-GB" altLang="en-US" sz="1800" dirty="0">
              <a:solidFill>
                <a:srgbClr val="003300"/>
              </a:solidFill>
              <a:latin typeface="Garamond" panose="02020404030301010803" pitchFamily="18" charset="0"/>
            </a:endParaRPr>
          </a:p>
          <a:p>
            <a:pPr eaLnBrk="1" hangingPunct="1">
              <a:spcBef>
                <a:spcPts val="450"/>
              </a:spcBef>
              <a:buClr>
                <a:srgbClr val="007CC1"/>
              </a:buClr>
              <a:buFont typeface="Arial" panose="020B0604020202020204" pitchFamily="34" charset="0"/>
              <a:buNone/>
            </a:pPr>
            <a:r>
              <a:rPr lang="en-GB" altLang="en-US" sz="1800" dirty="0" err="1">
                <a:solidFill>
                  <a:srgbClr val="003300"/>
                </a:solidFill>
                <a:latin typeface="Garamond" panose="02020404030301010803" pitchFamily="18" charset="0"/>
              </a:rPr>
              <a:t>Technische</a:t>
            </a:r>
            <a:r>
              <a:rPr lang="en-GB" altLang="en-US" sz="1800" dirty="0">
                <a:solidFill>
                  <a:srgbClr val="003300"/>
                </a:solidFill>
                <a:latin typeface="Garamond" panose="02020404030301010803" pitchFamily="18" charset="0"/>
              </a:rPr>
              <a:t> </a:t>
            </a:r>
            <a:r>
              <a:rPr lang="en-GB" altLang="en-US" sz="1800" dirty="0" err="1">
                <a:solidFill>
                  <a:srgbClr val="003300"/>
                </a:solidFill>
                <a:latin typeface="Garamond" panose="02020404030301010803" pitchFamily="18" charset="0"/>
              </a:rPr>
              <a:t>Handelshemmnisse</a:t>
            </a:r>
            <a:r>
              <a:rPr lang="en-GB" altLang="en-US" sz="1800" dirty="0">
                <a:solidFill>
                  <a:srgbClr val="003300"/>
                </a:solidFill>
                <a:latin typeface="Garamond" panose="02020404030301010803" pitchFamily="18" charset="0"/>
              </a:rPr>
              <a:t> (TBT)</a:t>
            </a:r>
          </a:p>
          <a:p>
            <a:pPr eaLnBrk="1" hangingPunct="1">
              <a:spcBef>
                <a:spcPts val="450"/>
              </a:spcBef>
              <a:buClr>
                <a:srgbClr val="007CC1"/>
              </a:buClr>
              <a:buFont typeface="Arial" panose="020B0604020202020204" pitchFamily="34" charset="0"/>
              <a:buNone/>
            </a:pPr>
            <a:r>
              <a:rPr lang="en-GB" altLang="en-US" sz="1800" dirty="0" err="1">
                <a:solidFill>
                  <a:srgbClr val="003300"/>
                </a:solidFill>
                <a:latin typeface="Garamond" panose="02020404030301010803" pitchFamily="18" charset="0"/>
              </a:rPr>
              <a:t>Sanitäre</a:t>
            </a:r>
            <a:r>
              <a:rPr lang="en-GB" altLang="en-US" sz="1800" dirty="0">
                <a:solidFill>
                  <a:srgbClr val="003300"/>
                </a:solidFill>
                <a:latin typeface="Garamond" panose="02020404030301010803" pitchFamily="18" charset="0"/>
              </a:rPr>
              <a:t> und </a:t>
            </a:r>
            <a:r>
              <a:rPr lang="en-GB" altLang="en-US" sz="1800" dirty="0" err="1">
                <a:solidFill>
                  <a:srgbClr val="003300"/>
                </a:solidFill>
                <a:latin typeface="Garamond" panose="02020404030301010803" pitchFamily="18" charset="0"/>
              </a:rPr>
              <a:t>phytosanitäre</a:t>
            </a:r>
            <a:r>
              <a:rPr lang="en-GB" altLang="en-US" sz="1800" dirty="0">
                <a:solidFill>
                  <a:srgbClr val="003300"/>
                </a:solidFill>
                <a:latin typeface="Garamond" panose="02020404030301010803" pitchFamily="18" charset="0"/>
              </a:rPr>
              <a:t> </a:t>
            </a:r>
            <a:r>
              <a:rPr lang="en-GB" altLang="en-US" sz="1800" dirty="0" err="1">
                <a:solidFill>
                  <a:srgbClr val="003300"/>
                </a:solidFill>
                <a:latin typeface="Garamond" panose="02020404030301010803" pitchFamily="18" charset="0"/>
              </a:rPr>
              <a:t>Maßnahmen</a:t>
            </a:r>
            <a:endParaRPr lang="en-GB" altLang="en-US" sz="1800" dirty="0">
              <a:solidFill>
                <a:srgbClr val="003300"/>
              </a:solidFill>
              <a:latin typeface="Garamond" panose="02020404030301010803" pitchFamily="18" charset="0"/>
            </a:endParaRPr>
          </a:p>
          <a:p>
            <a:pPr eaLnBrk="1" hangingPunct="1">
              <a:spcBef>
                <a:spcPts val="450"/>
              </a:spcBef>
              <a:buClr>
                <a:srgbClr val="007CC1"/>
              </a:buClr>
              <a:buFont typeface="Arial" panose="020B0604020202020204" pitchFamily="34" charset="0"/>
              <a:buNone/>
            </a:pPr>
            <a:r>
              <a:rPr lang="en-GB" altLang="en-US" sz="1800" dirty="0" err="1">
                <a:solidFill>
                  <a:srgbClr val="003300"/>
                </a:solidFill>
                <a:latin typeface="Garamond" panose="02020404030301010803" pitchFamily="18" charset="0"/>
              </a:rPr>
              <a:t>Zoll</a:t>
            </a:r>
            <a:r>
              <a:rPr lang="en-GB" altLang="en-US" sz="1800" dirty="0">
                <a:solidFill>
                  <a:srgbClr val="003300"/>
                </a:solidFill>
                <a:latin typeface="Garamond" panose="02020404030301010803" pitchFamily="18" charset="0"/>
              </a:rPr>
              <a:t> und </a:t>
            </a:r>
            <a:r>
              <a:rPr lang="en-GB" altLang="en-US" sz="1800" dirty="0" err="1">
                <a:solidFill>
                  <a:srgbClr val="003300"/>
                </a:solidFill>
                <a:latin typeface="Garamond" panose="02020404030301010803" pitchFamily="18" charset="0"/>
              </a:rPr>
              <a:t>Handelserleichterung</a:t>
            </a:r>
            <a:r>
              <a:rPr lang="en-GB" altLang="en-US" sz="1800" dirty="0">
                <a:solidFill>
                  <a:srgbClr val="003300"/>
                </a:solidFill>
                <a:latin typeface="Garamond" panose="02020404030301010803" pitchFamily="18" charset="0"/>
              </a:rPr>
              <a:t> </a:t>
            </a:r>
          </a:p>
          <a:p>
            <a:pPr eaLnBrk="1" hangingPunct="1">
              <a:spcBef>
                <a:spcPts val="450"/>
              </a:spcBef>
              <a:buClr>
                <a:srgbClr val="007CC1"/>
              </a:buClr>
              <a:buFont typeface="Arial" panose="020B0604020202020204" pitchFamily="34" charset="0"/>
              <a:buNone/>
            </a:pPr>
            <a:r>
              <a:rPr lang="en-GB" altLang="en-US" sz="1800" dirty="0" err="1">
                <a:solidFill>
                  <a:srgbClr val="003300"/>
                </a:solidFill>
                <a:latin typeface="Garamond" panose="02020404030301010803" pitchFamily="18" charset="0"/>
              </a:rPr>
              <a:t>Verwaltungszusammenarbeit</a:t>
            </a:r>
            <a:r>
              <a:rPr lang="en-GB" altLang="en-US" sz="1800" dirty="0">
                <a:solidFill>
                  <a:srgbClr val="003300"/>
                </a:solidFill>
                <a:latin typeface="Garamond" panose="02020404030301010803" pitchFamily="18" charset="0"/>
              </a:rPr>
              <a:t> in </a:t>
            </a:r>
            <a:r>
              <a:rPr lang="en-GB" altLang="en-US" sz="1800" dirty="0" err="1">
                <a:solidFill>
                  <a:srgbClr val="003300"/>
                </a:solidFill>
                <a:latin typeface="Garamond" panose="02020404030301010803" pitchFamily="18" charset="0"/>
              </a:rPr>
              <a:t>Zollangelegenheiten</a:t>
            </a:r>
            <a:endParaRPr lang="en-GB" altLang="en-US" sz="1800" dirty="0">
              <a:solidFill>
                <a:srgbClr val="003300"/>
              </a:solidFill>
              <a:latin typeface="Garamond" panose="02020404030301010803" pitchFamily="18" charset="0"/>
            </a:endParaRPr>
          </a:p>
          <a:p>
            <a:pPr eaLnBrk="1" hangingPunct="1">
              <a:spcBef>
                <a:spcPts val="450"/>
              </a:spcBef>
              <a:buClr>
                <a:srgbClr val="007CC1"/>
              </a:buClr>
              <a:buFont typeface="Arial" panose="020B0604020202020204" pitchFamily="34" charset="0"/>
              <a:buNone/>
            </a:pPr>
            <a:endParaRPr lang="en-GB" altLang="en-US" sz="1800" b="1" u="sng" dirty="0">
              <a:solidFill>
                <a:srgbClr val="003300"/>
              </a:solidFill>
              <a:latin typeface="Garamond" panose="02020404030301010803" pitchFamily="18" charset="0"/>
            </a:endParaRPr>
          </a:p>
          <a:p>
            <a:r>
              <a:rPr lang="en-GB" altLang="en-US" sz="1800" b="1" u="sng" dirty="0" err="1">
                <a:solidFill>
                  <a:srgbClr val="003300"/>
                </a:solidFill>
                <a:latin typeface="Garamond" panose="02020404030301010803" pitchFamily="18" charset="0"/>
              </a:rPr>
              <a:t>Dienstleistungen</a:t>
            </a:r>
            <a:r>
              <a:rPr lang="en-GB" altLang="en-US" sz="1800" b="1" u="sng" dirty="0">
                <a:solidFill>
                  <a:srgbClr val="003300"/>
                </a:solidFill>
                <a:latin typeface="Garamond" panose="02020404030301010803" pitchFamily="18" charset="0"/>
              </a:rPr>
              <a:t> und </a:t>
            </a:r>
            <a:r>
              <a:rPr lang="en-GB" altLang="en-US" sz="1800" b="1" u="sng" dirty="0" err="1">
                <a:solidFill>
                  <a:srgbClr val="003300"/>
                </a:solidFill>
                <a:latin typeface="Garamond" panose="02020404030301010803" pitchFamily="18" charset="0"/>
              </a:rPr>
              <a:t>Investitionen</a:t>
            </a:r>
            <a:r>
              <a:rPr lang="en-GB" altLang="en-US" sz="1800" b="1" u="sng" dirty="0">
                <a:solidFill>
                  <a:srgbClr val="003300"/>
                </a:solidFill>
                <a:latin typeface="Garamond" panose="02020404030301010803" pitchFamily="18" charset="0"/>
              </a:rPr>
              <a:t>:</a:t>
            </a:r>
          </a:p>
          <a:p>
            <a:pPr eaLnBrk="1" hangingPunct="1">
              <a:spcBef>
                <a:spcPts val="450"/>
              </a:spcBef>
              <a:buClr>
                <a:srgbClr val="007CC1"/>
              </a:buClr>
              <a:buFont typeface="Arial" panose="020B0604020202020204" pitchFamily="34" charset="0"/>
              <a:buNone/>
            </a:pPr>
            <a:r>
              <a:rPr lang="de-DE" altLang="en-US" sz="1800" dirty="0">
                <a:solidFill>
                  <a:srgbClr val="003300"/>
                </a:solidFill>
                <a:latin typeface="Garamond" panose="02020404030301010803" pitchFamily="18" charset="0"/>
              </a:rPr>
              <a:t>Elektronischer Handel/ Erneuerbare Energie-erzeugung</a:t>
            </a:r>
          </a:p>
          <a:p>
            <a:pPr eaLnBrk="1" hangingPunct="1">
              <a:spcBef>
                <a:spcPts val="450"/>
              </a:spcBef>
              <a:buClr>
                <a:srgbClr val="007CC1"/>
              </a:buClr>
              <a:buFont typeface="Arial" panose="020B0604020202020204" pitchFamily="34" charset="0"/>
              <a:buNone/>
            </a:pPr>
            <a:r>
              <a:rPr lang="de-DE" altLang="en-US" sz="1800" dirty="0">
                <a:solidFill>
                  <a:srgbClr val="003300"/>
                </a:solidFill>
                <a:latin typeface="Garamond" panose="02020404030301010803" pitchFamily="18" charset="0"/>
              </a:rPr>
              <a:t>Liberalisierungsverpflichtungen / Marktzugang</a:t>
            </a:r>
            <a:endParaRPr lang="en-AU" altLang="en-US" sz="1800" dirty="0">
              <a:solidFill>
                <a:srgbClr val="003300"/>
              </a:solidFill>
              <a:latin typeface="Garamond" panose="02020404030301010803" pitchFamily="18" charset="0"/>
            </a:endParaRPr>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4588C0-1DF2-4B04-B9A6-7F42ABFA6C82}" type="slidenum">
              <a:rPr lang="en-US" altLang="vi-VN" smtClean="0">
                <a:solidFill>
                  <a:srgbClr val="203C6A"/>
                </a:solidFill>
              </a:rPr>
              <a:pPr/>
              <a:t>7</a:t>
            </a:fld>
            <a:endParaRPr lang="en-US" altLang="vi-VN" dirty="0">
              <a:solidFill>
                <a:srgbClr val="203C6A"/>
              </a:solidFill>
            </a:endParaRPr>
          </a:p>
        </p:txBody>
      </p:sp>
      <p:sp>
        <p:nvSpPr>
          <p:cNvPr id="34821" name="Rectangle 4"/>
          <p:cNvSpPr>
            <a:spLocks noChangeArrowheads="1"/>
          </p:cNvSpPr>
          <p:nvPr/>
        </p:nvSpPr>
        <p:spPr bwMode="auto">
          <a:xfrm>
            <a:off x="5245100" y="1981200"/>
            <a:ext cx="3962400" cy="371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450"/>
              </a:spcBef>
              <a:buClr>
                <a:srgbClr val="007CC1"/>
              </a:buClr>
              <a:buFont typeface="Arial" panose="020B0604020202020204" pitchFamily="34" charset="0"/>
              <a:buNone/>
            </a:pPr>
            <a:r>
              <a:rPr lang="en-GB" altLang="en-US" b="1" u="sng" dirty="0" err="1">
                <a:solidFill>
                  <a:srgbClr val="003300"/>
                </a:solidFill>
                <a:latin typeface="Garamond" panose="02020404030301010803" pitchFamily="18" charset="0"/>
              </a:rPr>
              <a:t>Übergreifende</a:t>
            </a:r>
            <a:r>
              <a:rPr lang="en-GB" altLang="en-US" b="1" u="sng" dirty="0">
                <a:solidFill>
                  <a:srgbClr val="003300"/>
                </a:solidFill>
                <a:latin typeface="Garamond" panose="02020404030301010803" pitchFamily="18" charset="0"/>
              </a:rPr>
              <a:t> </a:t>
            </a:r>
            <a:r>
              <a:rPr lang="en-GB" altLang="en-US" b="1" u="sng" dirty="0" err="1">
                <a:solidFill>
                  <a:srgbClr val="003300"/>
                </a:solidFill>
                <a:latin typeface="Garamond" panose="02020404030301010803" pitchFamily="18" charset="0"/>
              </a:rPr>
              <a:t>Themen</a:t>
            </a:r>
            <a:endParaRPr lang="en-GB" altLang="en-US" b="1" u="sng" dirty="0">
              <a:solidFill>
                <a:srgbClr val="003300"/>
              </a:solidFill>
              <a:latin typeface="Garamond" panose="02020404030301010803" pitchFamily="18" charset="0"/>
            </a:endParaRPr>
          </a:p>
          <a:p>
            <a:pPr eaLnBrk="1" hangingPunct="1">
              <a:spcBef>
                <a:spcPts val="450"/>
              </a:spcBef>
              <a:buClr>
                <a:srgbClr val="007CC1"/>
              </a:buClr>
              <a:buFont typeface="Arial" panose="020B0604020202020204" pitchFamily="34" charset="0"/>
              <a:buNone/>
            </a:pPr>
            <a:r>
              <a:rPr lang="en-GB" altLang="en-US" dirty="0" err="1">
                <a:solidFill>
                  <a:srgbClr val="003300"/>
                </a:solidFill>
                <a:latin typeface="Garamond" panose="02020404030301010803" pitchFamily="18" charset="0"/>
              </a:rPr>
              <a:t>Streitbeilegung</a:t>
            </a:r>
            <a:endParaRPr lang="en-GB" altLang="en-US" dirty="0">
              <a:solidFill>
                <a:srgbClr val="003300"/>
              </a:solidFill>
              <a:latin typeface="Garamond" panose="02020404030301010803" pitchFamily="18" charset="0"/>
            </a:endParaRPr>
          </a:p>
          <a:p>
            <a:pPr eaLnBrk="1" hangingPunct="1">
              <a:spcBef>
                <a:spcPts val="450"/>
              </a:spcBef>
              <a:buClr>
                <a:srgbClr val="007CC1"/>
              </a:buClr>
              <a:buFont typeface="Arial" panose="020B0604020202020204" pitchFamily="34" charset="0"/>
              <a:buNone/>
            </a:pPr>
            <a:r>
              <a:rPr lang="en-GB" altLang="en-US" dirty="0" err="1">
                <a:solidFill>
                  <a:srgbClr val="003300"/>
                </a:solidFill>
                <a:latin typeface="Garamond" panose="02020404030301010803" pitchFamily="18" charset="0"/>
              </a:rPr>
              <a:t>Öffentliches</a:t>
            </a:r>
            <a:r>
              <a:rPr lang="en-GB" altLang="en-US" dirty="0">
                <a:solidFill>
                  <a:srgbClr val="003300"/>
                </a:solidFill>
                <a:latin typeface="Garamond" panose="02020404030301010803" pitchFamily="18" charset="0"/>
              </a:rPr>
              <a:t> </a:t>
            </a:r>
            <a:r>
              <a:rPr lang="en-GB" altLang="en-US" dirty="0" err="1">
                <a:solidFill>
                  <a:srgbClr val="003300"/>
                </a:solidFill>
                <a:latin typeface="Garamond" panose="02020404030301010803" pitchFamily="18" charset="0"/>
              </a:rPr>
              <a:t>Beschaffungswesen</a:t>
            </a:r>
            <a:r>
              <a:rPr lang="en-GB" altLang="en-US" dirty="0">
                <a:solidFill>
                  <a:srgbClr val="003300"/>
                </a:solidFill>
                <a:latin typeface="Garamond" panose="02020404030301010803" pitchFamily="18" charset="0"/>
              </a:rPr>
              <a:t> </a:t>
            </a:r>
          </a:p>
          <a:p>
            <a:pPr eaLnBrk="1" hangingPunct="1">
              <a:spcBef>
                <a:spcPts val="450"/>
              </a:spcBef>
              <a:buClr>
                <a:srgbClr val="007CC1"/>
              </a:buClr>
            </a:pPr>
            <a:r>
              <a:rPr lang="en-GB" altLang="en-US" dirty="0" err="1">
                <a:solidFill>
                  <a:srgbClr val="003300"/>
                </a:solidFill>
                <a:latin typeface="Garamond" panose="02020404030301010803" pitchFamily="18" charset="0"/>
              </a:rPr>
              <a:t>Staatseigene</a:t>
            </a:r>
            <a:r>
              <a:rPr lang="en-GB" altLang="en-US" dirty="0">
                <a:solidFill>
                  <a:srgbClr val="003300"/>
                </a:solidFill>
                <a:latin typeface="Garamond" panose="02020404030301010803" pitchFamily="18" charset="0"/>
              </a:rPr>
              <a:t> </a:t>
            </a:r>
            <a:r>
              <a:rPr lang="en-GB" altLang="en-US" dirty="0" err="1">
                <a:solidFill>
                  <a:srgbClr val="003300"/>
                </a:solidFill>
                <a:latin typeface="Garamond" panose="02020404030301010803" pitchFamily="18" charset="0"/>
              </a:rPr>
              <a:t>Unternehmen</a:t>
            </a:r>
            <a:r>
              <a:rPr lang="en-GB" altLang="en-US" dirty="0">
                <a:solidFill>
                  <a:srgbClr val="003300"/>
                </a:solidFill>
                <a:latin typeface="Garamond" panose="02020404030301010803" pitchFamily="18" charset="0"/>
              </a:rPr>
              <a:t> &amp; </a:t>
            </a:r>
            <a:r>
              <a:rPr lang="en-GB" altLang="en-US" dirty="0" err="1">
                <a:solidFill>
                  <a:srgbClr val="003300"/>
                </a:solidFill>
                <a:latin typeface="Garamond" panose="02020404030301010803" pitchFamily="18" charset="0"/>
              </a:rPr>
              <a:t>Subventionen</a:t>
            </a:r>
            <a:endParaRPr lang="en-GB" altLang="en-US" dirty="0">
              <a:solidFill>
                <a:srgbClr val="003300"/>
              </a:solidFill>
              <a:latin typeface="Garamond" panose="02020404030301010803" pitchFamily="18" charset="0"/>
            </a:endParaRPr>
          </a:p>
          <a:p>
            <a:pPr eaLnBrk="1" hangingPunct="1">
              <a:spcBef>
                <a:spcPts val="450"/>
              </a:spcBef>
              <a:buClr>
                <a:srgbClr val="007CC1"/>
              </a:buClr>
            </a:pPr>
            <a:r>
              <a:rPr lang="en-GB" altLang="en-US" dirty="0" err="1">
                <a:solidFill>
                  <a:srgbClr val="003300"/>
                </a:solidFill>
                <a:latin typeface="Garamond" panose="02020404030301010803" pitchFamily="18" charset="0"/>
              </a:rPr>
              <a:t>Rechte</a:t>
            </a:r>
            <a:r>
              <a:rPr lang="en-GB" altLang="en-US" dirty="0">
                <a:solidFill>
                  <a:srgbClr val="003300"/>
                </a:solidFill>
                <a:latin typeface="Garamond" panose="02020404030301010803" pitchFamily="18" charset="0"/>
              </a:rPr>
              <a:t> an </a:t>
            </a:r>
            <a:r>
              <a:rPr lang="en-GB" altLang="en-US" dirty="0" err="1">
                <a:solidFill>
                  <a:srgbClr val="003300"/>
                </a:solidFill>
                <a:latin typeface="Garamond" panose="02020404030301010803" pitchFamily="18" charset="0"/>
              </a:rPr>
              <a:t>geistigem</a:t>
            </a:r>
            <a:r>
              <a:rPr lang="en-GB" altLang="en-US" dirty="0">
                <a:solidFill>
                  <a:srgbClr val="003300"/>
                </a:solidFill>
                <a:latin typeface="Garamond" panose="02020404030301010803" pitchFamily="18" charset="0"/>
              </a:rPr>
              <a:t> </a:t>
            </a:r>
            <a:r>
              <a:rPr lang="en-GB" altLang="en-US" dirty="0" err="1">
                <a:solidFill>
                  <a:srgbClr val="003300"/>
                </a:solidFill>
                <a:latin typeface="Garamond" panose="02020404030301010803" pitchFamily="18" charset="0"/>
              </a:rPr>
              <a:t>Eigentum</a:t>
            </a:r>
            <a:endParaRPr lang="en-GB" altLang="en-US" dirty="0">
              <a:solidFill>
                <a:srgbClr val="003300"/>
              </a:solidFill>
              <a:latin typeface="Garamond" panose="02020404030301010803" pitchFamily="18" charset="0"/>
            </a:endParaRPr>
          </a:p>
          <a:p>
            <a:pPr eaLnBrk="1" hangingPunct="1">
              <a:spcBef>
                <a:spcPts val="450"/>
              </a:spcBef>
              <a:buClr>
                <a:srgbClr val="007CC1"/>
              </a:buClr>
            </a:pPr>
            <a:r>
              <a:rPr lang="en-GB" altLang="en-US" dirty="0" err="1">
                <a:solidFill>
                  <a:srgbClr val="003300"/>
                </a:solidFill>
                <a:latin typeface="Garamond" panose="02020404030301010803" pitchFamily="18" charset="0"/>
              </a:rPr>
              <a:t>Herkunftsangaben</a:t>
            </a:r>
            <a:endParaRPr lang="en-GB" altLang="en-US" dirty="0">
              <a:solidFill>
                <a:srgbClr val="003300"/>
              </a:solidFill>
              <a:latin typeface="Garamond" panose="02020404030301010803" pitchFamily="18" charset="0"/>
            </a:endParaRPr>
          </a:p>
          <a:p>
            <a:pPr eaLnBrk="1" hangingPunct="1">
              <a:spcBef>
                <a:spcPts val="450"/>
              </a:spcBef>
              <a:buClr>
                <a:srgbClr val="007CC1"/>
              </a:buClr>
            </a:pPr>
            <a:r>
              <a:rPr lang="en-GB" altLang="en-US" dirty="0">
                <a:solidFill>
                  <a:srgbClr val="003300"/>
                </a:solidFill>
                <a:latin typeface="Garamond" panose="02020404030301010803" pitchFamily="18" charset="0"/>
              </a:rPr>
              <a:t>Handel und </a:t>
            </a:r>
            <a:r>
              <a:rPr lang="en-GB" altLang="en-US" dirty="0" err="1">
                <a:solidFill>
                  <a:srgbClr val="003300"/>
                </a:solidFill>
                <a:latin typeface="Garamond" panose="02020404030301010803" pitchFamily="18" charset="0"/>
              </a:rPr>
              <a:t>nachhaltige</a:t>
            </a:r>
            <a:r>
              <a:rPr lang="en-GB" altLang="en-US" dirty="0">
                <a:solidFill>
                  <a:srgbClr val="003300"/>
                </a:solidFill>
                <a:latin typeface="Garamond" panose="02020404030301010803" pitchFamily="18" charset="0"/>
              </a:rPr>
              <a:t> </a:t>
            </a:r>
            <a:r>
              <a:rPr lang="en-GB" altLang="en-US" dirty="0" err="1">
                <a:solidFill>
                  <a:srgbClr val="003300"/>
                </a:solidFill>
                <a:latin typeface="Garamond" panose="02020404030301010803" pitchFamily="18" charset="0"/>
              </a:rPr>
              <a:t>Entwicklung</a:t>
            </a:r>
            <a:endParaRPr lang="en-GB" altLang="en-US" dirty="0">
              <a:solidFill>
                <a:srgbClr val="003300"/>
              </a:solidFill>
              <a:latin typeface="Garamond" panose="02020404030301010803" pitchFamily="18" charset="0"/>
            </a:endParaRPr>
          </a:p>
          <a:p>
            <a:pPr eaLnBrk="1" hangingPunct="1">
              <a:spcBef>
                <a:spcPts val="450"/>
              </a:spcBef>
              <a:buClr>
                <a:srgbClr val="007CC1"/>
              </a:buClr>
            </a:pPr>
            <a:r>
              <a:rPr lang="en-GB" altLang="en-US" dirty="0" err="1">
                <a:solidFill>
                  <a:srgbClr val="003300"/>
                </a:solidFill>
                <a:latin typeface="Garamond" panose="02020404030301010803" pitchFamily="18" charset="0"/>
              </a:rPr>
              <a:t>Zusammenarbeit</a:t>
            </a:r>
            <a:r>
              <a:rPr lang="en-GB" altLang="en-US" dirty="0">
                <a:solidFill>
                  <a:srgbClr val="003300"/>
                </a:solidFill>
                <a:latin typeface="Garamond" panose="02020404030301010803" pitchFamily="18" charset="0"/>
              </a:rPr>
              <a:t> und </a:t>
            </a:r>
            <a:r>
              <a:rPr lang="en-GB" altLang="en-US" dirty="0" err="1">
                <a:solidFill>
                  <a:srgbClr val="003300"/>
                </a:solidFill>
                <a:latin typeface="Garamond" panose="02020404030301010803" pitchFamily="18" charset="0"/>
              </a:rPr>
              <a:t>Kapazitätsaufbau</a:t>
            </a:r>
            <a:endParaRPr lang="en-GB" altLang="en-US" dirty="0">
              <a:solidFill>
                <a:srgbClr val="003300"/>
              </a:solidFill>
              <a:latin typeface="Garamond" panose="02020404030301010803" pitchFamily="18" charset="0"/>
            </a:endParaRPr>
          </a:p>
          <a:p>
            <a:pPr eaLnBrk="1" hangingPunct="1">
              <a:spcBef>
                <a:spcPts val="450"/>
              </a:spcBef>
              <a:buClr>
                <a:srgbClr val="007CC1"/>
              </a:buClr>
            </a:pPr>
            <a:r>
              <a:rPr lang="de-DE" altLang="en-US" dirty="0">
                <a:solidFill>
                  <a:srgbClr val="003300"/>
                </a:solidFill>
                <a:latin typeface="Garamond" panose="02020404030301010803" pitchFamily="18" charset="0"/>
              </a:rPr>
              <a:t>Annexe (Kraftfahrzeuge, grüne Technologien und Pharmazeutika)</a:t>
            </a:r>
            <a:r>
              <a:rPr lang="en-GB" altLang="en-US" dirty="0">
                <a:solidFill>
                  <a:srgbClr val="000000"/>
                </a:solidFill>
              </a:rPr>
              <a:t> </a:t>
            </a:r>
          </a:p>
        </p:txBody>
      </p:sp>
    </p:spTree>
    <p:extLst>
      <p:ext uri="{BB962C8B-B14F-4D97-AF65-F5344CB8AC3E}">
        <p14:creationId xmlns:p14="http://schemas.microsoft.com/office/powerpoint/2010/main" val="12291469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79413" y="1068388"/>
            <a:ext cx="8596312" cy="868362"/>
          </a:xfrm>
        </p:spPr>
        <p:txBody>
          <a:bodyPr/>
          <a:lstStyle/>
          <a:p>
            <a:r>
              <a:rPr lang="en-US" altLang="en-US" dirty="0">
                <a:latin typeface="Garamond" panose="02020404030301010803" pitchFamily="18" charset="0"/>
              </a:rPr>
              <a:t>EVIPA</a:t>
            </a:r>
          </a:p>
        </p:txBody>
      </p:sp>
      <p:sp>
        <p:nvSpPr>
          <p:cNvPr id="3" name="Content Placeholder 2"/>
          <p:cNvSpPr>
            <a:spLocks noGrp="1"/>
          </p:cNvSpPr>
          <p:nvPr>
            <p:ph idx="1"/>
          </p:nvPr>
        </p:nvSpPr>
        <p:spPr>
          <a:xfrm>
            <a:off x="379413" y="1995488"/>
            <a:ext cx="8577262" cy="4479925"/>
          </a:xfrm>
        </p:spPr>
        <p:txBody>
          <a:bodyPr/>
          <a:lstStyle/>
          <a:p>
            <a:pPr>
              <a:defRPr/>
            </a:pPr>
            <a:r>
              <a:rPr lang="de-DE" sz="2400" dirty="0">
                <a:latin typeface="Garamond" panose="02020404030301010803" pitchFamily="18" charset="0"/>
              </a:rPr>
              <a:t>Gilt für gedeckte Anlagen und ihre Anleger</a:t>
            </a:r>
          </a:p>
          <a:p>
            <a:pPr>
              <a:defRPr/>
            </a:pPr>
            <a:r>
              <a:rPr lang="de-DE" sz="2400" dirty="0">
                <a:latin typeface="Garamond" panose="02020404030301010803" pitchFamily="18" charset="0"/>
              </a:rPr>
              <a:t>Investitionsschutz</a:t>
            </a:r>
          </a:p>
          <a:p>
            <a:pPr>
              <a:defRPr/>
            </a:pPr>
            <a:r>
              <a:rPr lang="en-US" sz="2400" b="1" dirty="0">
                <a:latin typeface="Garamond" panose="02020404030301010803" pitchFamily="18" charset="0"/>
              </a:rPr>
              <a:t>Investor-to-State dispute settlement mechanism </a:t>
            </a:r>
            <a:r>
              <a:rPr lang="de-DE" sz="2400" dirty="0">
                <a:latin typeface="Garamond" panose="02020404030301010803" pitchFamily="18" charset="0"/>
              </a:rPr>
              <a:t>("ISDS"), Streitbeilegungsverfahren bei dem Investoren im Falle einer Verletzung von Investorenschutzverpflichtungen klagen können und inländische Gerichte die Rechtsgültigkeit der Entscheidungen nicht in Frage stellen können.</a:t>
            </a:r>
          </a:p>
          <a:p>
            <a:pPr>
              <a:defRPr/>
            </a:pPr>
            <a:r>
              <a:rPr lang="de-DE" sz="2400" dirty="0">
                <a:latin typeface="Garamond" panose="02020404030301010803" pitchFamily="18" charset="0"/>
              </a:rPr>
              <a:t>Das EVIPA wird alle bilateralen Investitionsabkommen zwischen Vietnam und anderen EU-Mitgliedern ersetzen.</a:t>
            </a:r>
            <a:endParaRPr lang="en-US" sz="2400" dirty="0">
              <a:latin typeface="Garamond" panose="02020404030301010803" pitchFamily="18" charset="0"/>
            </a:endParaRP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E220A7-1543-478C-939B-38007D84612B}" type="slidenum">
              <a:rPr lang="en-US" altLang="vi-VN" smtClean="0">
                <a:solidFill>
                  <a:srgbClr val="203C6A"/>
                </a:solidFill>
              </a:rPr>
              <a:pPr/>
              <a:t>8</a:t>
            </a:fld>
            <a:endParaRPr lang="en-US" altLang="vi-VN" dirty="0">
              <a:solidFill>
                <a:srgbClr val="203C6A"/>
              </a:solidFill>
            </a:endParaRPr>
          </a:p>
        </p:txBody>
      </p:sp>
    </p:spTree>
    <p:extLst>
      <p:ext uri="{BB962C8B-B14F-4D97-AF65-F5344CB8AC3E}">
        <p14:creationId xmlns:p14="http://schemas.microsoft.com/office/powerpoint/2010/main" val="10660252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593138" cy="865187"/>
          </a:xfrm>
        </p:spPr>
        <p:txBody>
          <a:bodyPr/>
          <a:lstStyle/>
          <a:p>
            <a:pPr algn="ctr"/>
            <a:br>
              <a:rPr lang="en-AU" altLang="en-US" dirty="0">
                <a:latin typeface="Garamond" panose="02020404030301010803" pitchFamily="18" charset="0"/>
              </a:rPr>
            </a:br>
            <a:r>
              <a:rPr lang="de-DE" altLang="en-US" dirty="0">
                <a:latin typeface="Garamond" panose="02020404030301010803" pitchFamily="18" charset="0"/>
              </a:rPr>
              <a:t>VERGLEICH DES MARKTZUGANGS BESTIMMTER HANDELSSEKTOREN IN DER WTO, AEC, EVFTA</a:t>
            </a:r>
            <a:endParaRPr lang="en-US" dirty="0"/>
          </a:p>
        </p:txBody>
      </p:sp>
    </p:spTree>
    <p:extLst>
      <p:ext uri="{BB962C8B-B14F-4D97-AF65-F5344CB8AC3E}">
        <p14:creationId xmlns:p14="http://schemas.microsoft.com/office/powerpoint/2010/main" val="2113691138"/>
      </p:ext>
    </p:extLst>
  </p:cSld>
  <p:clrMapOvr>
    <a:masterClrMapping/>
  </p:clrMapOvr>
  <p:transition/>
</p:sld>
</file>

<file path=ppt/theme/theme1.xml><?xml version="1.0" encoding="utf-8"?>
<a:theme xmlns:a="http://schemas.openxmlformats.org/drawingml/2006/main" name="Bulle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Heiti Std R"/>
        <a:ea typeface=""/>
        <a:cs typeface=""/>
      </a:majorFont>
      <a:minorFont>
        <a:latin typeface="Adobe Heiti Std 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3135</Words>
  <Application>Microsoft Office PowerPoint</Application>
  <PresentationFormat>Bildschirmpräsentation (4:3)</PresentationFormat>
  <Paragraphs>318</Paragraphs>
  <Slides>44</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44</vt:i4>
      </vt:variant>
    </vt:vector>
  </HeadingPairs>
  <TitlesOfParts>
    <vt:vector size="52" baseType="lpstr">
      <vt:lpstr>Adobe Heiti Std R</vt:lpstr>
      <vt:lpstr>Arial</vt:lpstr>
      <vt:lpstr>Calibri</vt:lpstr>
      <vt:lpstr>Garamond</vt:lpstr>
      <vt:lpstr>Symbol</vt:lpstr>
      <vt:lpstr>Times New Roman</vt:lpstr>
      <vt:lpstr>Wingdings</vt:lpstr>
      <vt:lpstr>Bullet Design</vt:lpstr>
      <vt:lpstr>Vietnam auf neuem Kurs mit Europa – Was bedeutet das für Deutschland? </vt:lpstr>
      <vt:lpstr>AGENDA</vt:lpstr>
      <vt:lpstr> Die jüngsten wirtschaftlichen Entwicklungen in Vietnam</vt:lpstr>
      <vt:lpstr>Vietnams Wirtschaft auf einen Blick</vt:lpstr>
      <vt:lpstr>Freihandelsabkommen zwischen der EU und Vietnam</vt:lpstr>
      <vt:lpstr>EVFTA AND IPA</vt:lpstr>
      <vt:lpstr>EVFTA - Umfassendes Abkommen</vt:lpstr>
      <vt:lpstr>EVIPA</vt:lpstr>
      <vt:lpstr> VERGLEICH DES MARKTZUGANGS BESTIMMTER HANDELSSEKTOREN IN DER WTO, AEC, EVFTA</vt:lpstr>
      <vt:lpstr>Anmerkungen zu den Marktzugangsverpflichtungen</vt:lpstr>
      <vt:lpstr>Vietnams Verpflichtungen im Vertriebssektor</vt:lpstr>
      <vt:lpstr>Vietnams Verpflichtungen im Bereich der Transportdienstleistungen</vt:lpstr>
      <vt:lpstr>Vietnams Verpflichtungen im Bereich der Verkehrsdienstleistungen</vt:lpstr>
      <vt:lpstr>Vietnams Verpflichtungen im Bereich der Wertpapierdienstleistungen</vt:lpstr>
      <vt:lpstr>Vietnams Verpflichtungen im Bereich der Telekommunikationsdienste</vt:lpstr>
      <vt:lpstr>Chancen und Herausforderungen in spezifischen Sektoren</vt:lpstr>
      <vt:lpstr>Automobilindustrie</vt:lpstr>
      <vt:lpstr>Automobilindustrie (Fortsetzung)</vt:lpstr>
      <vt:lpstr>Pharmazeutische Produkte</vt:lpstr>
      <vt:lpstr>Pharmazeutische Produkte (Fortsetzung)</vt:lpstr>
      <vt:lpstr>Alkoholische Getränke</vt:lpstr>
      <vt:lpstr>Auswirkungen</vt:lpstr>
      <vt:lpstr>GESCHÄFTE UND INVESTITIONEN IN VIETNAM</vt:lpstr>
      <vt:lpstr>Investitionsumfeld in Vietnam</vt:lpstr>
      <vt:lpstr>Investitionsumfeld in Vietnam (Forts.)</vt:lpstr>
      <vt:lpstr>Investitionsumfeld in Vietnam (Fortsetzung)</vt:lpstr>
      <vt:lpstr> Wie man Geschäfte macht – M&amp;A (1)</vt:lpstr>
      <vt:lpstr>Wie man Geschäfte macht – M&amp;A (2)</vt:lpstr>
      <vt:lpstr>INVESTITIONSANREIZE</vt:lpstr>
      <vt:lpstr>Persönliche Einkommensteuer</vt:lpstr>
      <vt:lpstr>Besteuerung in Vietnam</vt:lpstr>
      <vt:lpstr>Arbeit und Beschäftigung</vt:lpstr>
      <vt:lpstr>Was bedeutet das für Deutschland?</vt:lpstr>
      <vt:lpstr>Was bedeutet das für Deutschland?</vt:lpstr>
      <vt:lpstr>Der Energiesektor in Vietnam</vt:lpstr>
      <vt:lpstr>Power Development Plan 8</vt:lpstr>
      <vt:lpstr>Power Development Plan 8 (cont.)</vt:lpstr>
      <vt:lpstr>Power Development Plan 8 (cont.)</vt:lpstr>
      <vt:lpstr>Power Development Plan 8 (cont.)</vt:lpstr>
      <vt:lpstr>Künftige Entwicklung</vt:lpstr>
      <vt:lpstr>Künftige Entwicklung (Fortsetzung)</vt:lpstr>
      <vt:lpstr>  AUS GUTEN BEZIEHUNGEN ENTSTEHEN GUTE GESCHÄFTE VERNETZEN SIE SICH GERNE MIT MIR AUF LINKEDIN: OLIVER MASSMANN  </vt:lpstr>
      <vt:lpstr>WHEREVER YOU ARE - BE ALL THERE  Jim Elliot  </vt:lpstr>
      <vt:lpstr>DUANE MORRIS VIETNAM LLC</vt:lpstr>
    </vt:vector>
  </TitlesOfParts>
  <Company>Duane Morris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user3</dc:creator>
  <cp:lastModifiedBy>Max B</cp:lastModifiedBy>
  <cp:revision>851</cp:revision>
  <cp:lastPrinted>2015-01-28T09:02:00Z</cp:lastPrinted>
  <dcterms:created xsi:type="dcterms:W3CDTF">2014-08-31T02:46:00Z</dcterms:created>
  <dcterms:modified xsi:type="dcterms:W3CDTF">2023-10-24T09:49:15Z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1033-11.2.0.9127</vt:lpwstr>
  </property>
</Properties>
</file>