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68" r:id="rId15"/>
    <p:sldId id="269" r:id="rId16"/>
    <p:sldId id="270" r:id="rId17"/>
    <p:sldId id="271" r:id="rId18"/>
    <p:sldId id="272" r:id="rId19"/>
    <p:sldId id="273" r:id="rId20"/>
    <p:sldId id="274" r:id="rId21"/>
    <p:sldId id="275" r:id="rId22"/>
    <p:sldId id="276" r:id="rId23"/>
  </p:sldIdLst>
  <p:sldSz cx="18288000" cy="10287000"/>
  <p:notesSz cx="6858000" cy="9144000"/>
  <p:embeddedFontLst>
    <p:embeddedFont>
      <p:font typeface="Calibri" panose="020F0502020204030204" pitchFamily="34" charset="0"/>
      <p:regular r:id="rId25"/>
      <p:bold r:id="rId26"/>
      <p:italic r:id="rId27"/>
      <p:boldItalic r:id="rId28"/>
    </p:embeddedFont>
    <p:embeddedFont>
      <p:font typeface="Arial Bold" panose="020B0704020202020204" pitchFamily="34" charset="0"/>
      <p:regular r:id="rId29"/>
      <p:bold r:id="rId30"/>
    </p:embeddedFont>
    <p:embeddedFont>
      <p:font typeface="Arial Bold Italics" panose="020B0604020202020204" charset="0"/>
      <p:regular r:id="rId31"/>
    </p:embeddedFont>
    <p:embeddedFont>
      <p:font typeface="Arial" panose="020B0604020202020204" pitchFamily="3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2" autoAdjust="0"/>
  </p:normalViewPr>
  <p:slideViewPr>
    <p:cSldViewPr>
      <p:cViewPr varScale="1">
        <p:scale>
          <a:sx n="78" d="100"/>
          <a:sy n="78" d="100"/>
        </p:scale>
        <p:origin x="3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E1A26-B041-440E-93CD-1ED8AABD7F44}"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F8C270-C0B9-43D4-A5EB-A5E0FF6B8B6B}" type="slidenum">
              <a:rPr lang="en-US" smtClean="0"/>
              <a:t>‹#›</a:t>
            </a:fld>
            <a:endParaRPr lang="en-US"/>
          </a:p>
        </p:txBody>
      </p:sp>
    </p:spTree>
    <p:extLst>
      <p:ext uri="{BB962C8B-B14F-4D97-AF65-F5344CB8AC3E}">
        <p14:creationId xmlns:p14="http://schemas.microsoft.com/office/powerpoint/2010/main" val="412384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8C270-C0B9-43D4-A5EB-A5E0FF6B8B6B}" type="slidenum">
              <a:rPr lang="en-US" smtClean="0"/>
              <a:t>10</a:t>
            </a:fld>
            <a:endParaRPr lang="en-US"/>
          </a:p>
        </p:txBody>
      </p:sp>
    </p:spTree>
    <p:extLst>
      <p:ext uri="{BB962C8B-B14F-4D97-AF65-F5344CB8AC3E}">
        <p14:creationId xmlns:p14="http://schemas.microsoft.com/office/powerpoint/2010/main" val="176037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2268200" y="9692490"/>
            <a:ext cx="4495798" cy="529517"/>
            <a:chOff x="0" y="0"/>
            <a:chExt cx="5994398" cy="706022"/>
          </a:xfrm>
        </p:grpSpPr>
        <p:sp>
          <p:nvSpPr>
            <p:cNvPr id="4" name="Freeform 4"/>
            <p:cNvSpPr/>
            <p:nvPr/>
          </p:nvSpPr>
          <p:spPr>
            <a:xfrm>
              <a:off x="0" y="0"/>
              <a:ext cx="5994398" cy="706022"/>
            </a:xfrm>
            <a:custGeom>
              <a:avLst/>
              <a:gdLst/>
              <a:ahLst/>
              <a:cxnLst/>
              <a:rect l="l" t="t" r="r" b="b"/>
              <a:pathLst>
                <a:path w="5994398" h="706022">
                  <a:moveTo>
                    <a:pt x="0" y="0"/>
                  </a:moveTo>
                  <a:lnTo>
                    <a:pt x="5994398" y="0"/>
                  </a:lnTo>
                  <a:lnTo>
                    <a:pt x="5994398" y="706022"/>
                  </a:lnTo>
                  <a:lnTo>
                    <a:pt x="0" y="706022"/>
                  </a:lnTo>
                  <a:close/>
                </a:path>
              </a:pathLst>
            </a:custGeom>
            <a:solidFill>
              <a:srgbClr val="000000">
                <a:alpha val="0"/>
              </a:srgbClr>
            </a:solidFill>
          </p:spPr>
        </p:sp>
        <p:sp>
          <p:nvSpPr>
            <p:cNvPr id="5" name="TextBox 5"/>
            <p:cNvSpPr txBox="1"/>
            <p:nvPr/>
          </p:nvSpPr>
          <p:spPr>
            <a:xfrm>
              <a:off x="0" y="-38100"/>
              <a:ext cx="5994398" cy="744122"/>
            </a:xfrm>
            <a:prstGeom prst="rect">
              <a:avLst/>
            </a:prstGeom>
          </p:spPr>
          <p:txBody>
            <a:bodyPr lIns="0" tIns="0" rIns="0" bIns="0" rtlCol="0" anchor="ctr"/>
            <a:lstStyle/>
            <a:p>
              <a:pPr algn="ctr">
                <a:lnSpc>
                  <a:spcPts val="2160"/>
                </a:lnSpc>
              </a:pPr>
              <a:r>
                <a:rPr lang="en-US" sz="1800">
                  <a:solidFill>
                    <a:srgbClr val="FFFFFF"/>
                  </a:solidFill>
                  <a:latin typeface="Arial"/>
                  <a:ea typeface="Arial"/>
                  <a:cs typeface="Arial"/>
                  <a:sym typeface="Arial"/>
                </a:rPr>
                <a:t>www.duanemorrisselvam.com</a:t>
              </a:r>
            </a:p>
          </p:txBody>
        </p:sp>
      </p:grpSp>
      <p:sp>
        <p:nvSpPr>
          <p:cNvPr id="6" name="AutoShape 6"/>
          <p:cNvSpPr/>
          <p:nvPr/>
        </p:nvSpPr>
        <p:spPr>
          <a:xfrm rot="4917">
            <a:off x="-11916" y="274517"/>
            <a:ext cx="18311831" cy="0"/>
          </a:xfrm>
          <a:prstGeom prst="line">
            <a:avLst/>
          </a:prstGeom>
          <a:ln w="9525" cap="rnd">
            <a:solidFill>
              <a:srgbClr val="FFFFFF"/>
            </a:solidFill>
            <a:prstDash val="solid"/>
            <a:headEnd type="none" w="sm" len="sm"/>
            <a:tailEnd type="none" w="sm" len="sm"/>
          </a:ln>
        </p:spPr>
      </p:sp>
      <p:sp>
        <p:nvSpPr>
          <p:cNvPr id="7" name="Freeform 7"/>
          <p:cNvSpPr/>
          <p:nvPr/>
        </p:nvSpPr>
        <p:spPr>
          <a:xfrm>
            <a:off x="0" y="4204"/>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3"/>
            <a:stretch>
              <a:fillRect t="-34" b="-34"/>
            </a:stretch>
          </a:blipFill>
        </p:spPr>
      </p:sp>
      <p:sp>
        <p:nvSpPr>
          <p:cNvPr id="8" name="AutoShape 8"/>
          <p:cNvSpPr/>
          <p:nvPr/>
        </p:nvSpPr>
        <p:spPr>
          <a:xfrm rot="4917">
            <a:off x="-11916" y="2856309"/>
            <a:ext cx="18311831" cy="0"/>
          </a:xfrm>
          <a:prstGeom prst="line">
            <a:avLst/>
          </a:prstGeom>
          <a:ln w="9525" cap="rnd">
            <a:solidFill>
              <a:srgbClr val="FFFFFF"/>
            </a:solidFill>
            <a:prstDash val="solid"/>
            <a:headEnd type="none" w="sm" len="sm"/>
            <a:tailEnd type="none" w="sm" len="sm"/>
          </a:ln>
        </p:spPr>
      </p:sp>
      <p:grpSp>
        <p:nvGrpSpPr>
          <p:cNvPr id="9" name="Group 9"/>
          <p:cNvGrpSpPr/>
          <p:nvPr/>
        </p:nvGrpSpPr>
        <p:grpSpPr>
          <a:xfrm>
            <a:off x="6849173" y="9708777"/>
            <a:ext cx="4558552" cy="551330"/>
            <a:chOff x="0" y="0"/>
            <a:chExt cx="6078070" cy="735106"/>
          </a:xfrm>
        </p:grpSpPr>
        <p:sp>
          <p:nvSpPr>
            <p:cNvPr id="10" name="Freeform 10"/>
            <p:cNvSpPr/>
            <p:nvPr/>
          </p:nvSpPr>
          <p:spPr>
            <a:xfrm>
              <a:off x="0" y="0"/>
              <a:ext cx="6078070" cy="735106"/>
            </a:xfrm>
            <a:custGeom>
              <a:avLst/>
              <a:gdLst/>
              <a:ahLst/>
              <a:cxnLst/>
              <a:rect l="l" t="t" r="r" b="b"/>
              <a:pathLst>
                <a:path w="6078070" h="735106">
                  <a:moveTo>
                    <a:pt x="0" y="0"/>
                  </a:moveTo>
                  <a:lnTo>
                    <a:pt x="6078070" y="0"/>
                  </a:lnTo>
                  <a:lnTo>
                    <a:pt x="6078070" y="735106"/>
                  </a:lnTo>
                  <a:lnTo>
                    <a:pt x="0" y="735106"/>
                  </a:lnTo>
                  <a:close/>
                </a:path>
              </a:pathLst>
            </a:custGeom>
            <a:solidFill>
              <a:srgbClr val="000000">
                <a:alpha val="0"/>
              </a:srgbClr>
            </a:solidFill>
          </p:spPr>
        </p:sp>
        <p:sp>
          <p:nvSpPr>
            <p:cNvPr id="11" name="TextBox 11"/>
            <p:cNvSpPr txBox="1"/>
            <p:nvPr/>
          </p:nvSpPr>
          <p:spPr>
            <a:xfrm>
              <a:off x="0" y="-38100"/>
              <a:ext cx="6078070" cy="773206"/>
            </a:xfrm>
            <a:prstGeom prst="rect">
              <a:avLst/>
            </a:prstGeom>
          </p:spPr>
          <p:txBody>
            <a:bodyPr lIns="0" tIns="0" rIns="0" bIns="0" rtlCol="0" anchor="ctr"/>
            <a:lstStyle/>
            <a:p>
              <a:pPr algn="ctr">
                <a:lnSpc>
                  <a:spcPts val="2160"/>
                </a:lnSpc>
              </a:pPr>
              <a:r>
                <a:rPr lang="en-US" sz="1800">
                  <a:solidFill>
                    <a:srgbClr val="FFFFFF"/>
                  </a:solidFill>
                  <a:latin typeface="Arial"/>
                  <a:ea typeface="Arial"/>
                  <a:cs typeface="Arial"/>
                  <a:sym typeface="Arial"/>
                </a:rPr>
                <a:t>www.duanemorrisselvam.com</a:t>
              </a:r>
            </a:p>
          </p:txBody>
        </p:sp>
      </p:grpSp>
      <p:grpSp>
        <p:nvGrpSpPr>
          <p:cNvPr id="12" name="Group 12"/>
          <p:cNvGrpSpPr/>
          <p:nvPr/>
        </p:nvGrpSpPr>
        <p:grpSpPr>
          <a:xfrm>
            <a:off x="11989595" y="9732468"/>
            <a:ext cx="3159918" cy="464046"/>
            <a:chOff x="0" y="0"/>
            <a:chExt cx="2996071" cy="439984"/>
          </a:xfrm>
        </p:grpSpPr>
        <p:sp>
          <p:nvSpPr>
            <p:cNvPr id="13" name="Freeform 13"/>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14" name="TextBox 14"/>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15" name="Group 15"/>
          <p:cNvGrpSpPr/>
          <p:nvPr/>
        </p:nvGrpSpPr>
        <p:grpSpPr>
          <a:xfrm>
            <a:off x="7550945" y="9836349"/>
            <a:ext cx="3162300" cy="766929"/>
            <a:chOff x="0" y="0"/>
            <a:chExt cx="2998329" cy="727162"/>
          </a:xfrm>
        </p:grpSpPr>
        <p:sp>
          <p:nvSpPr>
            <p:cNvPr id="16" name="Freeform 16"/>
            <p:cNvSpPr/>
            <p:nvPr/>
          </p:nvSpPr>
          <p:spPr>
            <a:xfrm>
              <a:off x="0" y="0"/>
              <a:ext cx="2998329" cy="439984"/>
            </a:xfrm>
            <a:custGeom>
              <a:avLst/>
              <a:gdLst/>
              <a:ahLst/>
              <a:cxnLst/>
              <a:rect l="l" t="t" r="r" b="b"/>
              <a:pathLst>
                <a:path w="2998329" h="439984">
                  <a:moveTo>
                    <a:pt x="0" y="0"/>
                  </a:moveTo>
                  <a:lnTo>
                    <a:pt x="2998329" y="0"/>
                  </a:lnTo>
                  <a:lnTo>
                    <a:pt x="2998329" y="439984"/>
                  </a:lnTo>
                  <a:lnTo>
                    <a:pt x="0" y="439984"/>
                  </a:lnTo>
                  <a:close/>
                </a:path>
              </a:pathLst>
            </a:custGeom>
            <a:solidFill>
              <a:srgbClr val="000000">
                <a:alpha val="0"/>
              </a:srgbClr>
            </a:solidFill>
          </p:spPr>
        </p:sp>
        <p:sp>
          <p:nvSpPr>
            <p:cNvPr id="17" name="TextBox 17"/>
            <p:cNvSpPr txBox="1"/>
            <p:nvPr/>
          </p:nvSpPr>
          <p:spPr>
            <a:xfrm flipV="1">
              <a:off x="0" y="439984"/>
              <a:ext cx="2810932" cy="287178"/>
            </a:xfrm>
            <a:prstGeom prst="rect">
              <a:avLst/>
            </a:prstGeom>
          </p:spPr>
          <p:txBody>
            <a:bodyPr lIns="0" tIns="0" rIns="0" bIns="0" rtlCol="0" anchor="t"/>
            <a:lstStyle/>
            <a:p>
              <a:pPr algn="ctr">
                <a:lnSpc>
                  <a:spcPts val="2590"/>
                </a:lnSpc>
              </a:pPr>
              <a:endParaRPr lang="en-US" sz="1798" dirty="0">
                <a:solidFill>
                  <a:srgbClr val="FFFFFF"/>
                </a:solidFill>
                <a:latin typeface="Arial"/>
                <a:ea typeface="Arial"/>
                <a:cs typeface="Arial"/>
                <a:sym typeface="Arial"/>
              </a:endParaRPr>
            </a:p>
          </p:txBody>
        </p:sp>
      </p:grpSp>
      <p:grpSp>
        <p:nvGrpSpPr>
          <p:cNvPr id="18" name="Group 18"/>
          <p:cNvGrpSpPr/>
          <p:nvPr/>
        </p:nvGrpSpPr>
        <p:grpSpPr>
          <a:xfrm>
            <a:off x="2414588" y="9058276"/>
            <a:ext cx="13458825" cy="581048"/>
            <a:chOff x="0" y="0"/>
            <a:chExt cx="12760960" cy="550920"/>
          </a:xfrm>
        </p:grpSpPr>
        <p:sp>
          <p:nvSpPr>
            <p:cNvPr id="19" name="Freeform 19"/>
            <p:cNvSpPr/>
            <p:nvPr/>
          </p:nvSpPr>
          <p:spPr>
            <a:xfrm>
              <a:off x="0" y="0"/>
              <a:ext cx="12760960" cy="550920"/>
            </a:xfrm>
            <a:custGeom>
              <a:avLst/>
              <a:gdLst/>
              <a:ahLst/>
              <a:cxnLst/>
              <a:rect l="l" t="t" r="r" b="b"/>
              <a:pathLst>
                <a:path w="12760960" h="550920">
                  <a:moveTo>
                    <a:pt x="0" y="0"/>
                  </a:moveTo>
                  <a:lnTo>
                    <a:pt x="12760960" y="0"/>
                  </a:lnTo>
                  <a:lnTo>
                    <a:pt x="12760960" y="550920"/>
                  </a:lnTo>
                  <a:lnTo>
                    <a:pt x="0" y="550920"/>
                  </a:lnTo>
                  <a:close/>
                </a:path>
              </a:pathLst>
            </a:custGeom>
            <a:solidFill>
              <a:srgbClr val="000000">
                <a:alpha val="0"/>
              </a:srgbClr>
            </a:solidFill>
          </p:spPr>
        </p:sp>
        <p:sp>
          <p:nvSpPr>
            <p:cNvPr id="20" name="TextBox 20"/>
            <p:cNvSpPr txBox="1"/>
            <p:nvPr/>
          </p:nvSpPr>
          <p:spPr>
            <a:xfrm>
              <a:off x="0" y="-57150"/>
              <a:ext cx="12760960" cy="608070"/>
            </a:xfrm>
            <a:prstGeom prst="rect">
              <a:avLst/>
            </a:prstGeom>
          </p:spPr>
          <p:txBody>
            <a:bodyPr lIns="0" tIns="0" rIns="0" bIns="0" rtlCol="0" anchor="t"/>
            <a:lstStyle/>
            <a:p>
              <a:pPr algn="ctr">
                <a:lnSpc>
                  <a:spcPts val="1510"/>
                </a:lnSpc>
              </a:pPr>
              <a:r>
                <a:rPr lang="en-US" sz="1049">
                  <a:solidFill>
                    <a:srgbClr val="203C6A"/>
                  </a:solidFill>
                  <a:latin typeface="Arial"/>
                  <a:ea typeface="Arial"/>
                  <a:cs typeface="Arial"/>
                  <a:sym typeface="Arial"/>
                </a:rPr>
                <a:t>©2025 Duane Morris LLP. All Rights Reserved. Duane Morris is a registered service mark of Duane Morris LLP. </a:t>
              </a:r>
            </a:p>
            <a:p>
              <a:pPr algn="ctr">
                <a:lnSpc>
                  <a:spcPts val="1510"/>
                </a:lnSpc>
              </a:pPr>
              <a:r>
                <a:rPr lang="en-US" sz="1049">
                  <a:solidFill>
                    <a:srgbClr val="203C6A"/>
                  </a:solidFill>
                  <a:latin typeface="Arial"/>
                  <a:ea typeface="Arial"/>
                  <a:cs typeface="Arial"/>
                  <a:sym typeface="Arial"/>
                </a:rPr>
                <a:t>Duane Morris - Firm and Affiliate Offices | New York | London | Singapore | Los Angeles | Chicago | Houston | Hanoi | Philadelphia | San Diego | San Francisco | Baltimore | Boston | Washington, D.C.</a:t>
              </a:r>
            </a:p>
            <a:p>
              <a:pPr algn="ctr">
                <a:lnSpc>
                  <a:spcPts val="1510"/>
                </a:lnSpc>
              </a:pPr>
              <a:r>
                <a:rPr lang="en-US" sz="1049">
                  <a:solidFill>
                    <a:srgbClr val="203C6A"/>
                  </a:solidFill>
                  <a:latin typeface="Arial"/>
                  <a:ea typeface="Arial"/>
                  <a:cs typeface="Arial"/>
                  <a:sym typeface="Arial"/>
                </a:rPr>
                <a:t>Las Vegas | Atlanta | Miami | Pittsburgh | Newark | Boca Raton | Wilmington | Cherry Hill | Princeton | Lake Tahoe | Ho Chi Minh City | Duane Morris LLP - A Delaware limited liability partnership</a:t>
              </a:r>
            </a:p>
          </p:txBody>
        </p:sp>
      </p:grpSp>
      <p:grpSp>
        <p:nvGrpSpPr>
          <p:cNvPr id="21" name="Group 21"/>
          <p:cNvGrpSpPr/>
          <p:nvPr/>
        </p:nvGrpSpPr>
        <p:grpSpPr>
          <a:xfrm>
            <a:off x="2555250" y="5588035"/>
            <a:ext cx="13458656" cy="2423741"/>
            <a:chOff x="0" y="0"/>
            <a:chExt cx="12760800" cy="2298065"/>
          </a:xfrm>
        </p:grpSpPr>
        <p:sp>
          <p:nvSpPr>
            <p:cNvPr id="22" name="Freeform 22"/>
            <p:cNvSpPr/>
            <p:nvPr/>
          </p:nvSpPr>
          <p:spPr>
            <a:xfrm>
              <a:off x="0" y="0"/>
              <a:ext cx="12760800" cy="2298065"/>
            </a:xfrm>
            <a:custGeom>
              <a:avLst/>
              <a:gdLst/>
              <a:ahLst/>
              <a:cxnLst/>
              <a:rect l="l" t="t" r="r" b="b"/>
              <a:pathLst>
                <a:path w="12760800" h="2298065">
                  <a:moveTo>
                    <a:pt x="0" y="0"/>
                  </a:moveTo>
                  <a:lnTo>
                    <a:pt x="12760800" y="0"/>
                  </a:lnTo>
                  <a:lnTo>
                    <a:pt x="12760800" y="2298065"/>
                  </a:lnTo>
                  <a:lnTo>
                    <a:pt x="0" y="2298065"/>
                  </a:lnTo>
                  <a:close/>
                </a:path>
              </a:pathLst>
            </a:custGeom>
            <a:solidFill>
              <a:srgbClr val="000000">
                <a:alpha val="0"/>
              </a:srgbClr>
            </a:solidFill>
          </p:spPr>
        </p:sp>
        <p:sp>
          <p:nvSpPr>
            <p:cNvPr id="23" name="TextBox 23"/>
            <p:cNvSpPr txBox="1"/>
            <p:nvPr/>
          </p:nvSpPr>
          <p:spPr>
            <a:xfrm>
              <a:off x="0" y="-85725"/>
              <a:ext cx="12760800" cy="2383790"/>
            </a:xfrm>
            <a:prstGeom prst="rect">
              <a:avLst/>
            </a:prstGeom>
          </p:spPr>
          <p:txBody>
            <a:bodyPr lIns="0" tIns="0" rIns="0" bIns="0" rtlCol="0" anchor="t"/>
            <a:lstStyle/>
            <a:p>
              <a:pPr algn="ctr">
                <a:lnSpc>
                  <a:spcPts val="4725"/>
                </a:lnSpc>
              </a:pPr>
              <a:r>
                <a:rPr lang="en-US" sz="3937" b="1">
                  <a:solidFill>
                    <a:srgbClr val="1F497D"/>
                  </a:solidFill>
                  <a:latin typeface="Arial Bold"/>
                  <a:ea typeface="Arial Bold"/>
                  <a:cs typeface="Arial Bold"/>
                  <a:sym typeface="Arial Bold"/>
                </a:rPr>
                <a:t>A Second Trump Presidency: Implications for U.S.-Vietnam Legal and Business Ties – Risks and Openings for Foreign Investors</a:t>
              </a:r>
            </a:p>
            <a:p>
              <a:pPr algn="ctr">
                <a:lnSpc>
                  <a:spcPts val="4725"/>
                </a:lnSpc>
              </a:pPr>
              <a:endParaRPr lang="en-US" sz="3937" b="1">
                <a:solidFill>
                  <a:srgbClr val="1F497D"/>
                </a:solidFill>
                <a:latin typeface="Arial Bold"/>
                <a:ea typeface="Arial Bold"/>
                <a:cs typeface="Arial Bold"/>
                <a:sym typeface="Arial Bold"/>
              </a:endParaRPr>
            </a:p>
          </p:txBody>
        </p:sp>
      </p:grpSp>
      <p:grpSp>
        <p:nvGrpSpPr>
          <p:cNvPr id="24" name="Group 24"/>
          <p:cNvGrpSpPr/>
          <p:nvPr/>
        </p:nvGrpSpPr>
        <p:grpSpPr>
          <a:xfrm>
            <a:off x="2286094" y="8332260"/>
            <a:ext cx="13727812" cy="791954"/>
            <a:chOff x="0" y="0"/>
            <a:chExt cx="13016000" cy="750889"/>
          </a:xfrm>
        </p:grpSpPr>
        <p:sp>
          <p:nvSpPr>
            <p:cNvPr id="25" name="Freeform 25"/>
            <p:cNvSpPr/>
            <p:nvPr/>
          </p:nvSpPr>
          <p:spPr>
            <a:xfrm>
              <a:off x="0" y="0"/>
              <a:ext cx="13016001" cy="750889"/>
            </a:xfrm>
            <a:custGeom>
              <a:avLst/>
              <a:gdLst/>
              <a:ahLst/>
              <a:cxnLst/>
              <a:rect l="l" t="t" r="r" b="b"/>
              <a:pathLst>
                <a:path w="13016001" h="750889">
                  <a:moveTo>
                    <a:pt x="0" y="0"/>
                  </a:moveTo>
                  <a:lnTo>
                    <a:pt x="13016001" y="0"/>
                  </a:lnTo>
                  <a:lnTo>
                    <a:pt x="13016001" y="750889"/>
                  </a:lnTo>
                  <a:lnTo>
                    <a:pt x="0" y="750889"/>
                  </a:lnTo>
                  <a:close/>
                </a:path>
              </a:pathLst>
            </a:custGeom>
            <a:solidFill>
              <a:srgbClr val="000000">
                <a:alpha val="0"/>
              </a:srgbClr>
            </a:solidFill>
          </p:spPr>
        </p:sp>
        <p:sp>
          <p:nvSpPr>
            <p:cNvPr id="26" name="TextBox 26"/>
            <p:cNvSpPr txBox="1"/>
            <p:nvPr/>
          </p:nvSpPr>
          <p:spPr>
            <a:xfrm>
              <a:off x="0" y="-276225"/>
              <a:ext cx="13016000" cy="1027114"/>
            </a:xfrm>
            <a:prstGeom prst="rect">
              <a:avLst/>
            </a:prstGeom>
          </p:spPr>
          <p:txBody>
            <a:bodyPr lIns="0" tIns="0" rIns="0" bIns="0" rtlCol="0" anchor="t"/>
            <a:lstStyle/>
            <a:p>
              <a:pPr algn="ctr">
                <a:lnSpc>
                  <a:spcPts val="6176"/>
                </a:lnSpc>
              </a:pPr>
              <a:r>
                <a:rPr lang="en-US" sz="3299" b="1">
                  <a:solidFill>
                    <a:srgbClr val="678553"/>
                  </a:solidFill>
                  <a:latin typeface="Arial Bold"/>
                  <a:ea typeface="Arial Bold"/>
                  <a:cs typeface="Arial Bold"/>
                  <a:sym typeface="Arial Bold"/>
                </a:rPr>
                <a:t>DUANE MORRIS VIETNAM LLC</a:t>
              </a:r>
            </a:p>
          </p:txBody>
        </p:sp>
      </p:grpSp>
      <p:grpSp>
        <p:nvGrpSpPr>
          <p:cNvPr id="27" name="Group 27"/>
          <p:cNvGrpSpPr/>
          <p:nvPr/>
        </p:nvGrpSpPr>
        <p:grpSpPr>
          <a:xfrm>
            <a:off x="2986088" y="9763422"/>
            <a:ext cx="2943225" cy="459284"/>
            <a:chOff x="0" y="0"/>
            <a:chExt cx="2790613" cy="435469"/>
          </a:xfrm>
        </p:grpSpPr>
        <p:sp>
          <p:nvSpPr>
            <p:cNvPr id="28" name="Freeform 28"/>
            <p:cNvSpPr/>
            <p:nvPr/>
          </p:nvSpPr>
          <p:spPr>
            <a:xfrm>
              <a:off x="0" y="0"/>
              <a:ext cx="2790613" cy="435469"/>
            </a:xfrm>
            <a:custGeom>
              <a:avLst/>
              <a:gdLst/>
              <a:ahLst/>
              <a:cxnLst/>
              <a:rect l="l" t="t" r="r" b="b"/>
              <a:pathLst>
                <a:path w="2790613" h="435469">
                  <a:moveTo>
                    <a:pt x="0" y="0"/>
                  </a:moveTo>
                  <a:lnTo>
                    <a:pt x="2790613" y="0"/>
                  </a:lnTo>
                  <a:lnTo>
                    <a:pt x="2790613" y="435469"/>
                  </a:lnTo>
                  <a:lnTo>
                    <a:pt x="0" y="435469"/>
                  </a:lnTo>
                  <a:close/>
                </a:path>
              </a:pathLst>
            </a:custGeom>
            <a:solidFill>
              <a:srgbClr val="000000">
                <a:alpha val="0"/>
              </a:srgbClr>
            </a:solidFill>
          </p:spPr>
        </p:sp>
        <p:sp>
          <p:nvSpPr>
            <p:cNvPr id="29" name="TextBox 29"/>
            <p:cNvSpPr txBox="1"/>
            <p:nvPr/>
          </p:nvSpPr>
          <p:spPr>
            <a:xfrm>
              <a:off x="0" y="-66675"/>
              <a:ext cx="2790613" cy="502144"/>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a:t>
              </a:r>
            </a:p>
          </p:txBody>
        </p:sp>
      </p:grpSp>
      <p:grpSp>
        <p:nvGrpSpPr>
          <p:cNvPr id="30" name="Group 30"/>
          <p:cNvGrpSpPr/>
          <p:nvPr/>
        </p:nvGrpSpPr>
        <p:grpSpPr>
          <a:xfrm>
            <a:off x="11906" y="7488393"/>
            <a:ext cx="18416672" cy="1769906"/>
            <a:chOff x="0" y="-47625"/>
            <a:chExt cx="24555563" cy="2359875"/>
          </a:xfrm>
        </p:grpSpPr>
        <p:sp>
          <p:nvSpPr>
            <p:cNvPr id="31" name="Freeform 31"/>
            <p:cNvSpPr/>
            <p:nvPr/>
          </p:nvSpPr>
          <p:spPr>
            <a:xfrm>
              <a:off x="171563" y="0"/>
              <a:ext cx="24384000" cy="2312250"/>
            </a:xfrm>
            <a:custGeom>
              <a:avLst/>
              <a:gdLst/>
              <a:ahLst/>
              <a:cxnLst/>
              <a:rect l="l" t="t" r="r" b="b"/>
              <a:pathLst>
                <a:path w="24384000" h="2312250">
                  <a:moveTo>
                    <a:pt x="0" y="0"/>
                  </a:moveTo>
                  <a:lnTo>
                    <a:pt x="24384000" y="0"/>
                  </a:lnTo>
                  <a:lnTo>
                    <a:pt x="24384000" y="2312250"/>
                  </a:lnTo>
                  <a:lnTo>
                    <a:pt x="0" y="2312250"/>
                  </a:lnTo>
                  <a:close/>
                </a:path>
              </a:pathLst>
            </a:custGeom>
            <a:solidFill>
              <a:srgbClr val="000000">
                <a:alpha val="0"/>
              </a:srgbClr>
            </a:solidFill>
          </p:spPr>
        </p:sp>
        <p:sp>
          <p:nvSpPr>
            <p:cNvPr id="32" name="TextBox 32"/>
            <p:cNvSpPr txBox="1"/>
            <p:nvPr/>
          </p:nvSpPr>
          <p:spPr>
            <a:xfrm>
              <a:off x="0" y="-47625"/>
              <a:ext cx="24384000" cy="2359875"/>
            </a:xfrm>
            <a:prstGeom prst="rect">
              <a:avLst/>
            </a:prstGeom>
          </p:spPr>
          <p:txBody>
            <a:bodyPr lIns="0" tIns="0" rIns="0" bIns="0" rtlCol="0" anchor="t"/>
            <a:lstStyle/>
            <a:p>
              <a:pPr algn="ctr">
                <a:lnSpc>
                  <a:spcPts val="2879"/>
                </a:lnSpc>
              </a:pPr>
              <a:endParaRPr lang="en-US" sz="2400" b="1" dirty="0">
                <a:solidFill>
                  <a:srgbClr val="678553"/>
                </a:solidFill>
                <a:latin typeface="Arial Bold"/>
                <a:ea typeface="Arial Bold"/>
                <a:cs typeface="Arial Bold"/>
                <a:sym typeface="Arial Bold"/>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3"/>
            <a:stretch>
              <a:fillRect t="-34" b="-34"/>
            </a:stretch>
          </a:blipFill>
        </p:spPr>
      </p:sp>
      <p:grpSp>
        <p:nvGrpSpPr>
          <p:cNvPr id="3" name="Group 3"/>
          <p:cNvGrpSpPr/>
          <p:nvPr/>
        </p:nvGrpSpPr>
        <p:grpSpPr>
          <a:xfrm>
            <a:off x="11989595" y="9836349"/>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276819"/>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10</a:t>
              </a:r>
            </a:p>
          </p:txBody>
        </p:sp>
      </p:grpSp>
      <p:grpSp>
        <p:nvGrpSpPr>
          <p:cNvPr id="9" name="Group 9"/>
          <p:cNvGrpSpPr/>
          <p:nvPr/>
        </p:nvGrpSpPr>
        <p:grpSpPr>
          <a:xfrm>
            <a:off x="3357562" y="1973212"/>
            <a:ext cx="11572875" cy="1607344"/>
            <a:chOff x="0" y="0"/>
            <a:chExt cx="10972800" cy="1524000"/>
          </a:xfrm>
        </p:grpSpPr>
        <p:sp>
          <p:nvSpPr>
            <p:cNvPr id="10" name="Freeform 10"/>
            <p:cNvSpPr/>
            <p:nvPr/>
          </p:nvSpPr>
          <p:spPr>
            <a:xfrm>
              <a:off x="0" y="0"/>
              <a:ext cx="10972800" cy="1524000"/>
            </a:xfrm>
            <a:custGeom>
              <a:avLst/>
              <a:gdLst/>
              <a:ahLst/>
              <a:cxnLst/>
              <a:rect l="l" t="t" r="r" b="b"/>
              <a:pathLst>
                <a:path w="10972800" h="1524000">
                  <a:moveTo>
                    <a:pt x="0" y="0"/>
                  </a:moveTo>
                  <a:lnTo>
                    <a:pt x="10972800" y="0"/>
                  </a:lnTo>
                  <a:lnTo>
                    <a:pt x="10972800" y="1524000"/>
                  </a:lnTo>
                  <a:lnTo>
                    <a:pt x="0" y="1524000"/>
                  </a:lnTo>
                  <a:close/>
                </a:path>
              </a:pathLst>
            </a:custGeom>
            <a:solidFill>
              <a:srgbClr val="000000">
                <a:alpha val="0"/>
              </a:srgbClr>
            </a:solidFill>
          </p:spPr>
        </p:sp>
        <p:sp>
          <p:nvSpPr>
            <p:cNvPr id="11" name="TextBox 11"/>
            <p:cNvSpPr txBox="1"/>
            <p:nvPr/>
          </p:nvSpPr>
          <p:spPr>
            <a:xfrm>
              <a:off x="0" y="-66675"/>
              <a:ext cx="10972800" cy="1590675"/>
            </a:xfrm>
            <a:prstGeom prst="rect">
              <a:avLst/>
            </a:prstGeom>
          </p:spPr>
          <p:txBody>
            <a:bodyPr lIns="0" tIns="0" rIns="0" bIns="0" rtlCol="0" anchor="ctr"/>
            <a:lstStyle/>
            <a:p>
              <a:pPr algn="ctr">
                <a:lnSpc>
                  <a:spcPts val="4050"/>
                </a:lnSpc>
              </a:pPr>
              <a:r>
                <a:rPr lang="en-US" sz="3375" b="1">
                  <a:solidFill>
                    <a:srgbClr val="6E8650"/>
                  </a:solidFill>
                  <a:latin typeface="Arial Bold"/>
                  <a:ea typeface="Arial Bold"/>
                  <a:cs typeface="Arial Bold"/>
                  <a:sym typeface="Arial Bold"/>
                </a:rPr>
                <a:t>The New Administration: Immediate Impacts</a:t>
              </a:r>
            </a:p>
          </p:txBody>
        </p:sp>
      </p:grpSp>
      <p:grpSp>
        <p:nvGrpSpPr>
          <p:cNvPr id="12" name="Group 12"/>
          <p:cNvGrpSpPr/>
          <p:nvPr/>
        </p:nvGrpSpPr>
        <p:grpSpPr>
          <a:xfrm>
            <a:off x="1806095" y="3228029"/>
            <a:ext cx="8358188" cy="7627384"/>
            <a:chOff x="0" y="0"/>
            <a:chExt cx="7924800" cy="7231890"/>
          </a:xfrm>
        </p:grpSpPr>
        <p:sp>
          <p:nvSpPr>
            <p:cNvPr id="13" name="Freeform 13"/>
            <p:cNvSpPr/>
            <p:nvPr/>
          </p:nvSpPr>
          <p:spPr>
            <a:xfrm>
              <a:off x="0" y="0"/>
              <a:ext cx="7924800" cy="7231890"/>
            </a:xfrm>
            <a:custGeom>
              <a:avLst/>
              <a:gdLst/>
              <a:ahLst/>
              <a:cxnLst/>
              <a:rect l="l" t="t" r="r" b="b"/>
              <a:pathLst>
                <a:path w="7924800" h="7231890">
                  <a:moveTo>
                    <a:pt x="0" y="0"/>
                  </a:moveTo>
                  <a:lnTo>
                    <a:pt x="7924800" y="0"/>
                  </a:lnTo>
                  <a:lnTo>
                    <a:pt x="7924800" y="7231890"/>
                  </a:lnTo>
                  <a:lnTo>
                    <a:pt x="0" y="7231890"/>
                  </a:lnTo>
                  <a:close/>
                </a:path>
              </a:pathLst>
            </a:custGeom>
            <a:solidFill>
              <a:srgbClr val="000000">
                <a:alpha val="0"/>
              </a:srgbClr>
            </a:solidFill>
          </p:spPr>
        </p:sp>
        <p:sp>
          <p:nvSpPr>
            <p:cNvPr id="14" name="TextBox 14"/>
            <p:cNvSpPr txBox="1"/>
            <p:nvPr/>
          </p:nvSpPr>
          <p:spPr>
            <a:xfrm>
              <a:off x="0" y="-57150"/>
              <a:ext cx="7924800" cy="7289040"/>
            </a:xfrm>
            <a:prstGeom prst="rect">
              <a:avLst/>
            </a:prstGeom>
          </p:spPr>
          <p:txBody>
            <a:bodyPr lIns="0" tIns="0" rIns="0" bIns="0" rtlCol="0" anchor="t"/>
            <a:lstStyle/>
            <a:p>
              <a:pPr marL="353654" lvl="2" indent="-117885" algn="just">
                <a:lnSpc>
                  <a:spcPts val="3517"/>
                </a:lnSpc>
                <a:buFont typeface="Arial"/>
                <a:buChar char="⚬"/>
              </a:pPr>
              <a:r>
                <a:rPr lang="en-US" sz="2931" b="1">
                  <a:solidFill>
                    <a:srgbClr val="1F497D"/>
                  </a:solidFill>
                  <a:latin typeface="Arial Bold"/>
                  <a:ea typeface="Arial Bold"/>
                  <a:cs typeface="Arial Bold"/>
                  <a:sym typeface="Arial Bold"/>
                </a:rPr>
                <a:t>Tariffs</a:t>
              </a:r>
              <a:r>
                <a:rPr lang="en-US" sz="2931">
                  <a:solidFill>
                    <a:srgbClr val="1F497D"/>
                  </a:solidFill>
                  <a:latin typeface="Arial"/>
                  <a:ea typeface="Arial"/>
                  <a:cs typeface="Arial"/>
                  <a:sym typeface="Arial"/>
                </a:rPr>
                <a:t>: The new administration has increased tariffs on steel and aluminum imports, directly affecting Vietnamese exporters. Reciprocal tariffs on all trade partners, including Vietnam, have also been introduced and shall take effect from 09 April 2025.</a:t>
              </a:r>
            </a:p>
            <a:p>
              <a:pPr marL="353654" lvl="2" indent="-117885" algn="just">
                <a:lnSpc>
                  <a:spcPts val="3517"/>
                </a:lnSpc>
                <a:buFont typeface="Arial"/>
                <a:buChar char="⚬"/>
              </a:pPr>
              <a:r>
                <a:rPr lang="en-US" sz="2931" b="1">
                  <a:solidFill>
                    <a:srgbClr val="1F497D"/>
                  </a:solidFill>
                  <a:latin typeface="Arial Bold"/>
                  <a:ea typeface="Arial Bold"/>
                  <a:cs typeface="Arial Bold"/>
                  <a:sym typeface="Arial Bold"/>
                </a:rPr>
                <a:t>DOGE Initiative</a:t>
              </a:r>
              <a:r>
                <a:rPr lang="en-US" sz="2931">
                  <a:solidFill>
                    <a:srgbClr val="1F497D"/>
                  </a:solidFill>
                  <a:latin typeface="Arial"/>
                  <a:ea typeface="Arial"/>
                  <a:cs typeface="Arial"/>
                  <a:sym typeface="Arial"/>
                </a:rPr>
                <a:t>: Musk-led efficiency cuts may reduce US aid, pushing Vietnam toward private investment.</a:t>
              </a:r>
            </a:p>
            <a:p>
              <a:pPr marL="353654" lvl="2" indent="-117885" algn="just">
                <a:lnSpc>
                  <a:spcPts val="3517"/>
                </a:lnSpc>
                <a:buFont typeface="Arial"/>
                <a:buChar char="⚬"/>
              </a:pPr>
              <a:r>
                <a:rPr lang="en-US" sz="2931" b="1">
                  <a:solidFill>
                    <a:srgbClr val="1F497D"/>
                  </a:solidFill>
                  <a:latin typeface="Arial Bold"/>
                  <a:ea typeface="Arial Bold"/>
                  <a:cs typeface="Arial Bold"/>
                  <a:sym typeface="Arial Bold"/>
                </a:rPr>
                <a:t>USAID Termination</a:t>
              </a:r>
              <a:r>
                <a:rPr lang="en-US" sz="2931">
                  <a:solidFill>
                    <a:srgbClr val="1F497D"/>
                  </a:solidFill>
                  <a:latin typeface="Arial"/>
                  <a:ea typeface="Arial"/>
                  <a:cs typeface="Arial"/>
                  <a:sym typeface="Arial"/>
                </a:rPr>
                <a:t>: The termination means cutting of $100 million+ in annual aid, impacting health, education, and disaster relief - key areas for investor confidence.</a:t>
              </a:r>
            </a:p>
            <a:p>
              <a:pPr marL="353654" lvl="2" indent="-117885" algn="l">
                <a:lnSpc>
                  <a:spcPts val="3517"/>
                </a:lnSpc>
              </a:pPr>
              <a:endParaRPr lang="en-US" sz="2931">
                <a:solidFill>
                  <a:srgbClr val="1F497D"/>
                </a:solidFill>
                <a:latin typeface="Arial"/>
                <a:ea typeface="Arial"/>
                <a:cs typeface="Arial"/>
                <a:sym typeface="Arial"/>
              </a:endParaRPr>
            </a:p>
          </p:txBody>
        </p:sp>
      </p:grpSp>
      <p:sp>
        <p:nvSpPr>
          <p:cNvPr id="15" name="Freeform 15"/>
          <p:cNvSpPr/>
          <p:nvPr/>
        </p:nvSpPr>
        <p:spPr>
          <a:xfrm>
            <a:off x="10577442" y="3428103"/>
            <a:ext cx="5606804" cy="4946763"/>
          </a:xfrm>
          <a:custGeom>
            <a:avLst/>
            <a:gdLst/>
            <a:ahLst/>
            <a:cxnLst/>
            <a:rect l="l" t="t" r="r" b="b"/>
            <a:pathLst>
              <a:path w="5606804" h="4946763">
                <a:moveTo>
                  <a:pt x="0" y="0"/>
                </a:moveTo>
                <a:lnTo>
                  <a:pt x="5606804" y="0"/>
                </a:lnTo>
                <a:lnTo>
                  <a:pt x="5606804" y="4946763"/>
                </a:lnTo>
                <a:lnTo>
                  <a:pt x="0" y="4946763"/>
                </a:lnTo>
                <a:lnTo>
                  <a:pt x="0" y="0"/>
                </a:lnTo>
                <a:close/>
              </a:path>
            </a:pathLst>
          </a:custGeom>
          <a:blipFill>
            <a:blip r:embed="rId4"/>
            <a:stretch>
              <a:fillRect l="-9410" r="-25031"/>
            </a:stretch>
          </a:blipFill>
        </p:spPr>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276819"/>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11</a:t>
              </a:r>
            </a:p>
          </p:txBody>
        </p:sp>
      </p:grpSp>
      <p:grpSp>
        <p:nvGrpSpPr>
          <p:cNvPr id="9" name="Group 9"/>
          <p:cNvGrpSpPr/>
          <p:nvPr/>
        </p:nvGrpSpPr>
        <p:grpSpPr>
          <a:xfrm>
            <a:off x="3490913" y="2509459"/>
            <a:ext cx="11658600" cy="924051"/>
            <a:chOff x="0" y="0"/>
            <a:chExt cx="11054080" cy="876137"/>
          </a:xfrm>
        </p:grpSpPr>
        <p:sp>
          <p:nvSpPr>
            <p:cNvPr id="10" name="Freeform 10"/>
            <p:cNvSpPr/>
            <p:nvPr/>
          </p:nvSpPr>
          <p:spPr>
            <a:xfrm>
              <a:off x="0" y="0"/>
              <a:ext cx="11054080" cy="876137"/>
            </a:xfrm>
            <a:custGeom>
              <a:avLst/>
              <a:gdLst/>
              <a:ahLst/>
              <a:cxnLst/>
              <a:rect l="l" t="t" r="r" b="b"/>
              <a:pathLst>
                <a:path w="11054080" h="876137">
                  <a:moveTo>
                    <a:pt x="0" y="0"/>
                  </a:moveTo>
                  <a:lnTo>
                    <a:pt x="11054080" y="0"/>
                  </a:lnTo>
                  <a:lnTo>
                    <a:pt x="11054080" y="876137"/>
                  </a:lnTo>
                  <a:lnTo>
                    <a:pt x="0" y="876137"/>
                  </a:lnTo>
                  <a:close/>
                </a:path>
              </a:pathLst>
            </a:custGeom>
            <a:solidFill>
              <a:srgbClr val="000000">
                <a:alpha val="0"/>
              </a:srgbClr>
            </a:solidFill>
          </p:spPr>
        </p:sp>
        <p:sp>
          <p:nvSpPr>
            <p:cNvPr id="11" name="TextBox 11"/>
            <p:cNvSpPr txBox="1"/>
            <p:nvPr/>
          </p:nvSpPr>
          <p:spPr>
            <a:xfrm>
              <a:off x="0" y="-114300"/>
              <a:ext cx="11054080" cy="990437"/>
            </a:xfrm>
            <a:prstGeom prst="rect">
              <a:avLst/>
            </a:prstGeom>
          </p:spPr>
          <p:txBody>
            <a:bodyPr lIns="0" tIns="0" rIns="0" bIns="0" rtlCol="0" anchor="t"/>
            <a:lstStyle/>
            <a:p>
              <a:pPr algn="ctr">
                <a:lnSpc>
                  <a:spcPts val="3602"/>
                </a:lnSpc>
              </a:pPr>
              <a:r>
                <a:rPr lang="en-US" sz="2501" b="1">
                  <a:solidFill>
                    <a:srgbClr val="002060"/>
                  </a:solidFill>
                  <a:latin typeface="Arial Bold"/>
                  <a:ea typeface="Arial Bold"/>
                  <a:cs typeface="Arial Bold"/>
                  <a:sym typeface="Arial Bold"/>
                </a:rPr>
                <a:t>“Vietnam: great negotiators, great people, they like me. I like them. The problem is they charge us 90%. We’re going to charge them 46% tariff.”</a:t>
              </a:r>
            </a:p>
          </p:txBody>
        </p:sp>
      </p:grpSp>
      <p:sp>
        <p:nvSpPr>
          <p:cNvPr id="12" name="Freeform 12" descr="Live updates: Trump sets up sweeping tariffs; Senate GOP unveils budget  blueprint"/>
          <p:cNvSpPr/>
          <p:nvPr/>
        </p:nvSpPr>
        <p:spPr>
          <a:xfrm>
            <a:off x="4717216" y="3995447"/>
            <a:ext cx="9205993" cy="5175084"/>
          </a:xfrm>
          <a:custGeom>
            <a:avLst/>
            <a:gdLst/>
            <a:ahLst/>
            <a:cxnLst/>
            <a:rect l="l" t="t" r="r" b="b"/>
            <a:pathLst>
              <a:path w="9205993" h="5175084">
                <a:moveTo>
                  <a:pt x="0" y="0"/>
                </a:moveTo>
                <a:lnTo>
                  <a:pt x="9205994" y="0"/>
                </a:lnTo>
                <a:lnTo>
                  <a:pt x="9205994" y="5175084"/>
                </a:lnTo>
                <a:lnTo>
                  <a:pt x="0" y="5175084"/>
                </a:lnTo>
                <a:lnTo>
                  <a:pt x="0" y="0"/>
                </a:lnTo>
                <a:close/>
              </a:path>
            </a:pathLst>
          </a:custGeom>
          <a:blipFill>
            <a:blip r:embed="rId3"/>
            <a:stretch>
              <a:fillRect/>
            </a:stretch>
          </a:blipFill>
        </p:spPr>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276819"/>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12</a:t>
              </a:r>
            </a:p>
          </p:txBody>
        </p:sp>
      </p:grpSp>
      <p:grpSp>
        <p:nvGrpSpPr>
          <p:cNvPr id="9" name="Group 9"/>
          <p:cNvGrpSpPr/>
          <p:nvPr/>
        </p:nvGrpSpPr>
        <p:grpSpPr>
          <a:xfrm>
            <a:off x="4082437" y="2353531"/>
            <a:ext cx="10123127" cy="962554"/>
            <a:chOff x="0" y="0"/>
            <a:chExt cx="9598224" cy="912644"/>
          </a:xfrm>
        </p:grpSpPr>
        <p:sp>
          <p:nvSpPr>
            <p:cNvPr id="10" name="Freeform 10"/>
            <p:cNvSpPr/>
            <p:nvPr/>
          </p:nvSpPr>
          <p:spPr>
            <a:xfrm>
              <a:off x="0" y="0"/>
              <a:ext cx="9598224" cy="912644"/>
            </a:xfrm>
            <a:custGeom>
              <a:avLst/>
              <a:gdLst/>
              <a:ahLst/>
              <a:cxnLst/>
              <a:rect l="l" t="t" r="r" b="b"/>
              <a:pathLst>
                <a:path w="9598224" h="912644">
                  <a:moveTo>
                    <a:pt x="0" y="0"/>
                  </a:moveTo>
                  <a:lnTo>
                    <a:pt x="9598224" y="0"/>
                  </a:lnTo>
                  <a:lnTo>
                    <a:pt x="9598224" y="912644"/>
                  </a:lnTo>
                  <a:lnTo>
                    <a:pt x="0" y="912644"/>
                  </a:lnTo>
                  <a:close/>
                </a:path>
              </a:pathLst>
            </a:custGeom>
            <a:solidFill>
              <a:srgbClr val="000000">
                <a:alpha val="0"/>
              </a:srgbClr>
            </a:solidFill>
          </p:spPr>
        </p:sp>
        <p:sp>
          <p:nvSpPr>
            <p:cNvPr id="11" name="TextBox 11"/>
            <p:cNvSpPr txBox="1"/>
            <p:nvPr/>
          </p:nvSpPr>
          <p:spPr>
            <a:xfrm>
              <a:off x="0" y="-295275"/>
              <a:ext cx="9598224" cy="1207919"/>
            </a:xfrm>
            <a:prstGeom prst="rect">
              <a:avLst/>
            </a:prstGeom>
          </p:spPr>
          <p:txBody>
            <a:bodyPr lIns="0" tIns="0" rIns="0" bIns="0" rtlCol="0" anchor="t"/>
            <a:lstStyle/>
            <a:p>
              <a:pPr algn="ctr">
                <a:lnSpc>
                  <a:spcPts val="7503"/>
                </a:lnSpc>
              </a:pPr>
              <a:r>
                <a:rPr lang="en-US" sz="4500" b="1">
                  <a:solidFill>
                    <a:srgbClr val="6E8650"/>
                  </a:solidFill>
                  <a:latin typeface="Arial Bold"/>
                  <a:ea typeface="Arial Bold"/>
                  <a:cs typeface="Arial Bold"/>
                  <a:sym typeface="Arial Bold"/>
                </a:rPr>
                <a:t>Challenges lie ahead</a:t>
              </a:r>
            </a:p>
          </p:txBody>
        </p:sp>
      </p:grpSp>
      <p:grpSp>
        <p:nvGrpSpPr>
          <p:cNvPr id="12" name="Group 12"/>
          <p:cNvGrpSpPr/>
          <p:nvPr/>
        </p:nvGrpSpPr>
        <p:grpSpPr>
          <a:xfrm>
            <a:off x="1028700" y="2130929"/>
            <a:ext cx="15817874" cy="7271016"/>
            <a:chOff x="0" y="0"/>
            <a:chExt cx="14997688" cy="6894000"/>
          </a:xfrm>
        </p:grpSpPr>
        <p:sp>
          <p:nvSpPr>
            <p:cNvPr id="13" name="Freeform 13"/>
            <p:cNvSpPr/>
            <p:nvPr/>
          </p:nvSpPr>
          <p:spPr>
            <a:xfrm>
              <a:off x="0" y="0"/>
              <a:ext cx="14997688" cy="6894000"/>
            </a:xfrm>
            <a:custGeom>
              <a:avLst/>
              <a:gdLst/>
              <a:ahLst/>
              <a:cxnLst/>
              <a:rect l="l" t="t" r="r" b="b"/>
              <a:pathLst>
                <a:path w="14997688" h="6894000">
                  <a:moveTo>
                    <a:pt x="0" y="0"/>
                  </a:moveTo>
                  <a:lnTo>
                    <a:pt x="14997688" y="0"/>
                  </a:lnTo>
                  <a:lnTo>
                    <a:pt x="14997688" y="6894000"/>
                  </a:lnTo>
                  <a:lnTo>
                    <a:pt x="0" y="6894000"/>
                  </a:lnTo>
                  <a:close/>
                </a:path>
              </a:pathLst>
            </a:custGeom>
            <a:solidFill>
              <a:srgbClr val="000000">
                <a:alpha val="0"/>
              </a:srgbClr>
            </a:solidFill>
          </p:spPr>
        </p:sp>
        <p:sp>
          <p:nvSpPr>
            <p:cNvPr id="14" name="TextBox 14"/>
            <p:cNvSpPr txBox="1"/>
            <p:nvPr/>
          </p:nvSpPr>
          <p:spPr>
            <a:xfrm>
              <a:off x="0" y="-66675"/>
              <a:ext cx="14997688" cy="6960675"/>
            </a:xfrm>
            <a:prstGeom prst="rect">
              <a:avLst/>
            </a:prstGeom>
          </p:spPr>
          <p:txBody>
            <a:bodyPr lIns="0" tIns="0" rIns="0" bIns="0" rtlCol="0" anchor="ctr"/>
            <a:lstStyle/>
            <a:p>
              <a:pPr marL="550067" lvl="1" indent="-275034" algn="l">
                <a:lnSpc>
                  <a:spcPts val="4050"/>
                </a:lnSpc>
                <a:buFont typeface="Arial"/>
                <a:buChar char="•"/>
              </a:pPr>
              <a:r>
                <a:rPr lang="en-US" sz="3375">
                  <a:solidFill>
                    <a:srgbClr val="1F497D"/>
                  </a:solidFill>
                  <a:latin typeface="Arial"/>
                  <a:ea typeface="Arial"/>
                  <a:cs typeface="Arial"/>
                  <a:sym typeface="Arial"/>
                </a:rPr>
                <a:t>Vietnam–U.S. Trade Outlook (2024): USD119.6B in exports to the U.S. (29.5% of total) → High market reliance</a:t>
              </a:r>
            </a:p>
            <a:p>
              <a:pPr marL="550067" lvl="1" indent="-275034" algn="l">
                <a:lnSpc>
                  <a:spcPts val="4050"/>
                </a:lnSpc>
                <a:buFont typeface="Arial"/>
                <a:buChar char="•"/>
              </a:pPr>
              <a:r>
                <a:rPr lang="en-US" sz="3375">
                  <a:solidFill>
                    <a:srgbClr val="1F497D"/>
                  </a:solidFill>
                  <a:latin typeface="Arial"/>
                  <a:ea typeface="Arial"/>
                  <a:cs typeface="Arial"/>
                  <a:sym typeface="Arial"/>
                </a:rPr>
                <a:t>Increased U.S. tariffs impact key sectors: textiles, footwear, wood, electronics</a:t>
              </a:r>
            </a:p>
            <a:p>
              <a:pPr marL="550067" lvl="1" indent="-275034" algn="l">
                <a:lnSpc>
                  <a:spcPts val="4050"/>
                </a:lnSpc>
                <a:buFont typeface="Arial"/>
                <a:buChar char="•"/>
              </a:pPr>
              <a:r>
                <a:rPr lang="en-US" sz="3375">
                  <a:solidFill>
                    <a:srgbClr val="1F497D"/>
                  </a:solidFill>
                  <a:latin typeface="Arial"/>
                  <a:ea typeface="Arial"/>
                  <a:cs typeface="Arial"/>
                  <a:sym typeface="Arial"/>
                </a:rPr>
                <a:t>Reciprocal tariffs under Trump reduce Vietnam’s investment appeal → Shift to lower-tariff countries</a:t>
              </a:r>
            </a:p>
            <a:p>
              <a:pPr marL="550067" lvl="1" indent="-275034" algn="l">
                <a:lnSpc>
                  <a:spcPts val="4050"/>
                </a:lnSpc>
                <a:buFont typeface="Arial"/>
                <a:buChar char="•"/>
              </a:pPr>
              <a:r>
                <a:rPr lang="en-US" sz="3375">
                  <a:solidFill>
                    <a:srgbClr val="1F497D"/>
                  </a:solidFill>
                  <a:latin typeface="Arial"/>
                  <a:ea typeface="Arial"/>
                  <a:cs typeface="Arial"/>
                  <a:sym typeface="Arial"/>
                </a:rPr>
                <a:t>Chinese investors do not choose Vietnam for transshipping  impacts on FDI, logistics, IZ developments, etc.</a:t>
              </a: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276819"/>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12</a:t>
              </a:r>
            </a:p>
          </p:txBody>
        </p:sp>
      </p:grpSp>
      <p:grpSp>
        <p:nvGrpSpPr>
          <p:cNvPr id="9" name="Group 9"/>
          <p:cNvGrpSpPr/>
          <p:nvPr/>
        </p:nvGrpSpPr>
        <p:grpSpPr>
          <a:xfrm>
            <a:off x="917894" y="1143493"/>
            <a:ext cx="13287670" cy="2172592"/>
            <a:chOff x="-3000456" y="-1147295"/>
            <a:chExt cx="12598680" cy="2059939"/>
          </a:xfrm>
        </p:grpSpPr>
        <p:sp>
          <p:nvSpPr>
            <p:cNvPr id="10" name="Freeform 10"/>
            <p:cNvSpPr/>
            <p:nvPr/>
          </p:nvSpPr>
          <p:spPr>
            <a:xfrm>
              <a:off x="0" y="0"/>
              <a:ext cx="9598224" cy="912644"/>
            </a:xfrm>
            <a:custGeom>
              <a:avLst/>
              <a:gdLst/>
              <a:ahLst/>
              <a:cxnLst/>
              <a:rect l="l" t="t" r="r" b="b"/>
              <a:pathLst>
                <a:path w="9598224" h="912644">
                  <a:moveTo>
                    <a:pt x="0" y="0"/>
                  </a:moveTo>
                  <a:lnTo>
                    <a:pt x="9598224" y="0"/>
                  </a:lnTo>
                  <a:lnTo>
                    <a:pt x="9598224" y="912644"/>
                  </a:lnTo>
                  <a:lnTo>
                    <a:pt x="0" y="912644"/>
                  </a:lnTo>
                  <a:close/>
                </a:path>
              </a:pathLst>
            </a:custGeom>
            <a:solidFill>
              <a:srgbClr val="000000">
                <a:alpha val="0"/>
              </a:srgbClr>
            </a:solidFill>
          </p:spPr>
        </p:sp>
        <p:sp>
          <p:nvSpPr>
            <p:cNvPr id="11" name="TextBox 11"/>
            <p:cNvSpPr txBox="1"/>
            <p:nvPr/>
          </p:nvSpPr>
          <p:spPr>
            <a:xfrm>
              <a:off x="-3000456" y="-1147295"/>
              <a:ext cx="9598224" cy="1207919"/>
            </a:xfrm>
            <a:prstGeom prst="rect">
              <a:avLst/>
            </a:prstGeom>
          </p:spPr>
          <p:txBody>
            <a:bodyPr lIns="0" tIns="0" rIns="0" bIns="0" rtlCol="0" anchor="t"/>
            <a:lstStyle/>
            <a:p>
              <a:pPr algn="ctr">
                <a:lnSpc>
                  <a:spcPts val="7503"/>
                </a:lnSpc>
              </a:pPr>
              <a:r>
                <a:rPr lang="en-US" sz="4500" b="1" dirty="0" smtClean="0">
                  <a:solidFill>
                    <a:srgbClr val="6E8650"/>
                  </a:solidFill>
                  <a:latin typeface="Arial Bold"/>
                  <a:ea typeface="Arial Bold"/>
                  <a:cs typeface="Arial Bold"/>
                  <a:sym typeface="Arial Bold"/>
                </a:rPr>
                <a:t>Trump’s tariff policy – Latest updates</a:t>
              </a:r>
              <a:endParaRPr lang="en-US" sz="4500" b="1" dirty="0">
                <a:solidFill>
                  <a:srgbClr val="6E8650"/>
                </a:solidFill>
                <a:latin typeface="Arial Bold"/>
                <a:ea typeface="Arial Bold"/>
                <a:cs typeface="Arial Bold"/>
                <a:sym typeface="Arial Bold"/>
              </a:endParaRPr>
            </a:p>
          </p:txBody>
        </p:sp>
      </p:grpSp>
      <p:grpSp>
        <p:nvGrpSpPr>
          <p:cNvPr id="12" name="Group 12"/>
          <p:cNvGrpSpPr/>
          <p:nvPr/>
        </p:nvGrpSpPr>
        <p:grpSpPr>
          <a:xfrm>
            <a:off x="1028700" y="2060608"/>
            <a:ext cx="16024237" cy="7933916"/>
            <a:chOff x="0" y="-66675"/>
            <a:chExt cx="15193351" cy="7522527"/>
          </a:xfrm>
        </p:grpSpPr>
        <p:sp>
          <p:nvSpPr>
            <p:cNvPr id="13" name="Freeform 13"/>
            <p:cNvSpPr/>
            <p:nvPr/>
          </p:nvSpPr>
          <p:spPr>
            <a:xfrm>
              <a:off x="195663" y="561852"/>
              <a:ext cx="14997688" cy="6894000"/>
            </a:xfrm>
            <a:custGeom>
              <a:avLst/>
              <a:gdLst/>
              <a:ahLst/>
              <a:cxnLst/>
              <a:rect l="l" t="t" r="r" b="b"/>
              <a:pathLst>
                <a:path w="14997688" h="6894000">
                  <a:moveTo>
                    <a:pt x="0" y="0"/>
                  </a:moveTo>
                  <a:lnTo>
                    <a:pt x="14997688" y="0"/>
                  </a:lnTo>
                  <a:lnTo>
                    <a:pt x="14997688" y="6894000"/>
                  </a:lnTo>
                  <a:lnTo>
                    <a:pt x="0" y="6894000"/>
                  </a:lnTo>
                  <a:close/>
                </a:path>
              </a:pathLst>
            </a:custGeom>
            <a:solidFill>
              <a:srgbClr val="000000">
                <a:alpha val="0"/>
              </a:srgbClr>
            </a:solidFill>
          </p:spPr>
        </p:sp>
        <p:sp>
          <p:nvSpPr>
            <p:cNvPr id="14" name="TextBox 14"/>
            <p:cNvSpPr txBox="1"/>
            <p:nvPr/>
          </p:nvSpPr>
          <p:spPr>
            <a:xfrm>
              <a:off x="0" y="-66675"/>
              <a:ext cx="14997688" cy="6960675"/>
            </a:xfrm>
            <a:prstGeom prst="rect">
              <a:avLst/>
            </a:prstGeom>
          </p:spPr>
          <p:txBody>
            <a:bodyPr lIns="0" tIns="0" rIns="0" bIns="0" rtlCol="0" anchor="ctr"/>
            <a:lstStyle/>
            <a:p>
              <a:pPr marL="550067" lvl="1" indent="-275034" algn="l">
                <a:lnSpc>
                  <a:spcPts val="4050"/>
                </a:lnSpc>
                <a:buFont typeface="Arial"/>
                <a:buChar char="•"/>
              </a:pPr>
              <a:endParaRPr lang="en-US" sz="3375" dirty="0">
                <a:solidFill>
                  <a:srgbClr val="1F497D"/>
                </a:solidFill>
                <a:latin typeface="Arial"/>
                <a:ea typeface="Arial"/>
                <a:cs typeface="Arial"/>
                <a:sym typeface="Arial"/>
              </a:endParaRPr>
            </a:p>
          </p:txBody>
        </p:sp>
      </p:gr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961" y="2060609"/>
            <a:ext cx="5488745" cy="887409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0614" y="2148029"/>
            <a:ext cx="5378733" cy="7319083"/>
          </a:xfrm>
          <a:prstGeom prst="rect">
            <a:avLst/>
          </a:prstGeom>
        </p:spPr>
      </p:pic>
    </p:spTree>
    <p:extLst>
      <p:ext uri="{BB962C8B-B14F-4D97-AF65-F5344CB8AC3E}">
        <p14:creationId xmlns:p14="http://schemas.microsoft.com/office/powerpoint/2010/main" val="277567639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276819"/>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13</a:t>
              </a:r>
            </a:p>
          </p:txBody>
        </p:sp>
      </p:grpSp>
      <p:grpSp>
        <p:nvGrpSpPr>
          <p:cNvPr id="9" name="Group 9"/>
          <p:cNvGrpSpPr/>
          <p:nvPr/>
        </p:nvGrpSpPr>
        <p:grpSpPr>
          <a:xfrm>
            <a:off x="4214812" y="4578356"/>
            <a:ext cx="10123127" cy="1082929"/>
            <a:chOff x="0" y="0"/>
            <a:chExt cx="9598224" cy="1026777"/>
          </a:xfrm>
        </p:grpSpPr>
        <p:sp>
          <p:nvSpPr>
            <p:cNvPr id="10" name="Freeform 10"/>
            <p:cNvSpPr/>
            <p:nvPr/>
          </p:nvSpPr>
          <p:spPr>
            <a:xfrm>
              <a:off x="0" y="0"/>
              <a:ext cx="9598224" cy="1026777"/>
            </a:xfrm>
            <a:custGeom>
              <a:avLst/>
              <a:gdLst/>
              <a:ahLst/>
              <a:cxnLst/>
              <a:rect l="l" t="t" r="r" b="b"/>
              <a:pathLst>
                <a:path w="9598224" h="1026777">
                  <a:moveTo>
                    <a:pt x="0" y="0"/>
                  </a:moveTo>
                  <a:lnTo>
                    <a:pt x="9598224" y="0"/>
                  </a:lnTo>
                  <a:lnTo>
                    <a:pt x="9598224" y="1026777"/>
                  </a:lnTo>
                  <a:lnTo>
                    <a:pt x="0" y="1026777"/>
                  </a:lnTo>
                  <a:close/>
                </a:path>
              </a:pathLst>
            </a:custGeom>
            <a:solidFill>
              <a:srgbClr val="000000">
                <a:alpha val="0"/>
              </a:srgbClr>
            </a:solidFill>
          </p:spPr>
        </p:sp>
        <p:sp>
          <p:nvSpPr>
            <p:cNvPr id="11" name="TextBox 11"/>
            <p:cNvSpPr txBox="1"/>
            <p:nvPr/>
          </p:nvSpPr>
          <p:spPr>
            <a:xfrm>
              <a:off x="0" y="-333375"/>
              <a:ext cx="9598224" cy="1360152"/>
            </a:xfrm>
            <a:prstGeom prst="rect">
              <a:avLst/>
            </a:prstGeom>
          </p:spPr>
          <p:txBody>
            <a:bodyPr lIns="0" tIns="0" rIns="0" bIns="0" rtlCol="0" anchor="t"/>
            <a:lstStyle/>
            <a:p>
              <a:pPr algn="ctr">
                <a:lnSpc>
                  <a:spcPts val="8441"/>
                </a:lnSpc>
              </a:pPr>
              <a:r>
                <a:rPr lang="en-US" sz="5062" b="1">
                  <a:solidFill>
                    <a:srgbClr val="6E8650"/>
                  </a:solidFill>
                  <a:latin typeface="Arial Bold"/>
                  <a:ea typeface="Arial Bold"/>
                  <a:cs typeface="Arial Bold"/>
                  <a:sym typeface="Arial Bold"/>
                </a:rPr>
                <a:t>What is there for Vietnam?</a:t>
              </a: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5572126" y="1788837"/>
            <a:ext cx="6588125" cy="983202"/>
            <a:chOff x="0" y="0"/>
            <a:chExt cx="6246519" cy="932221"/>
          </a:xfrm>
        </p:grpSpPr>
        <p:sp>
          <p:nvSpPr>
            <p:cNvPr id="4" name="Freeform 4"/>
            <p:cNvSpPr/>
            <p:nvPr/>
          </p:nvSpPr>
          <p:spPr>
            <a:xfrm>
              <a:off x="0" y="0"/>
              <a:ext cx="6246519" cy="932221"/>
            </a:xfrm>
            <a:custGeom>
              <a:avLst/>
              <a:gdLst/>
              <a:ahLst/>
              <a:cxnLst/>
              <a:rect l="l" t="t" r="r" b="b"/>
              <a:pathLst>
                <a:path w="6246519" h="932221">
                  <a:moveTo>
                    <a:pt x="0" y="0"/>
                  </a:moveTo>
                  <a:lnTo>
                    <a:pt x="6246519" y="0"/>
                  </a:lnTo>
                  <a:lnTo>
                    <a:pt x="6246519" y="932221"/>
                  </a:lnTo>
                  <a:lnTo>
                    <a:pt x="0" y="932221"/>
                  </a:lnTo>
                  <a:close/>
                </a:path>
              </a:pathLst>
            </a:custGeom>
            <a:solidFill>
              <a:srgbClr val="000000">
                <a:alpha val="0"/>
              </a:srgbClr>
            </a:solidFill>
          </p:spPr>
        </p:sp>
        <p:sp>
          <p:nvSpPr>
            <p:cNvPr id="5" name="TextBox 5"/>
            <p:cNvSpPr txBox="1"/>
            <p:nvPr/>
          </p:nvSpPr>
          <p:spPr>
            <a:xfrm>
              <a:off x="0" y="-295275"/>
              <a:ext cx="6246519" cy="1227496"/>
            </a:xfrm>
            <a:prstGeom prst="rect">
              <a:avLst/>
            </a:prstGeom>
          </p:spPr>
          <p:txBody>
            <a:bodyPr lIns="0" tIns="0" rIns="0" bIns="0" rtlCol="0" anchor="t"/>
            <a:lstStyle/>
            <a:p>
              <a:pPr algn="ctr">
                <a:lnSpc>
                  <a:spcPts val="7503"/>
                </a:lnSpc>
              </a:pPr>
              <a:r>
                <a:rPr lang="en-US" sz="4500" b="1">
                  <a:solidFill>
                    <a:srgbClr val="6E8650"/>
                  </a:solidFill>
                  <a:latin typeface="Arial Bold"/>
                  <a:ea typeface="Arial Bold"/>
                  <a:cs typeface="Arial Bold"/>
                  <a:sym typeface="Arial Bold"/>
                </a:rPr>
                <a:t>Hanoi’s bamboo policy</a:t>
              </a:r>
            </a:p>
          </p:txBody>
        </p:sp>
      </p:grpSp>
      <p:grpSp>
        <p:nvGrpSpPr>
          <p:cNvPr id="6" name="Group 6"/>
          <p:cNvGrpSpPr/>
          <p:nvPr/>
        </p:nvGrpSpPr>
        <p:grpSpPr>
          <a:xfrm>
            <a:off x="1028700" y="2772039"/>
            <a:ext cx="15870563" cy="10517302"/>
            <a:chOff x="0" y="0"/>
            <a:chExt cx="15047645" cy="9971960"/>
          </a:xfrm>
        </p:grpSpPr>
        <p:sp>
          <p:nvSpPr>
            <p:cNvPr id="7" name="Freeform 7"/>
            <p:cNvSpPr/>
            <p:nvPr/>
          </p:nvSpPr>
          <p:spPr>
            <a:xfrm>
              <a:off x="0" y="0"/>
              <a:ext cx="15047646" cy="9971960"/>
            </a:xfrm>
            <a:custGeom>
              <a:avLst/>
              <a:gdLst/>
              <a:ahLst/>
              <a:cxnLst/>
              <a:rect l="l" t="t" r="r" b="b"/>
              <a:pathLst>
                <a:path w="15047646" h="9971960">
                  <a:moveTo>
                    <a:pt x="0" y="0"/>
                  </a:moveTo>
                  <a:lnTo>
                    <a:pt x="15047646" y="0"/>
                  </a:lnTo>
                  <a:lnTo>
                    <a:pt x="15047646" y="9971960"/>
                  </a:lnTo>
                  <a:lnTo>
                    <a:pt x="0" y="9971960"/>
                  </a:lnTo>
                  <a:close/>
                </a:path>
              </a:pathLst>
            </a:custGeom>
            <a:solidFill>
              <a:srgbClr val="000000">
                <a:alpha val="0"/>
              </a:srgbClr>
            </a:solidFill>
          </p:spPr>
        </p:sp>
        <p:sp>
          <p:nvSpPr>
            <p:cNvPr id="8" name="TextBox 8"/>
            <p:cNvSpPr txBox="1"/>
            <p:nvPr/>
          </p:nvSpPr>
          <p:spPr>
            <a:xfrm>
              <a:off x="0" y="-104775"/>
              <a:ext cx="15047645" cy="10076735"/>
            </a:xfrm>
            <a:prstGeom prst="rect">
              <a:avLst/>
            </a:prstGeom>
          </p:spPr>
          <p:txBody>
            <a:bodyPr lIns="0" tIns="0" rIns="0" bIns="0" rtlCol="0" anchor="t"/>
            <a:lstStyle/>
            <a:p>
              <a:pPr marL="448269" lvl="1" indent="-224134" algn="just">
                <a:lnSpc>
                  <a:spcPts val="3543"/>
                </a:lnSpc>
                <a:buFont typeface="Arial"/>
                <a:buChar char="•"/>
              </a:pPr>
              <a:r>
                <a:rPr lang="en-US" sz="2531" spc="75">
                  <a:solidFill>
                    <a:srgbClr val="1F497D"/>
                  </a:solidFill>
                  <a:latin typeface="Arial"/>
                  <a:ea typeface="Arial"/>
                  <a:cs typeface="Arial"/>
                  <a:sym typeface="Arial"/>
                </a:rPr>
                <a:t>Vietnam has been trying to take diplomatic precautions and sending benevolent messages. Making friends with as many other countries as possible, being flexible and resilient, and above all: growing rapidly.</a:t>
              </a:r>
            </a:p>
            <a:p>
              <a:pPr marL="448269" lvl="1" indent="-224134" algn="just">
                <a:lnSpc>
                  <a:spcPts val="3543"/>
                </a:lnSpc>
                <a:buFont typeface="Arial"/>
                <a:buChar char="•"/>
              </a:pPr>
              <a:r>
                <a:rPr lang="en-US" sz="2531" spc="75">
                  <a:solidFill>
                    <a:srgbClr val="1F497D"/>
                  </a:solidFill>
                  <a:latin typeface="Arial"/>
                  <a:ea typeface="Arial"/>
                  <a:cs typeface="Arial"/>
                  <a:sym typeface="Arial"/>
                </a:rPr>
                <a:t>To appease the US, Vietnam was ready to import more agricultural goods from the US. To reduce the trade deficit, LNG exports to Vietnam were also reportedly discussed. Vietnam's Prime Minister Pham Minh Chinh also paved the way for the nationwide deployment of the Starlink satellite internet system developed by Trump confidant Elon Musk. Multi-billionaire Mukesh Ambani wants to bring Starlink to India at the same time.</a:t>
              </a:r>
            </a:p>
            <a:p>
              <a:pPr marL="448269" lvl="1" indent="-224134" algn="just">
                <a:lnSpc>
                  <a:spcPts val="3543"/>
                </a:lnSpc>
                <a:buFont typeface="Arial"/>
                <a:buChar char="•"/>
              </a:pPr>
              <a:r>
                <a:rPr lang="en-US" sz="2531" spc="75">
                  <a:solidFill>
                    <a:srgbClr val="1F497D"/>
                  </a:solidFill>
                  <a:latin typeface="Arial"/>
                  <a:ea typeface="Arial"/>
                  <a:cs typeface="Arial"/>
                  <a:sym typeface="Arial"/>
                </a:rPr>
                <a:t>Vietnam even did not receive special treatment on its export of steel and aluminum before the new tariffs. However, it is still one of the largest steel suppliers to the USA.</a:t>
              </a:r>
            </a:p>
            <a:p>
              <a:pPr marL="448269" lvl="1" indent="-224134" algn="just">
                <a:lnSpc>
                  <a:spcPts val="3543"/>
                </a:lnSpc>
                <a:buFont typeface="Arial"/>
                <a:buChar char="•"/>
              </a:pPr>
              <a:r>
                <a:rPr lang="en-US" sz="2531" spc="75">
                  <a:solidFill>
                    <a:srgbClr val="1F497D"/>
                  </a:solidFill>
                  <a:latin typeface="Arial"/>
                  <a:ea typeface="Arial"/>
                  <a:cs typeface="Arial"/>
                  <a:sym typeface="Arial"/>
                </a:rPr>
                <a:t>Whether the new 46% tariff on Vietnam’s exports will shift supply chains from Vietnam to neighboring countries remains to be seen. Vietnam’s bamboo diplomacy has failed in Washington for the time being - and it is questionable whether the flourishing trade relations between the two countries will survive the high reciprocal tariffs unscathed.</a:t>
              </a:r>
            </a:p>
            <a:p>
              <a:pPr marL="448269" lvl="1" indent="-224134" algn="just">
                <a:lnSpc>
                  <a:spcPts val="3543"/>
                </a:lnSpc>
              </a:pPr>
              <a:endParaRPr lang="en-US" sz="2531" spc="75">
                <a:solidFill>
                  <a:srgbClr val="1F497D"/>
                </a:solidFill>
                <a:latin typeface="Arial"/>
                <a:ea typeface="Arial"/>
                <a:cs typeface="Arial"/>
                <a:sym typeface="Arial"/>
              </a:endParaRPr>
            </a:p>
            <a:p>
              <a:pPr marL="448269" lvl="1" indent="-224134" algn="just">
                <a:lnSpc>
                  <a:spcPts val="3543"/>
                </a:lnSpc>
              </a:pPr>
              <a:endParaRPr lang="en-US" sz="2531" spc="75">
                <a:solidFill>
                  <a:srgbClr val="1F497D"/>
                </a:solidFill>
                <a:latin typeface="Arial"/>
                <a:ea typeface="Arial"/>
                <a:cs typeface="Arial"/>
                <a:sym typeface="Arial"/>
              </a:endParaRPr>
            </a:p>
            <a:p>
              <a:pPr marL="448269" lvl="1" indent="-224134" algn="just">
                <a:lnSpc>
                  <a:spcPts val="3543"/>
                </a:lnSpc>
              </a:pPr>
              <a:endParaRPr lang="en-US" sz="2531" spc="75">
                <a:solidFill>
                  <a:srgbClr val="1F497D"/>
                </a:solidFill>
                <a:latin typeface="Arial"/>
                <a:ea typeface="Arial"/>
                <a:cs typeface="Arial"/>
                <a:sym typeface="Arial"/>
              </a:endParaRPr>
            </a:p>
            <a:p>
              <a:pPr marL="448269" lvl="1" indent="-224134" algn="just">
                <a:lnSpc>
                  <a:spcPts val="3543"/>
                </a:lnSpc>
              </a:pPr>
              <a:endParaRPr lang="en-US" sz="2531" spc="75">
                <a:solidFill>
                  <a:srgbClr val="1F497D"/>
                </a:solidFill>
                <a:latin typeface="Arial"/>
                <a:ea typeface="Arial"/>
                <a:cs typeface="Arial"/>
                <a:sym typeface="Arial"/>
              </a:endParaRPr>
            </a:p>
            <a:p>
              <a:pPr marL="448269" lvl="1" indent="-224134" algn="just">
                <a:lnSpc>
                  <a:spcPts val="3543"/>
                </a:lnSpc>
              </a:pPr>
              <a:endParaRPr lang="en-US" sz="2531" spc="75">
                <a:solidFill>
                  <a:srgbClr val="1F497D"/>
                </a:solidFill>
                <a:latin typeface="Arial"/>
                <a:ea typeface="Arial"/>
                <a:cs typeface="Arial"/>
                <a:sym typeface="Arial"/>
              </a:endParaRPr>
            </a:p>
            <a:p>
              <a:pPr marL="348654" lvl="1" indent="-174327" algn="just">
                <a:lnSpc>
                  <a:spcPts val="2756"/>
                </a:lnSpc>
              </a:pPr>
              <a:r>
                <a:rPr lang="en-US" sz="1968" spc="59">
                  <a:solidFill>
                    <a:srgbClr val="000000"/>
                  </a:solidFill>
                  <a:latin typeface="Arial"/>
                  <a:ea typeface="Arial"/>
                  <a:cs typeface="Arial"/>
                  <a:sym typeface="Arial"/>
                </a:rPr>
                <a:t> </a:t>
              </a:r>
            </a:p>
          </p:txBody>
        </p:sp>
      </p:grpSp>
      <p:grpSp>
        <p:nvGrpSpPr>
          <p:cNvPr id="9" name="Group 9"/>
          <p:cNvGrpSpPr/>
          <p:nvPr/>
        </p:nvGrpSpPr>
        <p:grpSpPr>
          <a:xfrm>
            <a:off x="11989595" y="9732468"/>
            <a:ext cx="3159918" cy="464046"/>
            <a:chOff x="0" y="0"/>
            <a:chExt cx="2996071" cy="439984"/>
          </a:xfrm>
        </p:grpSpPr>
        <p:sp>
          <p:nvSpPr>
            <p:cNvPr id="10" name="Freeform 10"/>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11" name="TextBox 11"/>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12" name="Group 12"/>
          <p:cNvGrpSpPr/>
          <p:nvPr/>
        </p:nvGrpSpPr>
        <p:grpSpPr>
          <a:xfrm>
            <a:off x="2434891" y="9732468"/>
            <a:ext cx="1026308" cy="368732"/>
            <a:chOff x="0" y="0"/>
            <a:chExt cx="1142197" cy="410369"/>
          </a:xfrm>
        </p:grpSpPr>
        <p:sp>
          <p:nvSpPr>
            <p:cNvPr id="13" name="Freeform 13"/>
            <p:cNvSpPr/>
            <p:nvPr/>
          </p:nvSpPr>
          <p:spPr>
            <a:xfrm>
              <a:off x="0" y="0"/>
              <a:ext cx="1142197" cy="410369"/>
            </a:xfrm>
            <a:custGeom>
              <a:avLst/>
              <a:gdLst/>
              <a:ahLst/>
              <a:cxnLst/>
              <a:rect l="l" t="t" r="r" b="b"/>
              <a:pathLst>
                <a:path w="1142197" h="410369">
                  <a:moveTo>
                    <a:pt x="0" y="0"/>
                  </a:moveTo>
                  <a:lnTo>
                    <a:pt x="1142197" y="0"/>
                  </a:lnTo>
                  <a:lnTo>
                    <a:pt x="1142197" y="410369"/>
                  </a:lnTo>
                  <a:lnTo>
                    <a:pt x="0" y="410369"/>
                  </a:lnTo>
                  <a:close/>
                </a:path>
              </a:pathLst>
            </a:custGeom>
            <a:solidFill>
              <a:srgbClr val="000000">
                <a:alpha val="0"/>
              </a:srgbClr>
            </a:solidFill>
            <a:ln cap="sq">
              <a:noFill/>
              <a:prstDash val="solid"/>
              <a:miter/>
            </a:ln>
          </p:spPr>
        </p:sp>
        <p:sp>
          <p:nvSpPr>
            <p:cNvPr id="14" name="TextBox 14"/>
            <p:cNvSpPr txBox="1"/>
            <p:nvPr/>
          </p:nvSpPr>
          <p:spPr>
            <a:xfrm>
              <a:off x="0" y="-66675"/>
              <a:ext cx="1142197" cy="477044"/>
            </a:xfrm>
            <a:prstGeom prst="rect">
              <a:avLst/>
            </a:prstGeom>
          </p:spPr>
          <p:txBody>
            <a:bodyPr lIns="0" tIns="0" rIns="0" bIns="0" rtlCol="0" anchor="t"/>
            <a:lstStyle/>
            <a:p>
              <a:pPr marL="0" lvl="0" indent="0" algn="l">
                <a:lnSpc>
                  <a:spcPts val="2159"/>
                </a:lnSpc>
                <a:spcBef>
                  <a:spcPct val="0"/>
                </a:spcBef>
              </a:pPr>
              <a:r>
                <a:rPr lang="en-US" sz="1499" u="none" strike="noStrike">
                  <a:solidFill>
                    <a:srgbClr val="203C6A"/>
                  </a:solidFill>
                  <a:latin typeface="Arial"/>
                  <a:ea typeface="Arial"/>
                  <a:cs typeface="Arial"/>
                  <a:sym typeface="Arial"/>
                </a:rPr>
                <a:t>14</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sp>
        <p:nvSpPr>
          <p:cNvPr id="3" name="AutoShape 3"/>
          <p:cNvSpPr/>
          <p:nvPr/>
        </p:nvSpPr>
        <p:spPr>
          <a:xfrm rot="3348">
            <a:off x="2267380" y="620317"/>
            <a:ext cx="13753238"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1989595" y="9822954"/>
            <a:ext cx="3159918" cy="464046"/>
            <a:chOff x="0" y="0"/>
            <a:chExt cx="2996071" cy="439984"/>
          </a:xfrm>
        </p:grpSpPr>
        <p:sp>
          <p:nvSpPr>
            <p:cNvPr id="5" name="Freeform 5"/>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6" name="TextBox 6"/>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7" name="Group 7"/>
          <p:cNvGrpSpPr/>
          <p:nvPr/>
        </p:nvGrpSpPr>
        <p:grpSpPr>
          <a:xfrm>
            <a:off x="2986088" y="9763422"/>
            <a:ext cx="2943225" cy="276819"/>
            <a:chOff x="0" y="0"/>
            <a:chExt cx="2790613" cy="262465"/>
          </a:xfrm>
        </p:grpSpPr>
        <p:sp>
          <p:nvSpPr>
            <p:cNvPr id="8" name="Freeform 8"/>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9" name="TextBox 9"/>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15</a:t>
              </a:r>
            </a:p>
          </p:txBody>
        </p:sp>
      </p:grpSp>
      <p:grpSp>
        <p:nvGrpSpPr>
          <p:cNvPr id="10" name="Group 10"/>
          <p:cNvGrpSpPr/>
          <p:nvPr/>
        </p:nvGrpSpPr>
        <p:grpSpPr>
          <a:xfrm>
            <a:off x="2986088" y="2479123"/>
            <a:ext cx="12635865" cy="873311"/>
            <a:chOff x="0" y="0"/>
            <a:chExt cx="11980672" cy="828028"/>
          </a:xfrm>
        </p:grpSpPr>
        <p:sp>
          <p:nvSpPr>
            <p:cNvPr id="11" name="Freeform 11"/>
            <p:cNvSpPr/>
            <p:nvPr/>
          </p:nvSpPr>
          <p:spPr>
            <a:xfrm>
              <a:off x="0" y="0"/>
              <a:ext cx="11980672" cy="828028"/>
            </a:xfrm>
            <a:custGeom>
              <a:avLst/>
              <a:gdLst/>
              <a:ahLst/>
              <a:cxnLst/>
              <a:rect l="l" t="t" r="r" b="b"/>
              <a:pathLst>
                <a:path w="11980672" h="828028">
                  <a:moveTo>
                    <a:pt x="0" y="0"/>
                  </a:moveTo>
                  <a:lnTo>
                    <a:pt x="11980672" y="0"/>
                  </a:lnTo>
                  <a:lnTo>
                    <a:pt x="11980672" y="828028"/>
                  </a:lnTo>
                  <a:lnTo>
                    <a:pt x="0" y="828028"/>
                  </a:lnTo>
                  <a:close/>
                </a:path>
              </a:pathLst>
            </a:custGeom>
            <a:solidFill>
              <a:srgbClr val="000000">
                <a:alpha val="0"/>
              </a:srgbClr>
            </a:solidFill>
          </p:spPr>
        </p:sp>
        <p:sp>
          <p:nvSpPr>
            <p:cNvPr id="12" name="TextBox 12"/>
            <p:cNvSpPr txBox="1"/>
            <p:nvPr/>
          </p:nvSpPr>
          <p:spPr>
            <a:xfrm>
              <a:off x="0" y="-200025"/>
              <a:ext cx="11980672" cy="1028053"/>
            </a:xfrm>
            <a:prstGeom prst="rect">
              <a:avLst/>
            </a:prstGeom>
          </p:spPr>
          <p:txBody>
            <a:bodyPr lIns="0" tIns="0" rIns="0" bIns="0" rtlCol="0" anchor="t"/>
            <a:lstStyle/>
            <a:p>
              <a:pPr algn="ctr">
                <a:lnSpc>
                  <a:spcPts val="6762"/>
                </a:lnSpc>
              </a:pPr>
              <a:r>
                <a:rPr lang="en-US" sz="4718" b="1">
                  <a:solidFill>
                    <a:srgbClr val="6E8650"/>
                  </a:solidFill>
                  <a:latin typeface="Arial Bold"/>
                  <a:ea typeface="Arial Bold"/>
                  <a:cs typeface="Arial Bold"/>
                  <a:sym typeface="Arial Bold"/>
                </a:rPr>
                <a:t>Been there – done that</a:t>
              </a:r>
            </a:p>
          </p:txBody>
        </p:sp>
      </p:grpSp>
      <p:grpSp>
        <p:nvGrpSpPr>
          <p:cNvPr id="13" name="Group 13"/>
          <p:cNvGrpSpPr/>
          <p:nvPr/>
        </p:nvGrpSpPr>
        <p:grpSpPr>
          <a:xfrm>
            <a:off x="3148289" y="3366071"/>
            <a:ext cx="12473664" cy="6282970"/>
            <a:chOff x="0" y="0"/>
            <a:chExt cx="11826881" cy="5957187"/>
          </a:xfrm>
        </p:grpSpPr>
        <p:sp>
          <p:nvSpPr>
            <p:cNvPr id="14" name="Freeform 14"/>
            <p:cNvSpPr/>
            <p:nvPr/>
          </p:nvSpPr>
          <p:spPr>
            <a:xfrm>
              <a:off x="0" y="0"/>
              <a:ext cx="11826881" cy="5957187"/>
            </a:xfrm>
            <a:custGeom>
              <a:avLst/>
              <a:gdLst/>
              <a:ahLst/>
              <a:cxnLst/>
              <a:rect l="l" t="t" r="r" b="b"/>
              <a:pathLst>
                <a:path w="11826881" h="5957187">
                  <a:moveTo>
                    <a:pt x="0" y="0"/>
                  </a:moveTo>
                  <a:lnTo>
                    <a:pt x="11826881" y="0"/>
                  </a:lnTo>
                  <a:lnTo>
                    <a:pt x="11826881" y="5957187"/>
                  </a:lnTo>
                  <a:lnTo>
                    <a:pt x="0" y="5957187"/>
                  </a:lnTo>
                  <a:close/>
                </a:path>
              </a:pathLst>
            </a:custGeom>
            <a:solidFill>
              <a:srgbClr val="000000">
                <a:alpha val="0"/>
              </a:srgbClr>
            </a:solidFill>
          </p:spPr>
        </p:sp>
        <p:sp>
          <p:nvSpPr>
            <p:cNvPr id="15" name="TextBox 15"/>
            <p:cNvSpPr txBox="1"/>
            <p:nvPr/>
          </p:nvSpPr>
          <p:spPr>
            <a:xfrm>
              <a:off x="0" y="-85725"/>
              <a:ext cx="11826881" cy="6042912"/>
            </a:xfrm>
            <a:prstGeom prst="rect">
              <a:avLst/>
            </a:prstGeom>
          </p:spPr>
          <p:txBody>
            <a:bodyPr lIns="0" tIns="0" rIns="0" bIns="0" rtlCol="0" anchor="t"/>
            <a:lstStyle/>
            <a:p>
              <a:pPr algn="ctr">
                <a:lnSpc>
                  <a:spcPts val="3549"/>
                </a:lnSpc>
              </a:pPr>
              <a:r>
                <a:rPr lang="en-US" sz="2649" b="1">
                  <a:solidFill>
                    <a:srgbClr val="1F497D"/>
                  </a:solidFill>
                  <a:latin typeface="Arial Bold"/>
                  <a:ea typeface="Arial Bold"/>
                  <a:cs typeface="Arial Bold"/>
                  <a:sym typeface="Arial Bold"/>
                </a:rPr>
                <a:t>1997 Asian Financial Crisis</a:t>
              </a:r>
            </a:p>
            <a:p>
              <a:pPr marL="319721" lvl="1" indent="-159861" algn="l">
                <a:lnSpc>
                  <a:spcPts val="3549"/>
                </a:lnSpc>
                <a:buFont typeface="Arial"/>
                <a:buChar char="•"/>
              </a:pPr>
              <a:r>
                <a:rPr lang="en-US" sz="2649" b="1">
                  <a:solidFill>
                    <a:srgbClr val="1F497D"/>
                  </a:solidFill>
                  <a:latin typeface="Arial Bold"/>
                  <a:ea typeface="Arial Bold"/>
                  <a:cs typeface="Arial Bold"/>
                  <a:sym typeface="Arial Bold"/>
                </a:rPr>
                <a:t>Impact:</a:t>
              </a:r>
            </a:p>
            <a:p>
              <a:pPr marL="1076956" lvl="2" indent="-358985" algn="l">
                <a:lnSpc>
                  <a:spcPts val="3549"/>
                </a:lnSpc>
                <a:buFont typeface="Arial"/>
                <a:buChar char="⚬"/>
              </a:pPr>
              <a:r>
                <a:rPr lang="en-US" sz="2649">
                  <a:solidFill>
                    <a:srgbClr val="1F497D"/>
                  </a:solidFill>
                  <a:latin typeface="Arial"/>
                  <a:ea typeface="Arial"/>
                  <a:cs typeface="Arial"/>
                  <a:sym typeface="Arial"/>
                </a:rPr>
                <a:t>GDP growth fell to </a:t>
              </a:r>
              <a:r>
                <a:rPr lang="en-US" sz="2649" b="1">
                  <a:solidFill>
                    <a:srgbClr val="1F497D"/>
                  </a:solidFill>
                  <a:latin typeface="Arial Bold"/>
                  <a:ea typeface="Arial Bold"/>
                  <a:cs typeface="Arial Bold"/>
                  <a:sym typeface="Arial Bold"/>
                </a:rPr>
                <a:t>5.76% (1998) and 4.77% (1999)</a:t>
              </a:r>
              <a:r>
                <a:rPr lang="en-US" sz="2649">
                  <a:solidFill>
                    <a:srgbClr val="1F497D"/>
                  </a:solidFill>
                  <a:latin typeface="Arial"/>
                  <a:ea typeface="Arial"/>
                  <a:cs typeface="Arial"/>
                  <a:sym typeface="Arial"/>
                </a:rPr>
                <a:t>.</a:t>
              </a:r>
            </a:p>
            <a:p>
              <a:pPr marL="1076956" lvl="2" indent="-358985" algn="l">
                <a:lnSpc>
                  <a:spcPts val="3549"/>
                </a:lnSpc>
                <a:buFont typeface="Arial"/>
                <a:buChar char="⚬"/>
              </a:pPr>
              <a:r>
                <a:rPr lang="en-US" sz="2649">
                  <a:solidFill>
                    <a:srgbClr val="1F497D"/>
                  </a:solidFill>
                  <a:latin typeface="Arial"/>
                  <a:ea typeface="Arial"/>
                  <a:cs typeface="Arial"/>
                  <a:sym typeface="Arial"/>
                </a:rPr>
                <a:t>FDI dropped from </a:t>
              </a:r>
              <a:r>
                <a:rPr lang="en-US" sz="2649" b="1">
                  <a:solidFill>
                    <a:srgbClr val="1F497D"/>
                  </a:solidFill>
                  <a:latin typeface="Arial Bold"/>
                  <a:ea typeface="Arial Bold"/>
                  <a:cs typeface="Arial Bold"/>
                  <a:sym typeface="Arial Bold"/>
                </a:rPr>
                <a:t>10.2B(1996)to10.2</a:t>
              </a:r>
              <a:r>
                <a:rPr lang="en-US" sz="2649" b="1" i="1">
                  <a:solidFill>
                    <a:srgbClr val="1F497D"/>
                  </a:solidFill>
                  <a:latin typeface="Arial Bold Italics"/>
                  <a:ea typeface="Arial Bold Italics"/>
                  <a:cs typeface="Arial Bold Italics"/>
                  <a:sym typeface="Arial Bold Italics"/>
                </a:rPr>
                <a:t>B</a:t>
              </a:r>
              <a:r>
                <a:rPr lang="en-US" sz="2649" b="1">
                  <a:solidFill>
                    <a:srgbClr val="1F497D"/>
                  </a:solidFill>
                  <a:latin typeface="Arial Bold"/>
                  <a:ea typeface="Arial Bold"/>
                  <a:cs typeface="Arial Bold"/>
                  <a:sym typeface="Arial Bold"/>
                </a:rPr>
                <a:t>(1996) </a:t>
              </a:r>
              <a:r>
                <a:rPr lang="en-US" sz="2649" b="1" i="1">
                  <a:solidFill>
                    <a:srgbClr val="1F497D"/>
                  </a:solidFill>
                  <a:latin typeface="Arial Bold Italics"/>
                  <a:ea typeface="Arial Bold Italics"/>
                  <a:cs typeface="Arial Bold Italics"/>
                  <a:sym typeface="Arial Bold Italics"/>
                </a:rPr>
                <a:t>to </a:t>
              </a:r>
              <a:r>
                <a:rPr lang="en-US" sz="2649" b="1">
                  <a:solidFill>
                    <a:srgbClr val="1F497D"/>
                  </a:solidFill>
                  <a:latin typeface="Arial Bold"/>
                  <a:ea typeface="Arial Bold"/>
                  <a:cs typeface="Arial Bold"/>
                  <a:sym typeface="Arial Bold"/>
                </a:rPr>
                <a:t>2.6B (1999)</a:t>
              </a:r>
              <a:r>
                <a:rPr lang="en-US" sz="2649">
                  <a:solidFill>
                    <a:srgbClr val="1F497D"/>
                  </a:solidFill>
                  <a:latin typeface="Arial"/>
                  <a:ea typeface="Arial"/>
                  <a:cs typeface="Arial"/>
                  <a:sym typeface="Arial"/>
                </a:rPr>
                <a:t>.</a:t>
              </a:r>
            </a:p>
            <a:p>
              <a:pPr marL="1076956" lvl="2" indent="-358985" algn="l">
                <a:lnSpc>
                  <a:spcPts val="3549"/>
                </a:lnSpc>
                <a:buFont typeface="Arial"/>
                <a:buChar char="⚬"/>
              </a:pPr>
              <a:r>
                <a:rPr lang="en-US" sz="2649">
                  <a:solidFill>
                    <a:srgbClr val="1F497D"/>
                  </a:solidFill>
                  <a:latin typeface="Arial"/>
                  <a:ea typeface="Arial"/>
                  <a:cs typeface="Arial"/>
                  <a:sym typeface="Arial"/>
                </a:rPr>
                <a:t>Inflation surged from </a:t>
              </a:r>
              <a:r>
                <a:rPr lang="en-US" sz="2649" b="1">
                  <a:solidFill>
                    <a:srgbClr val="1F497D"/>
                  </a:solidFill>
                  <a:latin typeface="Arial Bold"/>
                  <a:ea typeface="Arial Bold"/>
                  <a:cs typeface="Arial Bold"/>
                  <a:sym typeface="Arial Bold"/>
                </a:rPr>
                <a:t>4.5% (1996) to 9.2% (1998)</a:t>
              </a:r>
              <a:r>
                <a:rPr lang="en-US" sz="2649">
                  <a:solidFill>
                    <a:srgbClr val="1F497D"/>
                  </a:solidFill>
                  <a:latin typeface="Arial"/>
                  <a:ea typeface="Arial"/>
                  <a:cs typeface="Arial"/>
                  <a:sym typeface="Arial"/>
                </a:rPr>
                <a:t>.</a:t>
              </a:r>
            </a:p>
            <a:p>
              <a:pPr marL="319721" lvl="1" indent="-159861" algn="l">
                <a:lnSpc>
                  <a:spcPts val="3549"/>
                </a:lnSpc>
                <a:buFont typeface="Arial"/>
                <a:buChar char="•"/>
              </a:pPr>
              <a:r>
                <a:rPr lang="en-US" sz="2649" b="1">
                  <a:solidFill>
                    <a:srgbClr val="1F497D"/>
                  </a:solidFill>
                  <a:latin typeface="Arial Bold"/>
                  <a:ea typeface="Arial Bold"/>
                  <a:cs typeface="Arial Bold"/>
                  <a:sym typeface="Arial Bold"/>
                </a:rPr>
                <a:t>Recovery (2000–2007):</a:t>
              </a:r>
            </a:p>
            <a:p>
              <a:pPr marL="1076956" lvl="2" indent="-358985" algn="l">
                <a:lnSpc>
                  <a:spcPts val="3549"/>
                </a:lnSpc>
                <a:buFont typeface="Arial"/>
                <a:buChar char="⚬"/>
              </a:pPr>
              <a:r>
                <a:rPr lang="en-US" sz="2649">
                  <a:solidFill>
                    <a:srgbClr val="1F497D"/>
                  </a:solidFill>
                  <a:latin typeface="Arial"/>
                  <a:ea typeface="Arial"/>
                  <a:cs typeface="Arial"/>
                  <a:sym typeface="Arial"/>
                </a:rPr>
                <a:t>GDP rebounded to </a:t>
              </a:r>
              <a:r>
                <a:rPr lang="en-US" sz="2649" b="1">
                  <a:solidFill>
                    <a:srgbClr val="1F497D"/>
                  </a:solidFill>
                  <a:latin typeface="Arial Bold"/>
                  <a:ea typeface="Arial Bold"/>
                  <a:cs typeface="Arial Bold"/>
                  <a:sym typeface="Arial Bold"/>
                </a:rPr>
                <a:t>7.63% annually</a:t>
              </a:r>
              <a:r>
                <a:rPr lang="en-US" sz="2649">
                  <a:solidFill>
                    <a:srgbClr val="1F497D"/>
                  </a:solidFill>
                  <a:latin typeface="Arial"/>
                  <a:ea typeface="Arial"/>
                  <a:cs typeface="Arial"/>
                  <a:sym typeface="Arial"/>
                </a:rPr>
                <a:t>.</a:t>
              </a:r>
            </a:p>
            <a:p>
              <a:pPr marL="1076956" lvl="2" indent="-358985" algn="l">
                <a:lnSpc>
                  <a:spcPts val="3549"/>
                </a:lnSpc>
                <a:buFont typeface="Arial"/>
                <a:buChar char="⚬"/>
              </a:pPr>
              <a:r>
                <a:rPr lang="en-US" sz="2649">
                  <a:solidFill>
                    <a:srgbClr val="1F497D"/>
                  </a:solidFill>
                  <a:latin typeface="Arial"/>
                  <a:ea typeface="Arial"/>
                  <a:cs typeface="Arial"/>
                  <a:sym typeface="Arial"/>
                </a:rPr>
                <a:t>FDI hit </a:t>
              </a:r>
              <a:r>
                <a:rPr lang="en-US" sz="2649" b="1">
                  <a:solidFill>
                    <a:srgbClr val="1F497D"/>
                  </a:solidFill>
                  <a:latin typeface="Arial Bold"/>
                  <a:ea typeface="Arial Bold"/>
                  <a:cs typeface="Arial Bold"/>
                  <a:sym typeface="Arial Bold"/>
                </a:rPr>
                <a:t>$12.9B</a:t>
              </a:r>
              <a:r>
                <a:rPr lang="en-US" sz="2649">
                  <a:solidFill>
                    <a:srgbClr val="1F497D"/>
                  </a:solidFill>
                  <a:latin typeface="Arial"/>
                  <a:ea typeface="Arial"/>
                  <a:cs typeface="Arial"/>
                  <a:sym typeface="Arial"/>
                </a:rPr>
                <a:t>, and exports grew </a:t>
              </a:r>
              <a:r>
                <a:rPr lang="en-US" sz="2649" b="1">
                  <a:solidFill>
                    <a:srgbClr val="1F497D"/>
                  </a:solidFill>
                  <a:latin typeface="Arial Bold"/>
                  <a:ea typeface="Arial Bold"/>
                  <a:cs typeface="Arial Bold"/>
                  <a:sym typeface="Arial Bold"/>
                </a:rPr>
                <a:t>5.4x by 2008</a:t>
              </a:r>
              <a:r>
                <a:rPr lang="en-US" sz="2649">
                  <a:solidFill>
                    <a:srgbClr val="1F497D"/>
                  </a:solidFill>
                  <a:latin typeface="Arial"/>
                  <a:ea typeface="Arial"/>
                  <a:cs typeface="Arial"/>
                  <a:sym typeface="Arial"/>
                </a:rPr>
                <a:t> (vs. 1999).</a:t>
              </a:r>
            </a:p>
            <a:p>
              <a:pPr marL="1076956" lvl="2" indent="-358985" algn="l">
                <a:lnSpc>
                  <a:spcPts val="3549"/>
                </a:lnSpc>
                <a:buFont typeface="Arial"/>
                <a:buChar char="⚬"/>
              </a:pPr>
              <a:r>
                <a:rPr lang="en-US" sz="2649" b="1">
                  <a:solidFill>
                    <a:srgbClr val="1F497D"/>
                  </a:solidFill>
                  <a:latin typeface="Arial Bold"/>
                  <a:ea typeface="Arial Bold"/>
                  <a:cs typeface="Arial Bold"/>
                  <a:sym typeface="Arial Bold"/>
                </a:rPr>
                <a:t>Key Drivers:</a:t>
              </a:r>
              <a:r>
                <a:rPr lang="en-US" sz="2649">
                  <a:solidFill>
                    <a:srgbClr val="1F497D"/>
                  </a:solidFill>
                  <a:latin typeface="Arial"/>
                  <a:ea typeface="Arial"/>
                  <a:cs typeface="Arial"/>
                  <a:sym typeface="Arial"/>
                </a:rPr>
                <a:t> Oil/rice exports + strong government stabilization measures.</a:t>
              </a:r>
            </a:p>
            <a:p>
              <a:pPr marL="1076956" lvl="2" indent="-358985" algn="just">
                <a:lnSpc>
                  <a:spcPts val="3179"/>
                </a:lnSpc>
              </a:pPr>
              <a:endParaRPr lang="en-US" sz="2649">
                <a:solidFill>
                  <a:srgbClr val="1F497D"/>
                </a:solidFill>
                <a:latin typeface="Arial"/>
                <a:ea typeface="Arial"/>
                <a:cs typeface="Arial"/>
                <a:sym typeface="Arial"/>
              </a:endParaRPr>
            </a:p>
          </p:txBody>
        </p:sp>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sp>
        <p:nvSpPr>
          <p:cNvPr id="3" name="AutoShape 3"/>
          <p:cNvSpPr/>
          <p:nvPr/>
        </p:nvSpPr>
        <p:spPr>
          <a:xfrm rot="3348">
            <a:off x="2267380" y="620317"/>
            <a:ext cx="13753238"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1989595" y="9822954"/>
            <a:ext cx="3159918" cy="464046"/>
            <a:chOff x="0" y="0"/>
            <a:chExt cx="2996071" cy="439984"/>
          </a:xfrm>
        </p:grpSpPr>
        <p:sp>
          <p:nvSpPr>
            <p:cNvPr id="5" name="Freeform 5"/>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6" name="TextBox 6"/>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7" name="Group 7"/>
          <p:cNvGrpSpPr/>
          <p:nvPr/>
        </p:nvGrpSpPr>
        <p:grpSpPr>
          <a:xfrm>
            <a:off x="2986088" y="9763422"/>
            <a:ext cx="2943225" cy="276819"/>
            <a:chOff x="0" y="0"/>
            <a:chExt cx="2790613" cy="262465"/>
          </a:xfrm>
        </p:grpSpPr>
        <p:sp>
          <p:nvSpPr>
            <p:cNvPr id="8" name="Freeform 8"/>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9" name="TextBox 9"/>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16</a:t>
              </a:r>
            </a:p>
          </p:txBody>
        </p:sp>
      </p:grpSp>
      <p:grpSp>
        <p:nvGrpSpPr>
          <p:cNvPr id="10" name="Group 10"/>
          <p:cNvGrpSpPr/>
          <p:nvPr/>
        </p:nvGrpSpPr>
        <p:grpSpPr>
          <a:xfrm>
            <a:off x="2986088" y="2376919"/>
            <a:ext cx="12635865" cy="873311"/>
            <a:chOff x="0" y="0"/>
            <a:chExt cx="11980672" cy="828028"/>
          </a:xfrm>
        </p:grpSpPr>
        <p:sp>
          <p:nvSpPr>
            <p:cNvPr id="11" name="Freeform 11"/>
            <p:cNvSpPr/>
            <p:nvPr/>
          </p:nvSpPr>
          <p:spPr>
            <a:xfrm>
              <a:off x="0" y="0"/>
              <a:ext cx="11980672" cy="828028"/>
            </a:xfrm>
            <a:custGeom>
              <a:avLst/>
              <a:gdLst/>
              <a:ahLst/>
              <a:cxnLst/>
              <a:rect l="l" t="t" r="r" b="b"/>
              <a:pathLst>
                <a:path w="11980672" h="828028">
                  <a:moveTo>
                    <a:pt x="0" y="0"/>
                  </a:moveTo>
                  <a:lnTo>
                    <a:pt x="11980672" y="0"/>
                  </a:lnTo>
                  <a:lnTo>
                    <a:pt x="11980672" y="828028"/>
                  </a:lnTo>
                  <a:lnTo>
                    <a:pt x="0" y="828028"/>
                  </a:lnTo>
                  <a:close/>
                </a:path>
              </a:pathLst>
            </a:custGeom>
            <a:solidFill>
              <a:srgbClr val="000000">
                <a:alpha val="0"/>
              </a:srgbClr>
            </a:solidFill>
          </p:spPr>
        </p:sp>
        <p:sp>
          <p:nvSpPr>
            <p:cNvPr id="12" name="TextBox 12"/>
            <p:cNvSpPr txBox="1"/>
            <p:nvPr/>
          </p:nvSpPr>
          <p:spPr>
            <a:xfrm>
              <a:off x="0" y="-200025"/>
              <a:ext cx="11980672" cy="1028053"/>
            </a:xfrm>
            <a:prstGeom prst="rect">
              <a:avLst/>
            </a:prstGeom>
          </p:spPr>
          <p:txBody>
            <a:bodyPr lIns="0" tIns="0" rIns="0" bIns="0" rtlCol="0" anchor="t"/>
            <a:lstStyle/>
            <a:p>
              <a:pPr algn="ctr">
                <a:lnSpc>
                  <a:spcPts val="6762"/>
                </a:lnSpc>
              </a:pPr>
              <a:r>
                <a:rPr lang="en-US" sz="4718" b="1">
                  <a:solidFill>
                    <a:srgbClr val="6E8650"/>
                  </a:solidFill>
                  <a:latin typeface="Arial Bold"/>
                  <a:ea typeface="Arial Bold"/>
                  <a:cs typeface="Arial Bold"/>
                  <a:sym typeface="Arial Bold"/>
                </a:rPr>
                <a:t>Been there – done that</a:t>
              </a:r>
            </a:p>
          </p:txBody>
        </p:sp>
      </p:grpSp>
      <p:grpSp>
        <p:nvGrpSpPr>
          <p:cNvPr id="13" name="Group 13"/>
          <p:cNvGrpSpPr/>
          <p:nvPr/>
        </p:nvGrpSpPr>
        <p:grpSpPr>
          <a:xfrm>
            <a:off x="2986088" y="3451599"/>
            <a:ext cx="12473664" cy="6831197"/>
            <a:chOff x="0" y="0"/>
            <a:chExt cx="11826881" cy="6476987"/>
          </a:xfrm>
        </p:grpSpPr>
        <p:sp>
          <p:nvSpPr>
            <p:cNvPr id="14" name="Freeform 14"/>
            <p:cNvSpPr/>
            <p:nvPr/>
          </p:nvSpPr>
          <p:spPr>
            <a:xfrm>
              <a:off x="0" y="0"/>
              <a:ext cx="11826881" cy="6476987"/>
            </a:xfrm>
            <a:custGeom>
              <a:avLst/>
              <a:gdLst/>
              <a:ahLst/>
              <a:cxnLst/>
              <a:rect l="l" t="t" r="r" b="b"/>
              <a:pathLst>
                <a:path w="11826881" h="6476987">
                  <a:moveTo>
                    <a:pt x="0" y="0"/>
                  </a:moveTo>
                  <a:lnTo>
                    <a:pt x="11826881" y="0"/>
                  </a:lnTo>
                  <a:lnTo>
                    <a:pt x="11826881" y="6476987"/>
                  </a:lnTo>
                  <a:lnTo>
                    <a:pt x="0" y="6476987"/>
                  </a:lnTo>
                  <a:close/>
                </a:path>
              </a:pathLst>
            </a:custGeom>
            <a:solidFill>
              <a:srgbClr val="000000">
                <a:alpha val="0"/>
              </a:srgbClr>
            </a:solidFill>
          </p:spPr>
        </p:sp>
        <p:sp>
          <p:nvSpPr>
            <p:cNvPr id="15" name="TextBox 15"/>
            <p:cNvSpPr txBox="1"/>
            <p:nvPr/>
          </p:nvSpPr>
          <p:spPr>
            <a:xfrm>
              <a:off x="0" y="-85725"/>
              <a:ext cx="11826881" cy="6562712"/>
            </a:xfrm>
            <a:prstGeom prst="rect">
              <a:avLst/>
            </a:prstGeom>
          </p:spPr>
          <p:txBody>
            <a:bodyPr lIns="0" tIns="0" rIns="0" bIns="0" rtlCol="0" anchor="t"/>
            <a:lstStyle/>
            <a:p>
              <a:pPr algn="l">
                <a:lnSpc>
                  <a:spcPts val="3549"/>
                </a:lnSpc>
              </a:pPr>
              <a:r>
                <a:rPr lang="en-US" sz="2649" b="1">
                  <a:solidFill>
                    <a:srgbClr val="1F497D"/>
                  </a:solidFill>
                  <a:latin typeface="Arial Bold"/>
                  <a:ea typeface="Arial Bold"/>
                  <a:cs typeface="Arial Bold"/>
                  <a:sym typeface="Arial Bold"/>
                </a:rPr>
                <a:t>2008 Global Financial Crisis</a:t>
              </a:r>
            </a:p>
            <a:p>
              <a:pPr marL="319721" lvl="1" indent="-159861" algn="l">
                <a:lnSpc>
                  <a:spcPts val="3549"/>
                </a:lnSpc>
                <a:buFont typeface="Arial"/>
                <a:buChar char="•"/>
              </a:pPr>
              <a:r>
                <a:rPr lang="en-US" sz="2649" b="1">
                  <a:solidFill>
                    <a:srgbClr val="1F497D"/>
                  </a:solidFill>
                  <a:latin typeface="Arial Bold"/>
                  <a:ea typeface="Arial Bold"/>
                  <a:cs typeface="Arial Bold"/>
                  <a:sym typeface="Arial Bold"/>
                </a:rPr>
                <a:t>Impact:</a:t>
              </a:r>
            </a:p>
            <a:p>
              <a:pPr marL="1076956" lvl="2" indent="-358985" algn="l">
                <a:lnSpc>
                  <a:spcPts val="3549"/>
                </a:lnSpc>
                <a:buFont typeface="Arial"/>
                <a:buChar char="⚬"/>
              </a:pPr>
              <a:r>
                <a:rPr lang="en-US" sz="2649">
                  <a:solidFill>
                    <a:srgbClr val="1F497D"/>
                  </a:solidFill>
                  <a:latin typeface="Arial"/>
                  <a:ea typeface="Arial"/>
                  <a:cs typeface="Arial"/>
                  <a:sym typeface="Arial"/>
                </a:rPr>
                <a:t>GDP declined from </a:t>
              </a:r>
              <a:r>
                <a:rPr lang="en-US" sz="2649" b="1">
                  <a:solidFill>
                    <a:srgbClr val="1F497D"/>
                  </a:solidFill>
                  <a:latin typeface="Arial Bold"/>
                  <a:ea typeface="Arial Bold"/>
                  <a:cs typeface="Arial Bold"/>
                  <a:sym typeface="Arial Bold"/>
                </a:rPr>
                <a:t>6.31% (2008) to 5.32% (2009)</a:t>
              </a:r>
              <a:r>
                <a:rPr lang="en-US" sz="2649">
                  <a:solidFill>
                    <a:srgbClr val="1F497D"/>
                  </a:solidFill>
                  <a:latin typeface="Arial"/>
                  <a:ea typeface="Arial"/>
                  <a:cs typeface="Arial"/>
                  <a:sym typeface="Arial"/>
                </a:rPr>
                <a:t>.</a:t>
              </a:r>
            </a:p>
            <a:p>
              <a:pPr marL="1076956" lvl="2" indent="-358985" algn="l">
                <a:lnSpc>
                  <a:spcPts val="3549"/>
                </a:lnSpc>
                <a:buFont typeface="Arial"/>
                <a:buChar char="⚬"/>
              </a:pPr>
              <a:r>
                <a:rPr lang="en-US" sz="2649">
                  <a:solidFill>
                    <a:srgbClr val="1F497D"/>
                  </a:solidFill>
                  <a:latin typeface="Arial"/>
                  <a:ea typeface="Arial"/>
                  <a:cs typeface="Arial"/>
                  <a:sym typeface="Arial"/>
                </a:rPr>
                <a:t>FDI plummeted from </a:t>
              </a:r>
              <a:r>
                <a:rPr lang="en-US" sz="2649" b="1">
                  <a:solidFill>
                    <a:srgbClr val="1F497D"/>
                  </a:solidFill>
                  <a:latin typeface="Arial Bold"/>
                  <a:ea typeface="Arial Bold"/>
                  <a:cs typeface="Arial Bold"/>
                  <a:sym typeface="Arial Bold"/>
                </a:rPr>
                <a:t>71.7B (2008) </a:t>
              </a:r>
              <a:r>
                <a:rPr lang="en-US" sz="2649" b="1" i="1">
                  <a:solidFill>
                    <a:srgbClr val="1F497D"/>
                  </a:solidFill>
                  <a:latin typeface="Arial Bold Italics"/>
                  <a:ea typeface="Arial Bold Italics"/>
                  <a:cs typeface="Arial Bold Italics"/>
                  <a:sym typeface="Arial Bold Italics"/>
                </a:rPr>
                <a:t>to </a:t>
              </a:r>
              <a:r>
                <a:rPr lang="en-US" sz="2649" b="1">
                  <a:solidFill>
                    <a:srgbClr val="1F497D"/>
                  </a:solidFill>
                  <a:latin typeface="Arial Bold"/>
                  <a:ea typeface="Arial Bold"/>
                  <a:cs typeface="Arial Bold"/>
                  <a:sym typeface="Arial Bold"/>
                </a:rPr>
                <a:t>21.5B (2009)</a:t>
              </a:r>
              <a:r>
                <a:rPr lang="en-US" sz="2649">
                  <a:solidFill>
                    <a:srgbClr val="1F497D"/>
                  </a:solidFill>
                  <a:latin typeface="Arial"/>
                  <a:ea typeface="Arial"/>
                  <a:cs typeface="Arial"/>
                  <a:sym typeface="Arial"/>
                </a:rPr>
                <a:t>.</a:t>
              </a:r>
            </a:p>
            <a:p>
              <a:pPr marL="1076956" lvl="2" indent="-358985" algn="l">
                <a:lnSpc>
                  <a:spcPts val="3549"/>
                </a:lnSpc>
                <a:buFont typeface="Arial"/>
                <a:buChar char="⚬"/>
              </a:pPr>
              <a:r>
                <a:rPr lang="en-US" sz="2649">
                  <a:solidFill>
                    <a:srgbClr val="1F497D"/>
                  </a:solidFill>
                  <a:latin typeface="Arial"/>
                  <a:ea typeface="Arial"/>
                  <a:cs typeface="Arial"/>
                  <a:sym typeface="Arial"/>
                </a:rPr>
                <a:t>Inflation peaked at </a:t>
              </a:r>
              <a:r>
                <a:rPr lang="en-US" sz="2649" b="1">
                  <a:solidFill>
                    <a:srgbClr val="1F497D"/>
                  </a:solidFill>
                  <a:latin typeface="Arial Bold"/>
                  <a:ea typeface="Arial Bold"/>
                  <a:cs typeface="Arial Bold"/>
                  <a:sym typeface="Arial Bold"/>
                </a:rPr>
                <a:t>19.89% (2008)</a:t>
              </a:r>
              <a:r>
                <a:rPr lang="en-US" sz="2649">
                  <a:solidFill>
                    <a:srgbClr val="1F497D"/>
                  </a:solidFill>
                  <a:latin typeface="Arial"/>
                  <a:ea typeface="Arial"/>
                  <a:cs typeface="Arial"/>
                  <a:sym typeface="Arial"/>
                </a:rPr>
                <a:t>; trade deficit widened.</a:t>
              </a:r>
            </a:p>
            <a:p>
              <a:pPr marL="319721" lvl="1" indent="-159861" algn="l">
                <a:lnSpc>
                  <a:spcPts val="3549"/>
                </a:lnSpc>
                <a:buFont typeface="Arial"/>
                <a:buChar char="•"/>
              </a:pPr>
              <a:r>
                <a:rPr lang="en-US" sz="2649" b="1">
                  <a:solidFill>
                    <a:srgbClr val="1F497D"/>
                  </a:solidFill>
                  <a:latin typeface="Arial Bold"/>
                  <a:ea typeface="Arial Bold"/>
                  <a:cs typeface="Arial Bold"/>
                  <a:sym typeface="Arial Bold"/>
                </a:rPr>
                <a:t>Recovery:</a:t>
              </a:r>
            </a:p>
            <a:p>
              <a:pPr marL="1076956" lvl="2" indent="-358985" algn="l">
                <a:lnSpc>
                  <a:spcPts val="3549"/>
                </a:lnSpc>
                <a:buFont typeface="Arial"/>
                <a:buChar char="⚬"/>
              </a:pPr>
              <a:r>
                <a:rPr lang="en-US" sz="2649" b="1">
                  <a:solidFill>
                    <a:srgbClr val="1F497D"/>
                  </a:solidFill>
                  <a:latin typeface="Arial Bold"/>
                  <a:ea typeface="Arial Bold"/>
                  <a:cs typeface="Arial Bold"/>
                  <a:sym typeface="Arial Bold"/>
                </a:rPr>
                <a:t>Swift policy shifts</a:t>
              </a:r>
              <a:r>
                <a:rPr lang="en-US" sz="2649">
                  <a:solidFill>
                    <a:srgbClr val="1F497D"/>
                  </a:solidFill>
                  <a:latin typeface="Arial"/>
                  <a:ea typeface="Arial"/>
                  <a:cs typeface="Arial"/>
                  <a:sym typeface="Arial"/>
                </a:rPr>
                <a:t> (monetary/fiscal adjustments).</a:t>
              </a:r>
            </a:p>
            <a:p>
              <a:pPr marL="1076956" lvl="2" indent="-358985" algn="l">
                <a:lnSpc>
                  <a:spcPts val="3549"/>
                </a:lnSpc>
                <a:buFont typeface="Arial"/>
                <a:buChar char="⚬"/>
              </a:pPr>
              <a:r>
                <a:rPr lang="en-US" sz="2649">
                  <a:solidFill>
                    <a:srgbClr val="1F497D"/>
                  </a:solidFill>
                  <a:latin typeface="Arial"/>
                  <a:ea typeface="Arial"/>
                  <a:cs typeface="Arial"/>
                  <a:sym typeface="Arial"/>
                </a:rPr>
                <a:t>Public-private cooperation + balanced market-government intervention.</a:t>
              </a:r>
            </a:p>
            <a:p>
              <a:pPr marL="1076956" lvl="2" indent="-358985" algn="l">
                <a:lnSpc>
                  <a:spcPts val="3179"/>
                </a:lnSpc>
              </a:pPr>
              <a:r>
                <a:rPr lang="en-US" sz="2649" b="1" u="sng">
                  <a:solidFill>
                    <a:srgbClr val="1F497D"/>
                  </a:solidFill>
                  <a:latin typeface="Arial Bold"/>
                  <a:ea typeface="Arial Bold"/>
                  <a:cs typeface="Arial Bold"/>
                  <a:sym typeface="Arial Bold"/>
                </a:rPr>
                <a:t>Conclusion</a:t>
              </a:r>
            </a:p>
            <a:p>
              <a:pPr marL="1076956" lvl="2" indent="-358985" algn="l">
                <a:lnSpc>
                  <a:spcPts val="3549"/>
                </a:lnSpc>
              </a:pPr>
              <a:r>
                <a:rPr lang="en-US" sz="2649">
                  <a:solidFill>
                    <a:srgbClr val="1F497D"/>
                  </a:solidFill>
                  <a:latin typeface="Arial"/>
                  <a:ea typeface="Arial"/>
                  <a:cs typeface="Arial"/>
                  <a:sym typeface="Arial"/>
                </a:rPr>
                <a:t>Vietnam has repeatedly </a:t>
              </a:r>
              <a:r>
                <a:rPr lang="en-US" sz="2649" b="1">
                  <a:solidFill>
                    <a:srgbClr val="1F497D"/>
                  </a:solidFill>
                  <a:latin typeface="Arial Bold"/>
                  <a:ea typeface="Arial Bold"/>
                  <a:cs typeface="Arial Bold"/>
                  <a:sym typeface="Arial Bold"/>
                </a:rPr>
                <a:t>overcome external shocks</a:t>
              </a:r>
              <a:r>
                <a:rPr lang="en-US" sz="2649">
                  <a:solidFill>
                    <a:srgbClr val="1F497D"/>
                  </a:solidFill>
                  <a:latin typeface="Arial"/>
                  <a:ea typeface="Arial"/>
                  <a:cs typeface="Arial"/>
                  <a:sym typeface="Arial"/>
                </a:rPr>
                <a:t> through </a:t>
              </a:r>
              <a:r>
                <a:rPr lang="en-US" sz="2649" b="1">
                  <a:solidFill>
                    <a:srgbClr val="1F497D"/>
                  </a:solidFill>
                  <a:latin typeface="Arial Bold"/>
                  <a:ea typeface="Arial Bold"/>
                  <a:cs typeface="Arial Bold"/>
                  <a:sym typeface="Arial Bold"/>
                </a:rPr>
                <a:t>adaptability, export strength, and unified national efforts</a:t>
              </a:r>
              <a:r>
                <a:rPr lang="en-US" sz="2649">
                  <a:solidFill>
                    <a:srgbClr val="1F497D"/>
                  </a:solidFill>
                  <a:latin typeface="Arial"/>
                  <a:ea typeface="Arial"/>
                  <a:cs typeface="Arial"/>
                  <a:sym typeface="Arial"/>
                </a:rPr>
                <a:t>—proving its resilience in turbulent times.</a:t>
              </a: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 y="0"/>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sp>
        <p:nvSpPr>
          <p:cNvPr id="3" name="AutoShape 3"/>
          <p:cNvSpPr/>
          <p:nvPr/>
        </p:nvSpPr>
        <p:spPr>
          <a:xfrm rot="3348">
            <a:off x="2267380" y="620317"/>
            <a:ext cx="13753238"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1989595" y="9822954"/>
            <a:ext cx="3159918" cy="464046"/>
            <a:chOff x="0" y="0"/>
            <a:chExt cx="2996071" cy="439984"/>
          </a:xfrm>
        </p:grpSpPr>
        <p:sp>
          <p:nvSpPr>
            <p:cNvPr id="5" name="Freeform 5"/>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6" name="TextBox 6"/>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7" name="Group 7"/>
          <p:cNvGrpSpPr/>
          <p:nvPr/>
        </p:nvGrpSpPr>
        <p:grpSpPr>
          <a:xfrm>
            <a:off x="2104551" y="3467169"/>
            <a:ext cx="14028879" cy="7833876"/>
            <a:chOff x="0" y="0"/>
            <a:chExt cx="13301455" cy="7427675"/>
          </a:xfrm>
        </p:grpSpPr>
        <p:sp>
          <p:nvSpPr>
            <p:cNvPr id="8" name="Freeform 8"/>
            <p:cNvSpPr/>
            <p:nvPr/>
          </p:nvSpPr>
          <p:spPr>
            <a:xfrm>
              <a:off x="0" y="0"/>
              <a:ext cx="13301455" cy="7427675"/>
            </a:xfrm>
            <a:custGeom>
              <a:avLst/>
              <a:gdLst/>
              <a:ahLst/>
              <a:cxnLst/>
              <a:rect l="l" t="t" r="r" b="b"/>
              <a:pathLst>
                <a:path w="13301455" h="7427675">
                  <a:moveTo>
                    <a:pt x="0" y="0"/>
                  </a:moveTo>
                  <a:lnTo>
                    <a:pt x="13301455" y="0"/>
                  </a:lnTo>
                  <a:lnTo>
                    <a:pt x="13301455" y="7427675"/>
                  </a:lnTo>
                  <a:lnTo>
                    <a:pt x="0" y="7427675"/>
                  </a:lnTo>
                  <a:close/>
                </a:path>
              </a:pathLst>
            </a:custGeom>
            <a:solidFill>
              <a:srgbClr val="000000">
                <a:alpha val="0"/>
              </a:srgbClr>
            </a:solidFill>
          </p:spPr>
        </p:sp>
        <p:sp>
          <p:nvSpPr>
            <p:cNvPr id="9" name="TextBox 9"/>
            <p:cNvSpPr txBox="1"/>
            <p:nvPr/>
          </p:nvSpPr>
          <p:spPr>
            <a:xfrm>
              <a:off x="0" y="-76200"/>
              <a:ext cx="13301455" cy="7503875"/>
            </a:xfrm>
            <a:prstGeom prst="rect">
              <a:avLst/>
            </a:prstGeom>
          </p:spPr>
          <p:txBody>
            <a:bodyPr lIns="0" tIns="0" rIns="0" bIns="0" rtlCol="0" anchor="t"/>
            <a:lstStyle/>
            <a:p>
              <a:pPr marL="466130" lvl="3" indent="-116532" algn="just">
                <a:lnSpc>
                  <a:spcPts val="3240"/>
                </a:lnSpc>
                <a:buFont typeface="Arial"/>
                <a:buChar char="￭"/>
              </a:pPr>
              <a:r>
                <a:rPr lang="en-US" sz="2531" b="1">
                  <a:solidFill>
                    <a:srgbClr val="1F497D"/>
                  </a:solidFill>
                  <a:latin typeface="Arial Bold"/>
                  <a:ea typeface="Arial Bold"/>
                  <a:cs typeface="Arial Bold"/>
                  <a:sym typeface="Arial Bold"/>
                </a:rPr>
                <a:t>Cost Edge</a:t>
              </a:r>
              <a:r>
                <a:rPr lang="en-US" sz="2531">
                  <a:solidFill>
                    <a:srgbClr val="1F497D"/>
                  </a:solidFill>
                  <a:latin typeface="Arial"/>
                  <a:ea typeface="Arial"/>
                  <a:cs typeface="Arial"/>
                  <a:sym typeface="Arial"/>
                </a:rPr>
                <a:t>: Labor costs 50% lower than China, with a skilled workforce growing rapidly.</a:t>
              </a:r>
            </a:p>
            <a:p>
              <a:pPr marL="466130" lvl="3" indent="-116532" algn="just">
                <a:lnSpc>
                  <a:spcPts val="3240"/>
                </a:lnSpc>
                <a:buFont typeface="Arial"/>
                <a:buChar char="￭"/>
              </a:pPr>
              <a:r>
                <a:rPr lang="en-US" sz="2531" b="1">
                  <a:solidFill>
                    <a:srgbClr val="1F497D"/>
                  </a:solidFill>
                  <a:latin typeface="Arial Bold"/>
                  <a:ea typeface="Arial Bold"/>
                  <a:cs typeface="Arial Bold"/>
                  <a:sym typeface="Arial Bold"/>
                </a:rPr>
                <a:t>Trade Network: </a:t>
              </a:r>
              <a:r>
                <a:rPr lang="en-US" sz="2531">
                  <a:solidFill>
                    <a:srgbClr val="1F497D"/>
                  </a:solidFill>
                  <a:latin typeface="Arial"/>
                  <a:ea typeface="Arial"/>
                  <a:cs typeface="Arial"/>
                  <a:sym typeface="Arial"/>
                </a:rPr>
                <a:t>FTAs with EU, UK, RCEP; strategic US partnership. Vietnam and Singapore are the only two countries to have ever concluded a Free Trade Agreement with the EU – the biggest trading bloc in the world!</a:t>
              </a:r>
            </a:p>
            <a:p>
              <a:pPr marL="466130" lvl="3" indent="-116532" algn="just">
                <a:lnSpc>
                  <a:spcPts val="3240"/>
                </a:lnSpc>
                <a:buFont typeface="Arial"/>
                <a:buChar char="￭"/>
              </a:pPr>
              <a:r>
                <a:rPr lang="en-US" sz="2531" b="1">
                  <a:solidFill>
                    <a:srgbClr val="1F497D"/>
                  </a:solidFill>
                  <a:latin typeface="Arial Bold"/>
                  <a:ea typeface="Arial Bold"/>
                  <a:cs typeface="Arial Bold"/>
                  <a:sym typeface="Arial Bold"/>
                </a:rPr>
                <a:t>Reform Speed</a:t>
              </a:r>
              <a:r>
                <a:rPr lang="en-US" sz="2531">
                  <a:solidFill>
                    <a:srgbClr val="1F497D"/>
                  </a:solidFill>
                  <a:latin typeface="Arial"/>
                  <a:ea typeface="Arial"/>
                  <a:cs typeface="Arial"/>
                  <a:sym typeface="Arial"/>
                </a:rPr>
                <a:t>: Cut of red tape, reduction of administrative procedures and boost major projects throughout Vietnam.</a:t>
              </a:r>
            </a:p>
            <a:p>
              <a:pPr marL="466130" lvl="3" indent="-116532" algn="just">
                <a:lnSpc>
                  <a:spcPts val="3240"/>
                </a:lnSpc>
                <a:buFont typeface="Arial"/>
                <a:buChar char="￭"/>
              </a:pPr>
              <a:r>
                <a:rPr lang="en-US" sz="2531" b="1">
                  <a:solidFill>
                    <a:srgbClr val="1F497D"/>
                  </a:solidFill>
                  <a:latin typeface="Arial Bold"/>
                  <a:ea typeface="Arial Bold"/>
                  <a:cs typeface="Arial Bold"/>
                  <a:sym typeface="Arial Bold"/>
                </a:rPr>
                <a:t>Political Stability: </a:t>
              </a:r>
              <a:r>
                <a:rPr lang="en-US" sz="2531">
                  <a:solidFill>
                    <a:srgbClr val="1F497D"/>
                  </a:solidFill>
                  <a:latin typeface="Arial"/>
                  <a:ea typeface="Arial"/>
                  <a:cs typeface="Arial"/>
                  <a:sym typeface="Arial"/>
                </a:rPr>
                <a:t>No regional, religious or ethnic conflicts.</a:t>
              </a:r>
            </a:p>
            <a:p>
              <a:pPr marL="466130" lvl="3" indent="-116532" algn="just">
                <a:lnSpc>
                  <a:spcPts val="3240"/>
                </a:lnSpc>
                <a:buFont typeface="Arial"/>
                <a:buChar char="￭"/>
              </a:pPr>
              <a:r>
                <a:rPr lang="en-US" sz="2531" b="1">
                  <a:solidFill>
                    <a:srgbClr val="1F497D"/>
                  </a:solidFill>
                  <a:latin typeface="Arial Bold"/>
                  <a:ea typeface="Arial Bold"/>
                  <a:cs typeface="Arial Bold"/>
                  <a:sym typeface="Arial Bold"/>
                </a:rPr>
                <a:t>Strategic Ally: </a:t>
              </a:r>
              <a:r>
                <a:rPr lang="en-US" sz="2531">
                  <a:solidFill>
                    <a:srgbClr val="1F497D"/>
                  </a:solidFill>
                  <a:latin typeface="Arial"/>
                  <a:ea typeface="Arial"/>
                  <a:cs typeface="Arial"/>
                  <a:sym typeface="Arial"/>
                </a:rPr>
                <a:t>Vietnam’s role in countering China’s rise aligns with US interests, bolstered by shared South China Sea concerns.</a:t>
              </a:r>
            </a:p>
            <a:p>
              <a:pPr marL="466130" lvl="3" indent="-116532" algn="just">
                <a:lnSpc>
                  <a:spcPts val="3240"/>
                </a:lnSpc>
                <a:buFont typeface="Arial"/>
                <a:buChar char="￭"/>
              </a:pPr>
              <a:r>
                <a:rPr lang="en-US" sz="2531" b="1">
                  <a:solidFill>
                    <a:srgbClr val="1F497D"/>
                  </a:solidFill>
                  <a:latin typeface="Arial Bold"/>
                  <a:ea typeface="Arial Bold"/>
                  <a:cs typeface="Arial Bold"/>
                  <a:sym typeface="Arial Bold"/>
                </a:rPr>
                <a:t>Women power: </a:t>
              </a:r>
              <a:r>
                <a:rPr lang="en-US" sz="2531">
                  <a:solidFill>
                    <a:srgbClr val="1F497D"/>
                  </a:solidFill>
                  <a:latin typeface="Arial"/>
                  <a:ea typeface="Arial"/>
                  <a:cs typeface="Arial"/>
                  <a:sym typeface="Arial"/>
                </a:rPr>
                <a:t>Vietnamese women now lead 22 per cent of all enterprises in Vietnam, a level comparable to that in developed countries, such as Sweden (20 per cent), Singapore (24 per cent), and France (24 per cent)</a:t>
              </a:r>
            </a:p>
            <a:p>
              <a:pPr marL="466130" lvl="3" indent="-116532" algn="just">
                <a:lnSpc>
                  <a:spcPts val="3240"/>
                </a:lnSpc>
                <a:buFont typeface="Arial"/>
                <a:buChar char="￭"/>
              </a:pPr>
              <a:r>
                <a:rPr lang="en-US" sz="2531" b="1">
                  <a:solidFill>
                    <a:srgbClr val="1F497D"/>
                  </a:solidFill>
                  <a:latin typeface="Arial Bold"/>
                  <a:ea typeface="Arial Bold"/>
                  <a:cs typeface="Arial Bold"/>
                  <a:sym typeface="Arial Bold"/>
                </a:rPr>
                <a:t>Flexible Bamboo Policy: </a:t>
              </a:r>
              <a:r>
                <a:rPr lang="en-US" sz="2531">
                  <a:solidFill>
                    <a:srgbClr val="1F497D"/>
                  </a:solidFill>
                  <a:latin typeface="Arial"/>
                  <a:ea typeface="Arial"/>
                  <a:cs typeface="Arial"/>
                  <a:sym typeface="Arial"/>
                </a:rPr>
                <a:t>Diplomatic adaptability - resilient yet pragmatic - ensures stability amid geopolitical shifts, outpacing other ASEAN countries</a:t>
              </a:r>
            </a:p>
            <a:p>
              <a:pPr marL="466130" lvl="3" indent="-116532" algn="just">
                <a:lnSpc>
                  <a:spcPts val="3240"/>
                </a:lnSpc>
              </a:pPr>
              <a:endParaRPr lang="en-US" sz="2531">
                <a:solidFill>
                  <a:srgbClr val="1F497D"/>
                </a:solidFill>
                <a:latin typeface="Arial"/>
                <a:ea typeface="Arial"/>
                <a:cs typeface="Arial"/>
                <a:sym typeface="Arial"/>
              </a:endParaRPr>
            </a:p>
          </p:txBody>
        </p:sp>
      </p:grpSp>
      <p:grpSp>
        <p:nvGrpSpPr>
          <p:cNvPr id="10" name="Group 10"/>
          <p:cNvGrpSpPr/>
          <p:nvPr/>
        </p:nvGrpSpPr>
        <p:grpSpPr>
          <a:xfrm>
            <a:off x="2986088" y="9763422"/>
            <a:ext cx="2943225" cy="276819"/>
            <a:chOff x="0" y="0"/>
            <a:chExt cx="2790613" cy="262465"/>
          </a:xfrm>
        </p:grpSpPr>
        <p:sp>
          <p:nvSpPr>
            <p:cNvPr id="11" name="Freeform 11"/>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12" name="TextBox 12"/>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17</a:t>
              </a:r>
            </a:p>
          </p:txBody>
        </p:sp>
      </p:grpSp>
      <p:grpSp>
        <p:nvGrpSpPr>
          <p:cNvPr id="13" name="Group 13"/>
          <p:cNvGrpSpPr/>
          <p:nvPr/>
        </p:nvGrpSpPr>
        <p:grpSpPr>
          <a:xfrm>
            <a:off x="2826068" y="2502586"/>
            <a:ext cx="12635865" cy="649216"/>
            <a:chOff x="0" y="0"/>
            <a:chExt cx="11980672" cy="615553"/>
          </a:xfrm>
        </p:grpSpPr>
        <p:sp>
          <p:nvSpPr>
            <p:cNvPr id="14" name="Freeform 14"/>
            <p:cNvSpPr/>
            <p:nvPr/>
          </p:nvSpPr>
          <p:spPr>
            <a:xfrm>
              <a:off x="0" y="0"/>
              <a:ext cx="11980672" cy="615553"/>
            </a:xfrm>
            <a:custGeom>
              <a:avLst/>
              <a:gdLst/>
              <a:ahLst/>
              <a:cxnLst/>
              <a:rect l="l" t="t" r="r" b="b"/>
              <a:pathLst>
                <a:path w="11980672" h="615553">
                  <a:moveTo>
                    <a:pt x="0" y="0"/>
                  </a:moveTo>
                  <a:lnTo>
                    <a:pt x="11980672" y="0"/>
                  </a:lnTo>
                  <a:lnTo>
                    <a:pt x="11980672" y="615553"/>
                  </a:lnTo>
                  <a:lnTo>
                    <a:pt x="0" y="615553"/>
                  </a:lnTo>
                  <a:close/>
                </a:path>
              </a:pathLst>
            </a:custGeom>
            <a:solidFill>
              <a:srgbClr val="000000">
                <a:alpha val="0"/>
              </a:srgbClr>
            </a:solidFill>
          </p:spPr>
        </p:sp>
        <p:sp>
          <p:nvSpPr>
            <p:cNvPr id="15" name="TextBox 15"/>
            <p:cNvSpPr txBox="1"/>
            <p:nvPr/>
          </p:nvSpPr>
          <p:spPr>
            <a:xfrm>
              <a:off x="0" y="-180975"/>
              <a:ext cx="11980672" cy="796528"/>
            </a:xfrm>
            <a:prstGeom prst="rect">
              <a:avLst/>
            </a:prstGeom>
          </p:spPr>
          <p:txBody>
            <a:bodyPr lIns="0" tIns="0" rIns="0" bIns="0" rtlCol="0" anchor="t"/>
            <a:lstStyle/>
            <a:p>
              <a:pPr algn="ctr">
                <a:lnSpc>
                  <a:spcPts val="6046"/>
                </a:lnSpc>
              </a:pPr>
              <a:r>
                <a:rPr lang="en-US" sz="4218" b="1">
                  <a:solidFill>
                    <a:srgbClr val="6E8650"/>
                  </a:solidFill>
                  <a:latin typeface="Arial Bold"/>
                  <a:ea typeface="Arial Bold"/>
                  <a:cs typeface="Arial Bold"/>
                  <a:sym typeface="Arial Bold"/>
                </a:rPr>
                <a:t>Vietnam Competitive Advantages</a:t>
              </a:r>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sp>
        <p:nvSpPr>
          <p:cNvPr id="3" name="AutoShape 3"/>
          <p:cNvSpPr/>
          <p:nvPr/>
        </p:nvSpPr>
        <p:spPr>
          <a:xfrm rot="3348">
            <a:off x="2267380" y="620317"/>
            <a:ext cx="13753238" cy="0"/>
          </a:xfrm>
          <a:prstGeom prst="line">
            <a:avLst/>
          </a:prstGeom>
          <a:ln w="9525" cap="rnd">
            <a:solidFill>
              <a:srgbClr val="FFFFFF"/>
            </a:solidFill>
            <a:prstDash val="solid"/>
            <a:headEnd type="none" w="sm" len="sm"/>
            <a:tailEnd type="none" w="sm" len="sm"/>
          </a:ln>
        </p:spPr>
      </p:sp>
      <p:grpSp>
        <p:nvGrpSpPr>
          <p:cNvPr id="4" name="Group 4"/>
          <p:cNvGrpSpPr/>
          <p:nvPr/>
        </p:nvGrpSpPr>
        <p:grpSpPr>
          <a:xfrm>
            <a:off x="11989595" y="9822954"/>
            <a:ext cx="3159918" cy="464046"/>
            <a:chOff x="0" y="0"/>
            <a:chExt cx="2996071" cy="439984"/>
          </a:xfrm>
        </p:grpSpPr>
        <p:sp>
          <p:nvSpPr>
            <p:cNvPr id="5" name="Freeform 5"/>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6" name="TextBox 6"/>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7" name="Group 7"/>
          <p:cNvGrpSpPr/>
          <p:nvPr/>
        </p:nvGrpSpPr>
        <p:grpSpPr>
          <a:xfrm>
            <a:off x="2986088" y="9763422"/>
            <a:ext cx="2943225" cy="276819"/>
            <a:chOff x="0" y="0"/>
            <a:chExt cx="2790613" cy="262465"/>
          </a:xfrm>
        </p:grpSpPr>
        <p:sp>
          <p:nvSpPr>
            <p:cNvPr id="8" name="Freeform 8"/>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9" name="TextBox 9"/>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18</a:t>
              </a:r>
            </a:p>
          </p:txBody>
        </p:sp>
      </p:grpSp>
      <p:grpSp>
        <p:nvGrpSpPr>
          <p:cNvPr id="10" name="Group 10"/>
          <p:cNvGrpSpPr/>
          <p:nvPr/>
        </p:nvGrpSpPr>
        <p:grpSpPr>
          <a:xfrm>
            <a:off x="2986088" y="2528884"/>
            <a:ext cx="12635865" cy="776359"/>
            <a:chOff x="0" y="0"/>
            <a:chExt cx="11980672" cy="736103"/>
          </a:xfrm>
        </p:grpSpPr>
        <p:sp>
          <p:nvSpPr>
            <p:cNvPr id="11" name="Freeform 11"/>
            <p:cNvSpPr/>
            <p:nvPr/>
          </p:nvSpPr>
          <p:spPr>
            <a:xfrm>
              <a:off x="0" y="0"/>
              <a:ext cx="11980672" cy="736103"/>
            </a:xfrm>
            <a:custGeom>
              <a:avLst/>
              <a:gdLst/>
              <a:ahLst/>
              <a:cxnLst/>
              <a:rect l="l" t="t" r="r" b="b"/>
              <a:pathLst>
                <a:path w="11980672" h="736103">
                  <a:moveTo>
                    <a:pt x="0" y="0"/>
                  </a:moveTo>
                  <a:lnTo>
                    <a:pt x="11980672" y="0"/>
                  </a:lnTo>
                  <a:lnTo>
                    <a:pt x="11980672" y="736103"/>
                  </a:lnTo>
                  <a:lnTo>
                    <a:pt x="0" y="736103"/>
                  </a:lnTo>
                  <a:close/>
                </a:path>
              </a:pathLst>
            </a:custGeom>
            <a:solidFill>
              <a:srgbClr val="000000">
                <a:alpha val="0"/>
              </a:srgbClr>
            </a:solidFill>
          </p:spPr>
        </p:sp>
        <p:sp>
          <p:nvSpPr>
            <p:cNvPr id="12" name="TextBox 12"/>
            <p:cNvSpPr txBox="1"/>
            <p:nvPr/>
          </p:nvSpPr>
          <p:spPr>
            <a:xfrm>
              <a:off x="0" y="-180975"/>
              <a:ext cx="11980672" cy="917078"/>
            </a:xfrm>
            <a:prstGeom prst="rect">
              <a:avLst/>
            </a:prstGeom>
          </p:spPr>
          <p:txBody>
            <a:bodyPr lIns="0" tIns="0" rIns="0" bIns="0" rtlCol="0" anchor="t"/>
            <a:lstStyle/>
            <a:p>
              <a:pPr algn="ctr">
                <a:lnSpc>
                  <a:spcPts val="6046"/>
                </a:lnSpc>
              </a:pPr>
              <a:r>
                <a:rPr lang="en-US" sz="4218" b="1">
                  <a:solidFill>
                    <a:srgbClr val="6E8650"/>
                  </a:solidFill>
                  <a:latin typeface="Arial Bold"/>
                  <a:ea typeface="Arial Bold"/>
                  <a:cs typeface="Arial Bold"/>
                  <a:sym typeface="Arial Bold"/>
                </a:rPr>
                <a:t>How should Vietnam deal with Trump?</a:t>
              </a:r>
            </a:p>
          </p:txBody>
        </p:sp>
      </p:grpSp>
      <p:grpSp>
        <p:nvGrpSpPr>
          <p:cNvPr id="13" name="Group 13"/>
          <p:cNvGrpSpPr/>
          <p:nvPr/>
        </p:nvGrpSpPr>
        <p:grpSpPr>
          <a:xfrm>
            <a:off x="3901269" y="3319673"/>
            <a:ext cx="10147568" cy="1687963"/>
            <a:chOff x="0" y="0"/>
            <a:chExt cx="9621397" cy="1600439"/>
          </a:xfrm>
        </p:grpSpPr>
        <p:sp>
          <p:nvSpPr>
            <p:cNvPr id="14" name="Freeform 14"/>
            <p:cNvSpPr/>
            <p:nvPr/>
          </p:nvSpPr>
          <p:spPr>
            <a:xfrm>
              <a:off x="0" y="0"/>
              <a:ext cx="9621397" cy="1600439"/>
            </a:xfrm>
            <a:custGeom>
              <a:avLst/>
              <a:gdLst/>
              <a:ahLst/>
              <a:cxnLst/>
              <a:rect l="l" t="t" r="r" b="b"/>
              <a:pathLst>
                <a:path w="9621397" h="1600439">
                  <a:moveTo>
                    <a:pt x="0" y="0"/>
                  </a:moveTo>
                  <a:lnTo>
                    <a:pt x="9621397" y="0"/>
                  </a:lnTo>
                  <a:lnTo>
                    <a:pt x="9621397" y="1600439"/>
                  </a:lnTo>
                  <a:lnTo>
                    <a:pt x="0" y="1600439"/>
                  </a:lnTo>
                  <a:close/>
                </a:path>
              </a:pathLst>
            </a:custGeom>
            <a:solidFill>
              <a:srgbClr val="000000">
                <a:alpha val="0"/>
              </a:srgbClr>
            </a:solidFill>
          </p:spPr>
        </p:sp>
        <p:sp>
          <p:nvSpPr>
            <p:cNvPr id="15" name="TextBox 15"/>
            <p:cNvSpPr txBox="1"/>
            <p:nvPr/>
          </p:nvSpPr>
          <p:spPr>
            <a:xfrm>
              <a:off x="0" y="-57150"/>
              <a:ext cx="9621397" cy="1657589"/>
            </a:xfrm>
            <a:prstGeom prst="rect">
              <a:avLst/>
            </a:prstGeom>
          </p:spPr>
          <p:txBody>
            <a:bodyPr lIns="0" tIns="0" rIns="0" bIns="0" rtlCol="0" anchor="t"/>
            <a:lstStyle/>
            <a:p>
              <a:pPr marL="305395" lvl="1" indent="-152698" algn="l">
                <a:lnSpc>
                  <a:spcPts val="3037"/>
                </a:lnSpc>
                <a:buFont typeface="Arial"/>
                <a:buChar char="•"/>
              </a:pPr>
              <a:r>
                <a:rPr lang="en-US" sz="2531">
                  <a:solidFill>
                    <a:srgbClr val="1F497D"/>
                  </a:solidFill>
                  <a:latin typeface="Arial"/>
                  <a:ea typeface="Arial"/>
                  <a:cs typeface="Arial"/>
                  <a:sym typeface="Arial"/>
                </a:rPr>
                <a:t>Keep negotiating with the US for lower tariff</a:t>
              </a:r>
            </a:p>
            <a:p>
              <a:pPr marL="305395" lvl="1" indent="-152698" algn="l">
                <a:lnSpc>
                  <a:spcPts val="3037"/>
                </a:lnSpc>
                <a:buFont typeface="Arial"/>
                <a:buChar char="•"/>
              </a:pPr>
              <a:r>
                <a:rPr lang="en-US" sz="2531">
                  <a:solidFill>
                    <a:srgbClr val="1F497D"/>
                  </a:solidFill>
                  <a:latin typeface="Arial"/>
                  <a:ea typeface="Arial"/>
                  <a:cs typeface="Arial"/>
                  <a:sym typeface="Arial"/>
                </a:rPr>
                <a:t>Take advantage of the EVFTA</a:t>
              </a:r>
            </a:p>
            <a:p>
              <a:pPr marL="305395" lvl="1" indent="-152698" algn="l">
                <a:lnSpc>
                  <a:spcPts val="3037"/>
                </a:lnSpc>
                <a:buFont typeface="Arial"/>
                <a:buChar char="•"/>
              </a:pPr>
              <a:r>
                <a:rPr lang="en-US" sz="2531">
                  <a:solidFill>
                    <a:srgbClr val="1F497D"/>
                  </a:solidFill>
                  <a:latin typeface="Arial"/>
                  <a:ea typeface="Arial"/>
                  <a:cs typeface="Arial"/>
                  <a:sym typeface="Arial"/>
                </a:rPr>
                <a:t>Actively lobby the remaining 10 EU countries to ratify the EVIPA to best protect interest of EU investors</a:t>
              </a:r>
            </a:p>
          </p:txBody>
        </p:sp>
      </p:grpSp>
      <p:sp>
        <p:nvSpPr>
          <p:cNvPr id="16" name="Freeform 16"/>
          <p:cNvSpPr/>
          <p:nvPr/>
        </p:nvSpPr>
        <p:spPr>
          <a:xfrm>
            <a:off x="5959532" y="5195654"/>
            <a:ext cx="6368936" cy="4251265"/>
          </a:xfrm>
          <a:custGeom>
            <a:avLst/>
            <a:gdLst/>
            <a:ahLst/>
            <a:cxnLst/>
            <a:rect l="l" t="t" r="r" b="b"/>
            <a:pathLst>
              <a:path w="6368936" h="4251265">
                <a:moveTo>
                  <a:pt x="0" y="0"/>
                </a:moveTo>
                <a:lnTo>
                  <a:pt x="6368936" y="0"/>
                </a:lnTo>
                <a:lnTo>
                  <a:pt x="6368936" y="4251265"/>
                </a:lnTo>
                <a:lnTo>
                  <a:pt x="0" y="4251265"/>
                </a:lnTo>
                <a:lnTo>
                  <a:pt x="0" y="0"/>
                </a:lnTo>
                <a:close/>
              </a:path>
            </a:pathLst>
          </a:custGeom>
          <a:blipFill>
            <a:blip r:embed="rId3"/>
            <a:stretch>
              <a:fillRect/>
            </a:stretch>
          </a:blipFill>
        </p:spPr>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4"/>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276819"/>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2</a:t>
              </a:r>
            </a:p>
          </p:txBody>
        </p:sp>
      </p:grpSp>
      <p:grpSp>
        <p:nvGrpSpPr>
          <p:cNvPr id="9" name="Group 9"/>
          <p:cNvGrpSpPr/>
          <p:nvPr/>
        </p:nvGrpSpPr>
        <p:grpSpPr>
          <a:xfrm>
            <a:off x="4703340" y="2070433"/>
            <a:ext cx="8037464" cy="488174"/>
            <a:chOff x="0" y="0"/>
            <a:chExt cx="7620707" cy="462861"/>
          </a:xfrm>
        </p:grpSpPr>
        <p:sp>
          <p:nvSpPr>
            <p:cNvPr id="10" name="Freeform 10"/>
            <p:cNvSpPr/>
            <p:nvPr/>
          </p:nvSpPr>
          <p:spPr>
            <a:xfrm>
              <a:off x="0" y="0"/>
              <a:ext cx="7620707" cy="462861"/>
            </a:xfrm>
            <a:custGeom>
              <a:avLst/>
              <a:gdLst/>
              <a:ahLst/>
              <a:cxnLst/>
              <a:rect l="l" t="t" r="r" b="b"/>
              <a:pathLst>
                <a:path w="7620707" h="462861">
                  <a:moveTo>
                    <a:pt x="0" y="0"/>
                  </a:moveTo>
                  <a:lnTo>
                    <a:pt x="7620707" y="0"/>
                  </a:lnTo>
                  <a:lnTo>
                    <a:pt x="7620707" y="462861"/>
                  </a:lnTo>
                  <a:lnTo>
                    <a:pt x="0" y="462861"/>
                  </a:lnTo>
                  <a:close/>
                </a:path>
              </a:pathLst>
            </a:custGeom>
            <a:solidFill>
              <a:srgbClr val="000000">
                <a:alpha val="0"/>
              </a:srgbClr>
            </a:solidFill>
          </p:spPr>
        </p:sp>
        <p:sp>
          <p:nvSpPr>
            <p:cNvPr id="11" name="TextBox 11"/>
            <p:cNvSpPr txBox="1"/>
            <p:nvPr/>
          </p:nvSpPr>
          <p:spPr>
            <a:xfrm>
              <a:off x="0" y="-47625"/>
              <a:ext cx="7620707" cy="510486"/>
            </a:xfrm>
            <a:prstGeom prst="rect">
              <a:avLst/>
            </a:prstGeom>
          </p:spPr>
          <p:txBody>
            <a:bodyPr lIns="0" tIns="0" rIns="0" bIns="0" rtlCol="0" anchor="t"/>
            <a:lstStyle/>
            <a:p>
              <a:pPr algn="ctr">
                <a:lnSpc>
                  <a:spcPts val="3805"/>
                </a:lnSpc>
              </a:pPr>
              <a:r>
                <a:rPr lang="en-US" sz="3375" b="1">
                  <a:solidFill>
                    <a:srgbClr val="6E8650"/>
                  </a:solidFill>
                  <a:latin typeface="Arial Bold"/>
                  <a:ea typeface="Arial Bold"/>
                  <a:cs typeface="Arial Bold"/>
                  <a:sym typeface="Arial Bold"/>
                </a:rPr>
                <a:t>Vietnam: Some Interesting Facts</a:t>
              </a:r>
            </a:p>
          </p:txBody>
        </p:sp>
      </p:grpSp>
      <p:grpSp>
        <p:nvGrpSpPr>
          <p:cNvPr id="12" name="Group 12"/>
          <p:cNvGrpSpPr/>
          <p:nvPr/>
        </p:nvGrpSpPr>
        <p:grpSpPr>
          <a:xfrm>
            <a:off x="2938463" y="2558607"/>
            <a:ext cx="11834813" cy="321813"/>
            <a:chOff x="0" y="0"/>
            <a:chExt cx="11221156" cy="305127"/>
          </a:xfrm>
        </p:grpSpPr>
        <p:sp>
          <p:nvSpPr>
            <p:cNvPr id="13" name="Freeform 13"/>
            <p:cNvSpPr/>
            <p:nvPr/>
          </p:nvSpPr>
          <p:spPr>
            <a:xfrm>
              <a:off x="0" y="0"/>
              <a:ext cx="11221156" cy="305127"/>
            </a:xfrm>
            <a:custGeom>
              <a:avLst/>
              <a:gdLst/>
              <a:ahLst/>
              <a:cxnLst/>
              <a:rect l="l" t="t" r="r" b="b"/>
              <a:pathLst>
                <a:path w="11221156" h="305127">
                  <a:moveTo>
                    <a:pt x="0" y="0"/>
                  </a:moveTo>
                  <a:lnTo>
                    <a:pt x="11221156" y="0"/>
                  </a:lnTo>
                  <a:lnTo>
                    <a:pt x="11221156" y="305127"/>
                  </a:lnTo>
                  <a:lnTo>
                    <a:pt x="0" y="305127"/>
                  </a:lnTo>
                  <a:close/>
                </a:path>
              </a:pathLst>
            </a:custGeom>
            <a:solidFill>
              <a:srgbClr val="000000">
                <a:alpha val="0"/>
              </a:srgbClr>
            </a:solidFill>
          </p:spPr>
        </p:sp>
        <p:sp>
          <p:nvSpPr>
            <p:cNvPr id="14" name="TextBox 14"/>
            <p:cNvSpPr txBox="1"/>
            <p:nvPr/>
          </p:nvSpPr>
          <p:spPr>
            <a:xfrm>
              <a:off x="0" y="-85725"/>
              <a:ext cx="11221156" cy="390852"/>
            </a:xfrm>
            <a:prstGeom prst="rect">
              <a:avLst/>
            </a:prstGeom>
          </p:spPr>
          <p:txBody>
            <a:bodyPr lIns="0" tIns="0" rIns="0" bIns="0" rtlCol="0" anchor="t"/>
            <a:lstStyle/>
            <a:p>
              <a:pPr algn="ctr">
                <a:lnSpc>
                  <a:spcPts val="3197"/>
                </a:lnSpc>
              </a:pPr>
              <a:r>
                <a:rPr lang="en-US" sz="2220" b="1">
                  <a:solidFill>
                    <a:srgbClr val="FFFFFF"/>
                  </a:solidFill>
                  <a:latin typeface="Arial Bold"/>
                  <a:ea typeface="Arial Bold"/>
                  <a:cs typeface="Arial Bold"/>
                  <a:sym typeface="Arial Bold"/>
                </a:rPr>
                <a:t>=&gt;</a:t>
              </a:r>
            </a:p>
          </p:txBody>
        </p:sp>
      </p:grpSp>
      <p:pic>
        <p:nvPicPr>
          <p:cNvPr id="15" name="Picture 1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rcRect/>
          <a:stretch>
            <a:fillRect/>
          </a:stretch>
        </p:blipFill>
        <p:spPr>
          <a:xfrm>
            <a:off x="5607844" y="2880420"/>
            <a:ext cx="6228457" cy="3321844"/>
          </a:xfrm>
          <a:prstGeom prst="rect">
            <a:avLst/>
          </a:prstGeom>
        </p:spPr>
      </p:pic>
      <p:grpSp>
        <p:nvGrpSpPr>
          <p:cNvPr id="16" name="Group 16"/>
          <p:cNvGrpSpPr/>
          <p:nvPr/>
        </p:nvGrpSpPr>
        <p:grpSpPr>
          <a:xfrm>
            <a:off x="1128737" y="6112475"/>
            <a:ext cx="16230600" cy="3852015"/>
            <a:chOff x="0" y="0"/>
            <a:chExt cx="15389013" cy="3652281"/>
          </a:xfrm>
        </p:grpSpPr>
        <p:sp>
          <p:nvSpPr>
            <p:cNvPr id="17" name="Freeform 17"/>
            <p:cNvSpPr/>
            <p:nvPr/>
          </p:nvSpPr>
          <p:spPr>
            <a:xfrm>
              <a:off x="0" y="0"/>
              <a:ext cx="15389014" cy="3652281"/>
            </a:xfrm>
            <a:custGeom>
              <a:avLst/>
              <a:gdLst/>
              <a:ahLst/>
              <a:cxnLst/>
              <a:rect l="l" t="t" r="r" b="b"/>
              <a:pathLst>
                <a:path w="15389014" h="3652281">
                  <a:moveTo>
                    <a:pt x="0" y="0"/>
                  </a:moveTo>
                  <a:lnTo>
                    <a:pt x="15389014" y="0"/>
                  </a:lnTo>
                  <a:lnTo>
                    <a:pt x="15389014" y="3652281"/>
                  </a:lnTo>
                  <a:lnTo>
                    <a:pt x="0" y="3652281"/>
                  </a:lnTo>
                  <a:close/>
                </a:path>
              </a:pathLst>
            </a:custGeom>
            <a:solidFill>
              <a:srgbClr val="000000">
                <a:alpha val="0"/>
              </a:srgbClr>
            </a:solidFill>
          </p:spPr>
        </p:sp>
        <p:sp>
          <p:nvSpPr>
            <p:cNvPr id="18" name="TextBox 18"/>
            <p:cNvSpPr txBox="1"/>
            <p:nvPr/>
          </p:nvSpPr>
          <p:spPr>
            <a:xfrm>
              <a:off x="0" y="-133350"/>
              <a:ext cx="15389013" cy="3785631"/>
            </a:xfrm>
            <a:prstGeom prst="rect">
              <a:avLst/>
            </a:prstGeom>
          </p:spPr>
          <p:txBody>
            <a:bodyPr lIns="0" tIns="0" rIns="0" bIns="0" rtlCol="0" anchor="ctr"/>
            <a:lstStyle/>
            <a:p>
              <a:pPr marL="276145" lvl="1" indent="-138073" algn="l">
                <a:lnSpc>
                  <a:spcPts val="3772"/>
                </a:lnSpc>
                <a:buFont typeface="Arial"/>
                <a:buChar char="•"/>
              </a:pPr>
              <a:r>
                <a:rPr lang="en-US" sz="2449">
                  <a:solidFill>
                    <a:srgbClr val="1F497D"/>
                  </a:solidFill>
                  <a:latin typeface="Arial"/>
                  <a:ea typeface="Arial"/>
                  <a:cs typeface="Arial"/>
                  <a:sym typeface="Arial"/>
                </a:rPr>
                <a:t>Bordering China and </a:t>
              </a:r>
              <a:r>
                <a:rPr lang="en-US" sz="2449" b="1">
                  <a:solidFill>
                    <a:srgbClr val="1F497D"/>
                  </a:solidFill>
                  <a:latin typeface="Arial Bold"/>
                  <a:ea typeface="Arial Bold"/>
                  <a:cs typeface="Arial Bold"/>
                  <a:sym typeface="Arial Bold"/>
                </a:rPr>
                <a:t>strategically located </a:t>
              </a:r>
              <a:r>
                <a:rPr lang="en-US" sz="2449">
                  <a:solidFill>
                    <a:srgbClr val="1F497D"/>
                  </a:solidFill>
                  <a:latin typeface="Arial"/>
                  <a:ea typeface="Arial"/>
                  <a:cs typeface="Arial"/>
                  <a:sym typeface="Arial"/>
                </a:rPr>
                <a:t>in Southeast Asia, Vietnam serves as a key regional hub. </a:t>
              </a:r>
            </a:p>
            <a:p>
              <a:pPr marL="276145" lvl="1" indent="-138073" algn="l">
                <a:lnSpc>
                  <a:spcPts val="3772"/>
                </a:lnSpc>
                <a:buFont typeface="Arial"/>
                <a:buChar char="•"/>
              </a:pPr>
              <a:r>
                <a:rPr lang="en-US" sz="2449">
                  <a:solidFill>
                    <a:srgbClr val="1F497D"/>
                  </a:solidFill>
                  <a:latin typeface="Arial"/>
                  <a:ea typeface="Arial"/>
                  <a:cs typeface="Arial"/>
                  <a:sym typeface="Arial"/>
                </a:rPr>
                <a:t>One of the world’s </a:t>
              </a:r>
              <a:r>
                <a:rPr lang="en-US" sz="2449" b="1">
                  <a:solidFill>
                    <a:srgbClr val="1F497D"/>
                  </a:solidFill>
                  <a:latin typeface="Arial Bold"/>
                  <a:ea typeface="Arial Bold"/>
                  <a:cs typeface="Arial Bold"/>
                  <a:sym typeface="Arial Bold"/>
                </a:rPr>
                <a:t>fastest-growing economies</a:t>
              </a:r>
              <a:r>
                <a:rPr lang="en-US" sz="2449">
                  <a:solidFill>
                    <a:srgbClr val="1F497D"/>
                  </a:solidFill>
                  <a:latin typeface="Arial"/>
                  <a:ea typeface="Arial"/>
                  <a:cs typeface="Arial"/>
                  <a:sym typeface="Arial"/>
                </a:rPr>
                <a:t>, averaging 7% annual GDP growth since 1990. </a:t>
              </a:r>
            </a:p>
            <a:p>
              <a:pPr marL="276145" lvl="1" indent="-138073" algn="l">
                <a:lnSpc>
                  <a:spcPts val="3772"/>
                </a:lnSpc>
                <a:buFont typeface="Arial"/>
                <a:buChar char="•"/>
              </a:pPr>
              <a:r>
                <a:rPr lang="en-US" sz="2449">
                  <a:solidFill>
                    <a:srgbClr val="1F497D"/>
                  </a:solidFill>
                  <a:latin typeface="Arial"/>
                  <a:ea typeface="Arial"/>
                  <a:cs typeface="Arial"/>
                  <a:sym typeface="Arial"/>
                </a:rPr>
                <a:t>A </a:t>
              </a:r>
              <a:r>
                <a:rPr lang="en-US" sz="2449" b="1">
                  <a:solidFill>
                    <a:srgbClr val="1F497D"/>
                  </a:solidFill>
                  <a:latin typeface="Arial Bold"/>
                  <a:ea typeface="Arial Bold"/>
                  <a:cs typeface="Arial Bold"/>
                  <a:sym typeface="Arial Bold"/>
                </a:rPr>
                <a:t>dynamic nation of over 100 million people</a:t>
              </a:r>
              <a:r>
                <a:rPr lang="en-US" sz="2449">
                  <a:solidFill>
                    <a:srgbClr val="1F497D"/>
                  </a:solidFill>
                  <a:latin typeface="Arial"/>
                  <a:ea typeface="Arial"/>
                  <a:cs typeface="Arial"/>
                  <a:sym typeface="Arial"/>
                </a:rPr>
                <a:t>, with a young, consumption-driven population. </a:t>
              </a:r>
            </a:p>
            <a:p>
              <a:pPr marL="276145" lvl="1" indent="-138073" algn="l">
                <a:lnSpc>
                  <a:spcPts val="3772"/>
                </a:lnSpc>
                <a:buFont typeface="Arial"/>
                <a:buChar char="•"/>
              </a:pPr>
              <a:r>
                <a:rPr lang="en-US" sz="2449">
                  <a:solidFill>
                    <a:srgbClr val="1F497D"/>
                  </a:solidFill>
                  <a:latin typeface="Arial"/>
                  <a:ea typeface="Arial"/>
                  <a:cs typeface="Arial"/>
                  <a:sym typeface="Arial"/>
                </a:rPr>
                <a:t>Transitioning from </a:t>
              </a:r>
              <a:r>
                <a:rPr lang="en-US" sz="2449" b="1">
                  <a:solidFill>
                    <a:srgbClr val="1F497D"/>
                  </a:solidFill>
                  <a:latin typeface="Arial Bold"/>
                  <a:ea typeface="Arial Bold"/>
                  <a:cs typeface="Arial Bold"/>
                  <a:sym typeface="Arial Bold"/>
                </a:rPr>
                <a:t>low-cost manufacturing </a:t>
              </a:r>
              <a:r>
                <a:rPr lang="en-US" sz="2449">
                  <a:solidFill>
                    <a:srgbClr val="1F497D"/>
                  </a:solidFill>
                  <a:latin typeface="Arial"/>
                  <a:ea typeface="Arial"/>
                  <a:cs typeface="Arial"/>
                  <a:sym typeface="Arial"/>
                </a:rPr>
                <a:t>to becoming a </a:t>
              </a:r>
              <a:r>
                <a:rPr lang="en-US" sz="2449" b="1">
                  <a:solidFill>
                    <a:srgbClr val="1F497D"/>
                  </a:solidFill>
                  <a:latin typeface="Arial Bold"/>
                  <a:ea typeface="Arial Bold"/>
                  <a:cs typeface="Arial Bold"/>
                  <a:sym typeface="Arial Bold"/>
                </a:rPr>
                <a:t>high-tech investment destination</a:t>
              </a:r>
              <a:r>
                <a:rPr lang="en-US" sz="2449">
                  <a:solidFill>
                    <a:srgbClr val="1F497D"/>
                  </a:solidFill>
                  <a:latin typeface="Arial"/>
                  <a:ea typeface="Arial"/>
                  <a:cs typeface="Arial"/>
                  <a:sym typeface="Arial"/>
                </a:rPr>
                <a:t>. </a:t>
              </a:r>
            </a:p>
            <a:p>
              <a:pPr marL="276145" lvl="1" indent="-138073" algn="l">
                <a:lnSpc>
                  <a:spcPts val="3772"/>
                </a:lnSpc>
                <a:buFont typeface="Arial"/>
                <a:buChar char="•"/>
              </a:pPr>
              <a:r>
                <a:rPr lang="en-US" sz="2449">
                  <a:solidFill>
                    <a:srgbClr val="1F497D"/>
                  </a:solidFill>
                  <a:latin typeface="Arial"/>
                  <a:ea typeface="Arial"/>
                  <a:cs typeface="Arial"/>
                  <a:sym typeface="Arial"/>
                </a:rPr>
                <a:t>The </a:t>
              </a:r>
              <a:r>
                <a:rPr lang="en-US" sz="2449" b="1">
                  <a:solidFill>
                    <a:srgbClr val="1F497D"/>
                  </a:solidFill>
                  <a:latin typeface="Arial Bold"/>
                  <a:ea typeface="Arial Bold"/>
                  <a:cs typeface="Arial Bold"/>
                  <a:sym typeface="Arial Bold"/>
                </a:rPr>
                <a:t>only Communist country allied </a:t>
              </a:r>
              <a:r>
                <a:rPr lang="en-US" sz="2449">
                  <a:solidFill>
                    <a:srgbClr val="1F497D"/>
                  </a:solidFill>
                  <a:latin typeface="Arial"/>
                  <a:ea typeface="Arial"/>
                  <a:cs typeface="Arial"/>
                  <a:sym typeface="Arial"/>
                </a:rPr>
                <a:t>with the U.S., offering a unique geopolitical advantage. </a:t>
              </a:r>
            </a:p>
            <a:p>
              <a:pPr marL="276145" lvl="1" indent="-138073" algn="l">
                <a:lnSpc>
                  <a:spcPts val="3772"/>
                </a:lnSpc>
                <a:buFont typeface="Arial"/>
                <a:buChar char="•"/>
              </a:pPr>
              <a:r>
                <a:rPr lang="en-US" sz="2449">
                  <a:solidFill>
                    <a:srgbClr val="1F497D"/>
                  </a:solidFill>
                  <a:latin typeface="Arial"/>
                  <a:ea typeface="Arial"/>
                  <a:cs typeface="Arial"/>
                  <a:sym typeface="Arial"/>
                </a:rPr>
                <a:t>A core member of the </a:t>
              </a:r>
              <a:r>
                <a:rPr lang="en-US" sz="2449" b="1">
                  <a:solidFill>
                    <a:srgbClr val="1F497D"/>
                  </a:solidFill>
                  <a:latin typeface="Arial Bold"/>
                  <a:ea typeface="Arial Bold"/>
                  <a:cs typeface="Arial Bold"/>
                  <a:sym typeface="Arial Bold"/>
                </a:rPr>
                <a:t>Sinosphere</a:t>
              </a:r>
              <a:r>
                <a:rPr lang="en-US" sz="2449">
                  <a:solidFill>
                    <a:srgbClr val="1F497D"/>
                  </a:solidFill>
                  <a:latin typeface="Arial"/>
                  <a:ea typeface="Arial"/>
                  <a:cs typeface="Arial"/>
                  <a:sym typeface="Arial"/>
                </a:rPr>
                <a:t>, sharing deep historical and cultural ties with China, Japan, and Korea.</a:t>
              </a:r>
            </a:p>
          </p:txBody>
        </p:sp>
      </p:grpSp>
    </p:spTree>
  </p:cSld>
  <p:clrMapOvr>
    <a:masterClrMapping/>
  </p:clrMapOvr>
  <p:timing>
    <p:tnLst>
      <p:par>
        <p:cTn id="1" dur="indefinite" restart="never" nodeType="tmRoot">
          <p:childTnLst>
            <p:video>
              <p:cMediaNode vol="100000">
                <p:cTn id="2" fill="hold" display="0">
                  <p:stCondLst>
                    <p:cond delay="indefinite"/>
                  </p:stCondLst>
                </p:cTn>
                <p:tgtEl>
                  <p:spTgt spid="1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5"/>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3124053" y="2230582"/>
            <a:ext cx="11524183" cy="1986241"/>
            <a:chOff x="-179033" y="-63497"/>
            <a:chExt cx="10926634" cy="1883251"/>
          </a:xfrm>
        </p:grpSpPr>
        <p:sp>
          <p:nvSpPr>
            <p:cNvPr id="7" name="Freeform 7"/>
            <p:cNvSpPr/>
            <p:nvPr/>
          </p:nvSpPr>
          <p:spPr>
            <a:xfrm>
              <a:off x="-179033" y="907110"/>
              <a:ext cx="10711162" cy="912644"/>
            </a:xfrm>
            <a:custGeom>
              <a:avLst/>
              <a:gdLst/>
              <a:ahLst/>
              <a:cxnLst/>
              <a:rect l="l" t="t" r="r" b="b"/>
              <a:pathLst>
                <a:path w="10711162" h="912644">
                  <a:moveTo>
                    <a:pt x="0" y="0"/>
                  </a:moveTo>
                  <a:lnTo>
                    <a:pt x="10711162" y="0"/>
                  </a:lnTo>
                  <a:lnTo>
                    <a:pt x="10711162" y="912644"/>
                  </a:lnTo>
                  <a:lnTo>
                    <a:pt x="0" y="912644"/>
                  </a:lnTo>
                  <a:close/>
                </a:path>
              </a:pathLst>
            </a:custGeom>
            <a:solidFill>
              <a:srgbClr val="000000">
                <a:alpha val="0"/>
              </a:srgbClr>
            </a:solidFill>
          </p:spPr>
        </p:sp>
        <p:sp>
          <p:nvSpPr>
            <p:cNvPr id="8" name="TextBox 8"/>
            <p:cNvSpPr txBox="1"/>
            <p:nvPr/>
          </p:nvSpPr>
          <p:spPr>
            <a:xfrm>
              <a:off x="36438" y="-63497"/>
              <a:ext cx="10711163" cy="1207919"/>
            </a:xfrm>
            <a:prstGeom prst="rect">
              <a:avLst/>
            </a:prstGeom>
          </p:spPr>
          <p:txBody>
            <a:bodyPr lIns="0" tIns="0" rIns="0" bIns="0" rtlCol="0" anchor="t"/>
            <a:lstStyle/>
            <a:p>
              <a:pPr algn="ctr">
                <a:lnSpc>
                  <a:spcPts val="7503"/>
                </a:lnSpc>
              </a:pPr>
              <a:r>
                <a:rPr lang="en-US" sz="4500" b="1" dirty="0">
                  <a:solidFill>
                    <a:srgbClr val="6E8650"/>
                  </a:solidFill>
                  <a:latin typeface="Arial Bold"/>
                  <a:ea typeface="Arial Bold"/>
                  <a:cs typeface="Arial Bold"/>
                  <a:sym typeface="Arial Bold"/>
                </a:rPr>
                <a:t>Divert Vietnam’s export market to the EU</a:t>
              </a:r>
            </a:p>
          </p:txBody>
        </p:sp>
      </p:grpSp>
      <p:sp>
        <p:nvSpPr>
          <p:cNvPr id="9" name="Freeform 9" descr="American Flag | Heavy Duty Nylon | Made in USA"/>
          <p:cNvSpPr/>
          <p:nvPr/>
        </p:nvSpPr>
        <p:spPr>
          <a:xfrm>
            <a:off x="-27032376" y="-16556120"/>
            <a:ext cx="5786438" cy="3857625"/>
          </a:xfrm>
          <a:custGeom>
            <a:avLst/>
            <a:gdLst/>
            <a:ahLst/>
            <a:cxnLst/>
            <a:rect l="l" t="t" r="r" b="b"/>
            <a:pathLst>
              <a:path w="5786438" h="3857625">
                <a:moveTo>
                  <a:pt x="0" y="0"/>
                </a:moveTo>
                <a:lnTo>
                  <a:pt x="5786437" y="0"/>
                </a:lnTo>
                <a:lnTo>
                  <a:pt x="5786437" y="3857625"/>
                </a:lnTo>
                <a:lnTo>
                  <a:pt x="0" y="3857625"/>
                </a:lnTo>
                <a:lnTo>
                  <a:pt x="0" y="0"/>
                </a:lnTo>
                <a:close/>
              </a:path>
            </a:pathLst>
          </a:custGeom>
          <a:blipFill>
            <a:blip r:embed="rId3"/>
            <a:stretch>
              <a:fillRect/>
            </a:stretch>
          </a:blipFill>
        </p:spPr>
      </p:sp>
      <p:sp>
        <p:nvSpPr>
          <p:cNvPr id="10" name="Freeform 10"/>
          <p:cNvSpPr/>
          <p:nvPr/>
        </p:nvSpPr>
        <p:spPr>
          <a:xfrm>
            <a:off x="9793090" y="3065193"/>
            <a:ext cx="6159715" cy="3153082"/>
          </a:xfrm>
          <a:custGeom>
            <a:avLst/>
            <a:gdLst/>
            <a:ahLst/>
            <a:cxnLst/>
            <a:rect l="l" t="t" r="r" b="b"/>
            <a:pathLst>
              <a:path w="6159715" h="3153082">
                <a:moveTo>
                  <a:pt x="0" y="0"/>
                </a:moveTo>
                <a:lnTo>
                  <a:pt x="6159715" y="0"/>
                </a:lnTo>
                <a:lnTo>
                  <a:pt x="6159715" y="3153082"/>
                </a:lnTo>
                <a:lnTo>
                  <a:pt x="0" y="3153082"/>
                </a:lnTo>
                <a:lnTo>
                  <a:pt x="0" y="0"/>
                </a:lnTo>
                <a:close/>
              </a:path>
            </a:pathLst>
          </a:custGeom>
          <a:blipFill>
            <a:blip r:embed="rId4"/>
            <a:stretch>
              <a:fillRect t="-47677" b="-47677"/>
            </a:stretch>
          </a:blipFill>
        </p:spPr>
      </p:sp>
      <p:sp>
        <p:nvSpPr>
          <p:cNvPr id="11" name="Freeform 11"/>
          <p:cNvSpPr/>
          <p:nvPr/>
        </p:nvSpPr>
        <p:spPr>
          <a:xfrm>
            <a:off x="1366488" y="3065193"/>
            <a:ext cx="6039540" cy="3153082"/>
          </a:xfrm>
          <a:custGeom>
            <a:avLst/>
            <a:gdLst/>
            <a:ahLst/>
            <a:cxnLst/>
            <a:rect l="l" t="t" r="r" b="b"/>
            <a:pathLst>
              <a:path w="6039540" h="3153082">
                <a:moveTo>
                  <a:pt x="0" y="0"/>
                </a:moveTo>
                <a:lnTo>
                  <a:pt x="6039540" y="0"/>
                </a:lnTo>
                <a:lnTo>
                  <a:pt x="6039540" y="3153082"/>
                </a:lnTo>
                <a:lnTo>
                  <a:pt x="0" y="3153082"/>
                </a:lnTo>
                <a:lnTo>
                  <a:pt x="0" y="0"/>
                </a:lnTo>
                <a:close/>
              </a:path>
            </a:pathLst>
          </a:custGeom>
          <a:blipFill>
            <a:blip r:embed="rId5"/>
            <a:stretch>
              <a:fillRect t="-13720" b="-13720"/>
            </a:stretch>
          </a:blipFill>
        </p:spPr>
      </p:sp>
      <p:grpSp>
        <p:nvGrpSpPr>
          <p:cNvPr id="12" name="Group 12"/>
          <p:cNvGrpSpPr/>
          <p:nvPr/>
        </p:nvGrpSpPr>
        <p:grpSpPr>
          <a:xfrm>
            <a:off x="1466525" y="6415897"/>
            <a:ext cx="6039540" cy="4328108"/>
            <a:chOff x="0" y="0"/>
            <a:chExt cx="5726378" cy="4103688"/>
          </a:xfrm>
        </p:grpSpPr>
        <p:sp>
          <p:nvSpPr>
            <p:cNvPr id="13" name="Freeform 13"/>
            <p:cNvSpPr/>
            <p:nvPr/>
          </p:nvSpPr>
          <p:spPr>
            <a:xfrm>
              <a:off x="0" y="0"/>
              <a:ext cx="5726378" cy="4103688"/>
            </a:xfrm>
            <a:custGeom>
              <a:avLst/>
              <a:gdLst/>
              <a:ahLst/>
              <a:cxnLst/>
              <a:rect l="l" t="t" r="r" b="b"/>
              <a:pathLst>
                <a:path w="5726378" h="4103688">
                  <a:moveTo>
                    <a:pt x="0" y="0"/>
                  </a:moveTo>
                  <a:lnTo>
                    <a:pt x="5726378" y="0"/>
                  </a:lnTo>
                  <a:lnTo>
                    <a:pt x="5726378" y="4103688"/>
                  </a:lnTo>
                  <a:lnTo>
                    <a:pt x="0" y="4103688"/>
                  </a:lnTo>
                  <a:close/>
                </a:path>
              </a:pathLst>
            </a:custGeom>
            <a:solidFill>
              <a:srgbClr val="000000">
                <a:alpha val="0"/>
              </a:srgbClr>
            </a:solidFill>
          </p:spPr>
        </p:sp>
        <p:sp>
          <p:nvSpPr>
            <p:cNvPr id="14" name="TextBox 14"/>
            <p:cNvSpPr txBox="1"/>
            <p:nvPr/>
          </p:nvSpPr>
          <p:spPr>
            <a:xfrm>
              <a:off x="0" y="-57150"/>
              <a:ext cx="5726378" cy="4160838"/>
            </a:xfrm>
            <a:prstGeom prst="rect">
              <a:avLst/>
            </a:prstGeom>
          </p:spPr>
          <p:txBody>
            <a:bodyPr lIns="0" tIns="0" rIns="0" bIns="0" rtlCol="0" anchor="t"/>
            <a:lstStyle/>
            <a:p>
              <a:pPr marL="305395" lvl="1" indent="-152698" algn="l">
                <a:lnSpc>
                  <a:spcPts val="3037"/>
                </a:lnSpc>
                <a:buFont typeface="Arial"/>
                <a:buChar char="•"/>
              </a:pPr>
              <a:r>
                <a:rPr lang="en-US" sz="2531">
                  <a:solidFill>
                    <a:srgbClr val="1F497D"/>
                  </a:solidFill>
                  <a:latin typeface="Arial"/>
                  <a:ea typeface="Arial"/>
                  <a:cs typeface="Arial"/>
                  <a:sym typeface="Arial"/>
                </a:rPr>
                <a:t>340 million people</a:t>
              </a:r>
            </a:p>
            <a:p>
              <a:pPr marL="305395" lvl="1" indent="-152698" algn="l">
                <a:lnSpc>
                  <a:spcPts val="3037"/>
                </a:lnSpc>
                <a:buFont typeface="Arial"/>
                <a:buChar char="•"/>
              </a:pPr>
              <a:r>
                <a:rPr lang="en-US" sz="2531">
                  <a:solidFill>
                    <a:srgbClr val="1F497D"/>
                  </a:solidFill>
                  <a:latin typeface="Arial"/>
                  <a:ea typeface="Arial"/>
                  <a:cs typeface="Arial"/>
                  <a:sym typeface="Arial"/>
                </a:rPr>
                <a:t>Main Vietnam’s exports are:</a:t>
              </a:r>
            </a:p>
            <a:p>
              <a:pPr marL="305395" lvl="1" indent="-152698" algn="l">
                <a:lnSpc>
                  <a:spcPts val="3037"/>
                </a:lnSpc>
                <a:buFont typeface="Arial"/>
                <a:buChar char="•"/>
              </a:pPr>
              <a:r>
                <a:rPr lang="en-US" sz="2531">
                  <a:solidFill>
                    <a:srgbClr val="1F497D"/>
                  </a:solidFill>
                  <a:latin typeface="Arial"/>
                  <a:ea typeface="Arial"/>
                  <a:cs typeface="Arial"/>
                  <a:sym typeface="Arial"/>
                </a:rPr>
                <a:t>Computers, electronic products and components</a:t>
              </a:r>
            </a:p>
            <a:p>
              <a:pPr marL="305395" lvl="1" indent="-152698" algn="l">
                <a:lnSpc>
                  <a:spcPts val="3037"/>
                </a:lnSpc>
                <a:buFont typeface="Arial"/>
                <a:buChar char="•"/>
              </a:pPr>
              <a:r>
                <a:rPr lang="en-US" sz="2531">
                  <a:solidFill>
                    <a:srgbClr val="1F497D"/>
                  </a:solidFill>
                  <a:latin typeface="Arial"/>
                  <a:ea typeface="Arial"/>
                  <a:cs typeface="Arial"/>
                  <a:sym typeface="Arial"/>
                </a:rPr>
                <a:t>Machinery, equipment, tools and other spare parts</a:t>
              </a:r>
            </a:p>
            <a:p>
              <a:pPr marL="305395" lvl="1" indent="-152698" algn="l">
                <a:lnSpc>
                  <a:spcPts val="3037"/>
                </a:lnSpc>
                <a:buFont typeface="Arial"/>
                <a:buChar char="•"/>
              </a:pPr>
              <a:r>
                <a:rPr lang="en-US" sz="2531">
                  <a:solidFill>
                    <a:srgbClr val="1F497D"/>
                  </a:solidFill>
                  <a:latin typeface="Arial"/>
                  <a:ea typeface="Arial"/>
                  <a:cs typeface="Arial"/>
                  <a:sym typeface="Arial"/>
                </a:rPr>
                <a:t>Textiles</a:t>
              </a:r>
            </a:p>
            <a:p>
              <a:pPr marL="305395" lvl="1" indent="-152698" algn="l">
                <a:lnSpc>
                  <a:spcPts val="3037"/>
                </a:lnSpc>
                <a:buFont typeface="Arial"/>
                <a:buChar char="•"/>
              </a:pPr>
              <a:r>
                <a:rPr lang="en-US" sz="2531">
                  <a:solidFill>
                    <a:srgbClr val="1F497D"/>
                  </a:solidFill>
                  <a:latin typeface="Arial"/>
                  <a:ea typeface="Arial"/>
                  <a:cs typeface="Arial"/>
                  <a:sym typeface="Arial"/>
                </a:rPr>
                <a:t>Mobile phones and accessories</a:t>
              </a:r>
            </a:p>
            <a:p>
              <a:pPr marL="305395" lvl="1" indent="-152698" algn="l">
                <a:lnSpc>
                  <a:spcPts val="3037"/>
                </a:lnSpc>
                <a:buFont typeface="Arial"/>
                <a:buChar char="•"/>
              </a:pPr>
              <a:r>
                <a:rPr lang="en-US" sz="2531">
                  <a:solidFill>
                    <a:srgbClr val="1F497D"/>
                  </a:solidFill>
                  <a:latin typeface="Arial"/>
                  <a:ea typeface="Arial"/>
                  <a:cs typeface="Arial"/>
                  <a:sym typeface="Arial"/>
                </a:rPr>
                <a:t>Wood and wooden products</a:t>
              </a:r>
            </a:p>
            <a:p>
              <a:pPr marL="305395" lvl="1" indent="-152698" algn="l">
                <a:lnSpc>
                  <a:spcPts val="3037"/>
                </a:lnSpc>
              </a:pPr>
              <a:endParaRPr lang="en-US" sz="2531">
                <a:solidFill>
                  <a:srgbClr val="1F497D"/>
                </a:solidFill>
                <a:latin typeface="Arial"/>
                <a:ea typeface="Arial"/>
                <a:cs typeface="Arial"/>
                <a:sym typeface="Arial"/>
              </a:endParaRPr>
            </a:p>
          </p:txBody>
        </p:sp>
      </p:grpSp>
      <p:grpSp>
        <p:nvGrpSpPr>
          <p:cNvPr id="15" name="Group 15"/>
          <p:cNvGrpSpPr/>
          <p:nvPr/>
        </p:nvGrpSpPr>
        <p:grpSpPr>
          <a:xfrm>
            <a:off x="9793090" y="6218275"/>
            <a:ext cx="6953033" cy="5323573"/>
            <a:chOff x="0" y="0"/>
            <a:chExt cx="6592505" cy="5047536"/>
          </a:xfrm>
        </p:grpSpPr>
        <p:sp>
          <p:nvSpPr>
            <p:cNvPr id="16" name="Freeform 16"/>
            <p:cNvSpPr/>
            <p:nvPr/>
          </p:nvSpPr>
          <p:spPr>
            <a:xfrm>
              <a:off x="0" y="0"/>
              <a:ext cx="6592505" cy="5047536"/>
            </a:xfrm>
            <a:custGeom>
              <a:avLst/>
              <a:gdLst/>
              <a:ahLst/>
              <a:cxnLst/>
              <a:rect l="l" t="t" r="r" b="b"/>
              <a:pathLst>
                <a:path w="6592505" h="5047536">
                  <a:moveTo>
                    <a:pt x="0" y="0"/>
                  </a:moveTo>
                  <a:lnTo>
                    <a:pt x="6592505" y="0"/>
                  </a:lnTo>
                  <a:lnTo>
                    <a:pt x="6592505" y="5047536"/>
                  </a:lnTo>
                  <a:lnTo>
                    <a:pt x="0" y="5047536"/>
                  </a:lnTo>
                  <a:close/>
                </a:path>
              </a:pathLst>
            </a:custGeom>
            <a:solidFill>
              <a:srgbClr val="000000">
                <a:alpha val="0"/>
              </a:srgbClr>
            </a:solidFill>
          </p:spPr>
        </p:sp>
        <p:sp>
          <p:nvSpPr>
            <p:cNvPr id="17" name="TextBox 17"/>
            <p:cNvSpPr txBox="1"/>
            <p:nvPr/>
          </p:nvSpPr>
          <p:spPr>
            <a:xfrm>
              <a:off x="0" y="-57150"/>
              <a:ext cx="6592505" cy="5104686"/>
            </a:xfrm>
            <a:prstGeom prst="rect">
              <a:avLst/>
            </a:prstGeom>
          </p:spPr>
          <p:txBody>
            <a:bodyPr lIns="0" tIns="0" rIns="0" bIns="0" rtlCol="0" anchor="t"/>
            <a:lstStyle/>
            <a:p>
              <a:pPr marL="305395" lvl="1" indent="-152698" algn="l">
                <a:lnSpc>
                  <a:spcPts val="3037"/>
                </a:lnSpc>
                <a:buFont typeface="Arial"/>
                <a:buChar char="•"/>
              </a:pPr>
              <a:r>
                <a:rPr lang="en-US" sz="2531">
                  <a:solidFill>
                    <a:srgbClr val="1F497D"/>
                  </a:solidFill>
                  <a:latin typeface="Arial"/>
                  <a:ea typeface="Arial"/>
                  <a:cs typeface="Arial"/>
                  <a:sym typeface="Arial"/>
                </a:rPr>
                <a:t>448 million people</a:t>
              </a:r>
            </a:p>
            <a:p>
              <a:pPr marL="305395" lvl="1" indent="-152698" algn="l">
                <a:lnSpc>
                  <a:spcPts val="3037"/>
                </a:lnSpc>
                <a:buFont typeface="Arial"/>
                <a:buChar char="•"/>
              </a:pPr>
              <a:r>
                <a:rPr lang="en-US" sz="2531">
                  <a:solidFill>
                    <a:srgbClr val="1F497D"/>
                  </a:solidFill>
                  <a:latin typeface="Arial"/>
                  <a:ea typeface="Arial"/>
                  <a:cs typeface="Arial"/>
                  <a:sym typeface="Arial"/>
                </a:rPr>
                <a:t>Main Vietnam’s exports are:</a:t>
              </a:r>
            </a:p>
            <a:p>
              <a:pPr marL="305395" lvl="1" indent="-152698" algn="l">
                <a:lnSpc>
                  <a:spcPts val="3037"/>
                </a:lnSpc>
                <a:buFont typeface="Arial"/>
                <a:buChar char="•"/>
              </a:pPr>
              <a:r>
                <a:rPr lang="en-US" sz="2531">
                  <a:solidFill>
                    <a:srgbClr val="1F497D"/>
                  </a:solidFill>
                  <a:latin typeface="Arial"/>
                  <a:ea typeface="Arial"/>
                  <a:cs typeface="Arial"/>
                  <a:sym typeface="Arial"/>
                </a:rPr>
                <a:t>Electrical machinery and equipment</a:t>
              </a:r>
            </a:p>
            <a:p>
              <a:pPr marL="305395" lvl="1" indent="-152698" algn="l">
                <a:lnSpc>
                  <a:spcPts val="3037"/>
                </a:lnSpc>
                <a:buFont typeface="Arial"/>
                <a:buChar char="•"/>
              </a:pPr>
              <a:r>
                <a:rPr lang="en-US" sz="2531">
                  <a:solidFill>
                    <a:srgbClr val="1F497D"/>
                  </a:solidFill>
                  <a:latin typeface="Arial"/>
                  <a:ea typeface="Arial"/>
                  <a:cs typeface="Arial"/>
                  <a:sym typeface="Arial"/>
                </a:rPr>
                <a:t>Footwear</a:t>
              </a:r>
            </a:p>
            <a:p>
              <a:pPr marL="305395" lvl="1" indent="-152698" algn="l">
                <a:lnSpc>
                  <a:spcPts val="3037"/>
                </a:lnSpc>
                <a:buFont typeface="Arial"/>
                <a:buChar char="•"/>
              </a:pPr>
              <a:r>
                <a:rPr lang="en-US" sz="2531">
                  <a:solidFill>
                    <a:srgbClr val="1F497D"/>
                  </a:solidFill>
                  <a:latin typeface="Arial"/>
                  <a:ea typeface="Arial"/>
                  <a:cs typeface="Arial"/>
                  <a:sym typeface="Arial"/>
                </a:rPr>
                <a:t>Mechanical equipment</a:t>
              </a:r>
            </a:p>
            <a:p>
              <a:pPr marL="305395" lvl="1" indent="-152698" algn="l">
                <a:lnSpc>
                  <a:spcPts val="3037"/>
                </a:lnSpc>
                <a:buFont typeface="Arial"/>
                <a:buChar char="•"/>
              </a:pPr>
              <a:r>
                <a:rPr lang="en-US" sz="2531">
                  <a:solidFill>
                    <a:srgbClr val="1F497D"/>
                  </a:solidFill>
                  <a:latin typeface="Arial"/>
                  <a:ea typeface="Arial"/>
                  <a:cs typeface="Arial"/>
                  <a:sym typeface="Arial"/>
                </a:rPr>
                <a:t>Garment and accessories</a:t>
              </a:r>
            </a:p>
            <a:p>
              <a:pPr marL="305395" lvl="1" indent="-152698" algn="l">
                <a:lnSpc>
                  <a:spcPts val="3037"/>
                </a:lnSpc>
                <a:buFont typeface="Arial"/>
                <a:buChar char="•"/>
              </a:pPr>
              <a:r>
                <a:rPr lang="en-US" sz="2531">
                  <a:solidFill>
                    <a:srgbClr val="1F497D"/>
                  </a:solidFill>
                  <a:latin typeface="Arial"/>
                  <a:ea typeface="Arial"/>
                  <a:cs typeface="Arial"/>
                  <a:sym typeface="Arial"/>
                </a:rPr>
                <a:t>Iron and steel</a:t>
              </a:r>
            </a:p>
            <a:p>
              <a:pPr marL="305395" lvl="1" indent="-152698" algn="l">
                <a:lnSpc>
                  <a:spcPts val="3037"/>
                </a:lnSpc>
                <a:buFont typeface="Arial"/>
                <a:buChar char="•"/>
              </a:pPr>
              <a:r>
                <a:rPr lang="en-US" sz="2531">
                  <a:solidFill>
                    <a:srgbClr val="1F497D"/>
                  </a:solidFill>
                  <a:latin typeface="Arial"/>
                  <a:ea typeface="Arial"/>
                  <a:cs typeface="Arial"/>
                  <a:sym typeface="Arial"/>
                </a:rPr>
                <a:t>Coffee</a:t>
              </a:r>
            </a:p>
            <a:p>
              <a:pPr marL="305395" lvl="1" indent="-152698" algn="l">
                <a:lnSpc>
                  <a:spcPts val="3037"/>
                </a:lnSpc>
                <a:buFont typeface="Arial"/>
                <a:buChar char="•"/>
              </a:pPr>
              <a:r>
                <a:rPr lang="en-US" sz="2531">
                  <a:solidFill>
                    <a:srgbClr val="1F497D"/>
                  </a:solidFill>
                  <a:latin typeface="Arial"/>
                  <a:ea typeface="Arial"/>
                  <a:cs typeface="Arial"/>
                  <a:sym typeface="Arial"/>
                </a:rPr>
                <a:t>Tea</a:t>
              </a:r>
            </a:p>
            <a:p>
              <a:pPr marL="305395" lvl="1" indent="-152698" algn="l">
                <a:lnSpc>
                  <a:spcPts val="3037"/>
                </a:lnSpc>
                <a:buFont typeface="Arial"/>
                <a:buChar char="•"/>
              </a:pPr>
              <a:r>
                <a:rPr lang="en-US" sz="2531">
                  <a:solidFill>
                    <a:srgbClr val="1F497D"/>
                  </a:solidFill>
                  <a:latin typeface="Arial"/>
                  <a:ea typeface="Arial"/>
                  <a:cs typeface="Arial"/>
                  <a:sym typeface="Arial"/>
                </a:rPr>
                <a:t>Spices</a:t>
              </a:r>
            </a:p>
            <a:p>
              <a:pPr marL="305395" lvl="1" indent="-152698" algn="l">
                <a:lnSpc>
                  <a:spcPts val="3037"/>
                </a:lnSpc>
              </a:pPr>
              <a:endParaRPr lang="en-US" sz="2531">
                <a:solidFill>
                  <a:srgbClr val="1F497D"/>
                </a:solidFill>
                <a:latin typeface="Arial"/>
                <a:ea typeface="Arial"/>
                <a:cs typeface="Arial"/>
                <a:sym typeface="Arial"/>
              </a:endParaRPr>
            </a:p>
            <a:p>
              <a:pPr marL="305395" lvl="1" indent="-152698" algn="l">
                <a:lnSpc>
                  <a:spcPts val="3037"/>
                </a:lnSpc>
              </a:pPr>
              <a:endParaRPr lang="en-US" sz="2531">
                <a:solidFill>
                  <a:srgbClr val="1F497D"/>
                </a:solidFill>
                <a:latin typeface="Arial"/>
                <a:ea typeface="Arial"/>
                <a:cs typeface="Arial"/>
                <a:sym typeface="Arial"/>
              </a:endParaRPr>
            </a:p>
            <a:p>
              <a:pPr marL="305395" lvl="1" indent="-152698" algn="l">
                <a:lnSpc>
                  <a:spcPts val="3037"/>
                </a:lnSpc>
              </a:pPr>
              <a:endParaRPr lang="en-US" sz="2531">
                <a:solidFill>
                  <a:srgbClr val="1F497D"/>
                </a:solidFill>
                <a:latin typeface="Arial"/>
                <a:ea typeface="Arial"/>
                <a:cs typeface="Arial"/>
                <a:sym typeface="Arial"/>
              </a:endParaRPr>
            </a:p>
          </p:txBody>
        </p:sp>
      </p:gr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276819"/>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20</a:t>
              </a:r>
            </a:p>
          </p:txBody>
        </p:sp>
      </p:grpSp>
      <p:grpSp>
        <p:nvGrpSpPr>
          <p:cNvPr id="9" name="Group 9"/>
          <p:cNvGrpSpPr/>
          <p:nvPr/>
        </p:nvGrpSpPr>
        <p:grpSpPr>
          <a:xfrm>
            <a:off x="3690189" y="2478649"/>
            <a:ext cx="11219476" cy="962554"/>
            <a:chOff x="0" y="0"/>
            <a:chExt cx="10637725" cy="912644"/>
          </a:xfrm>
        </p:grpSpPr>
        <p:sp>
          <p:nvSpPr>
            <p:cNvPr id="10" name="Freeform 10"/>
            <p:cNvSpPr/>
            <p:nvPr/>
          </p:nvSpPr>
          <p:spPr>
            <a:xfrm>
              <a:off x="0" y="0"/>
              <a:ext cx="10637725" cy="912644"/>
            </a:xfrm>
            <a:custGeom>
              <a:avLst/>
              <a:gdLst/>
              <a:ahLst/>
              <a:cxnLst/>
              <a:rect l="l" t="t" r="r" b="b"/>
              <a:pathLst>
                <a:path w="10637725" h="912644">
                  <a:moveTo>
                    <a:pt x="0" y="0"/>
                  </a:moveTo>
                  <a:lnTo>
                    <a:pt x="10637725" y="0"/>
                  </a:lnTo>
                  <a:lnTo>
                    <a:pt x="10637725" y="912644"/>
                  </a:lnTo>
                  <a:lnTo>
                    <a:pt x="0" y="912644"/>
                  </a:lnTo>
                  <a:close/>
                </a:path>
              </a:pathLst>
            </a:custGeom>
            <a:solidFill>
              <a:srgbClr val="000000">
                <a:alpha val="0"/>
              </a:srgbClr>
            </a:solidFill>
          </p:spPr>
        </p:sp>
        <p:sp>
          <p:nvSpPr>
            <p:cNvPr id="11" name="TextBox 11"/>
            <p:cNvSpPr txBox="1"/>
            <p:nvPr/>
          </p:nvSpPr>
          <p:spPr>
            <a:xfrm>
              <a:off x="0" y="-295275"/>
              <a:ext cx="10637725" cy="1207919"/>
            </a:xfrm>
            <a:prstGeom prst="rect">
              <a:avLst/>
            </a:prstGeom>
          </p:spPr>
          <p:txBody>
            <a:bodyPr lIns="0" tIns="0" rIns="0" bIns="0" rtlCol="0" anchor="t"/>
            <a:lstStyle/>
            <a:p>
              <a:pPr algn="ctr">
                <a:lnSpc>
                  <a:spcPts val="7503"/>
                </a:lnSpc>
              </a:pPr>
              <a:r>
                <a:rPr lang="en-US" sz="4500" b="1">
                  <a:solidFill>
                    <a:srgbClr val="6E8650"/>
                  </a:solidFill>
                  <a:latin typeface="Arial Bold"/>
                  <a:ea typeface="Arial Bold"/>
                  <a:cs typeface="Arial Bold"/>
                  <a:sym typeface="Arial Bold"/>
                </a:rPr>
                <a:t>Political talks and negotiation continue…</a:t>
              </a:r>
            </a:p>
          </p:txBody>
        </p:sp>
      </p:grpSp>
      <p:grpSp>
        <p:nvGrpSpPr>
          <p:cNvPr id="12" name="Group 12"/>
          <p:cNvGrpSpPr/>
          <p:nvPr/>
        </p:nvGrpSpPr>
        <p:grpSpPr>
          <a:xfrm>
            <a:off x="9520166" y="5260210"/>
            <a:ext cx="5629347" cy="908903"/>
            <a:chOff x="0" y="0"/>
            <a:chExt cx="5337455" cy="861775"/>
          </a:xfrm>
        </p:grpSpPr>
        <p:sp>
          <p:nvSpPr>
            <p:cNvPr id="13" name="Freeform 13"/>
            <p:cNvSpPr/>
            <p:nvPr/>
          </p:nvSpPr>
          <p:spPr>
            <a:xfrm>
              <a:off x="0" y="0"/>
              <a:ext cx="5337455" cy="861775"/>
            </a:xfrm>
            <a:custGeom>
              <a:avLst/>
              <a:gdLst/>
              <a:ahLst/>
              <a:cxnLst/>
              <a:rect l="l" t="t" r="r" b="b"/>
              <a:pathLst>
                <a:path w="5337455" h="861775">
                  <a:moveTo>
                    <a:pt x="0" y="0"/>
                  </a:moveTo>
                  <a:lnTo>
                    <a:pt x="5337455" y="0"/>
                  </a:lnTo>
                  <a:lnTo>
                    <a:pt x="5337455" y="861775"/>
                  </a:lnTo>
                  <a:lnTo>
                    <a:pt x="0" y="861775"/>
                  </a:lnTo>
                  <a:close/>
                </a:path>
              </a:pathLst>
            </a:custGeom>
            <a:solidFill>
              <a:srgbClr val="000000">
                <a:alpha val="0"/>
              </a:srgbClr>
            </a:solidFill>
          </p:spPr>
        </p:sp>
        <p:sp>
          <p:nvSpPr>
            <p:cNvPr id="14" name="TextBox 14"/>
            <p:cNvSpPr txBox="1"/>
            <p:nvPr/>
          </p:nvSpPr>
          <p:spPr>
            <a:xfrm>
              <a:off x="0" y="-57150"/>
              <a:ext cx="5337455" cy="918925"/>
            </a:xfrm>
            <a:prstGeom prst="rect">
              <a:avLst/>
            </a:prstGeom>
          </p:spPr>
          <p:txBody>
            <a:bodyPr lIns="0" tIns="0" rIns="0" bIns="0" rtlCol="0" anchor="t"/>
            <a:lstStyle/>
            <a:p>
              <a:pPr algn="ctr">
                <a:lnSpc>
                  <a:spcPts val="3037"/>
                </a:lnSpc>
              </a:pPr>
              <a:r>
                <a:rPr lang="en-US" sz="2531">
                  <a:solidFill>
                    <a:srgbClr val="1F497D"/>
                  </a:solidFill>
                  <a:latin typeface="Arial"/>
                  <a:ea typeface="Arial"/>
                  <a:cs typeface="Arial"/>
                  <a:sym typeface="Arial"/>
                </a:rPr>
                <a:t>Zero tariff, more US goods purchase, etc.  talks open</a:t>
              </a:r>
            </a:p>
          </p:txBody>
        </p:sp>
      </p:grpSp>
      <p:sp>
        <p:nvSpPr>
          <p:cNvPr id="15" name="Freeform 15" descr="Tổng thống Trump nói có một cuộc điện đàm rất hiệu quả với Tổng Bí thư Tô  lâm | baotintuc.vn"/>
          <p:cNvSpPr/>
          <p:nvPr/>
        </p:nvSpPr>
        <p:spPr>
          <a:xfrm>
            <a:off x="2893056" y="3441203"/>
            <a:ext cx="6072514" cy="6322219"/>
          </a:xfrm>
          <a:custGeom>
            <a:avLst/>
            <a:gdLst/>
            <a:ahLst/>
            <a:cxnLst/>
            <a:rect l="l" t="t" r="r" b="b"/>
            <a:pathLst>
              <a:path w="6072514" h="6322219">
                <a:moveTo>
                  <a:pt x="0" y="0"/>
                </a:moveTo>
                <a:lnTo>
                  <a:pt x="6072513" y="0"/>
                </a:lnTo>
                <a:lnTo>
                  <a:pt x="6072513" y="6322219"/>
                </a:lnTo>
                <a:lnTo>
                  <a:pt x="0" y="6322219"/>
                </a:lnTo>
                <a:lnTo>
                  <a:pt x="0" y="0"/>
                </a:lnTo>
                <a:close/>
              </a:path>
            </a:pathLst>
          </a:custGeom>
          <a:blipFill>
            <a:blip r:embed="rId3"/>
            <a:stretch>
              <a:fillRect b="-9"/>
            </a:stretch>
          </a:blipFill>
        </p:spPr>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2869407" y="2853044"/>
            <a:ext cx="12894467" cy="1302543"/>
            <a:chOff x="0" y="0"/>
            <a:chExt cx="12225865" cy="1235004"/>
          </a:xfrm>
        </p:grpSpPr>
        <p:sp>
          <p:nvSpPr>
            <p:cNvPr id="4" name="Freeform 4"/>
            <p:cNvSpPr/>
            <p:nvPr/>
          </p:nvSpPr>
          <p:spPr>
            <a:xfrm>
              <a:off x="0" y="0"/>
              <a:ext cx="12225865" cy="1235004"/>
            </a:xfrm>
            <a:custGeom>
              <a:avLst/>
              <a:gdLst/>
              <a:ahLst/>
              <a:cxnLst/>
              <a:rect l="l" t="t" r="r" b="b"/>
              <a:pathLst>
                <a:path w="12225865" h="1235004">
                  <a:moveTo>
                    <a:pt x="0" y="0"/>
                  </a:moveTo>
                  <a:lnTo>
                    <a:pt x="12225865" y="0"/>
                  </a:lnTo>
                  <a:lnTo>
                    <a:pt x="12225865" y="1235004"/>
                  </a:lnTo>
                  <a:lnTo>
                    <a:pt x="0" y="1235004"/>
                  </a:lnTo>
                  <a:close/>
                </a:path>
              </a:pathLst>
            </a:custGeom>
            <a:solidFill>
              <a:srgbClr val="000000">
                <a:alpha val="0"/>
              </a:srgbClr>
            </a:solidFill>
          </p:spPr>
        </p:sp>
        <p:sp>
          <p:nvSpPr>
            <p:cNvPr id="5" name="TextBox 5"/>
            <p:cNvSpPr txBox="1"/>
            <p:nvPr/>
          </p:nvSpPr>
          <p:spPr>
            <a:xfrm>
              <a:off x="0" y="-133350"/>
              <a:ext cx="12225865" cy="1368354"/>
            </a:xfrm>
            <a:prstGeom prst="rect">
              <a:avLst/>
            </a:prstGeom>
          </p:spPr>
          <p:txBody>
            <a:bodyPr lIns="0" tIns="0" rIns="0" bIns="0" rtlCol="0" anchor="ctr"/>
            <a:lstStyle/>
            <a:p>
              <a:pPr algn="ctr">
                <a:lnSpc>
                  <a:spcPts val="7425"/>
                </a:lnSpc>
              </a:pPr>
              <a:r>
                <a:rPr lang="en-US" sz="6187">
                  <a:solidFill>
                    <a:srgbClr val="000000"/>
                  </a:solidFill>
                  <a:latin typeface="Arial"/>
                  <a:ea typeface="Arial"/>
                  <a:cs typeface="Arial"/>
                  <a:sym typeface="Arial"/>
                </a:rPr>
                <a:t>DUANE MORRIS VIETNAM LLC</a:t>
              </a:r>
            </a:p>
          </p:txBody>
        </p:sp>
      </p:grpSp>
      <p:grpSp>
        <p:nvGrpSpPr>
          <p:cNvPr id="6" name="Group 6"/>
          <p:cNvGrpSpPr/>
          <p:nvPr/>
        </p:nvGrpSpPr>
        <p:grpSpPr>
          <a:xfrm>
            <a:off x="2883694" y="4393750"/>
            <a:ext cx="12865892" cy="6719888"/>
            <a:chOff x="0" y="0"/>
            <a:chExt cx="12198772" cy="6371449"/>
          </a:xfrm>
        </p:grpSpPr>
        <p:sp>
          <p:nvSpPr>
            <p:cNvPr id="7" name="Freeform 7"/>
            <p:cNvSpPr/>
            <p:nvPr/>
          </p:nvSpPr>
          <p:spPr>
            <a:xfrm>
              <a:off x="0" y="0"/>
              <a:ext cx="12198772" cy="6371449"/>
            </a:xfrm>
            <a:custGeom>
              <a:avLst/>
              <a:gdLst/>
              <a:ahLst/>
              <a:cxnLst/>
              <a:rect l="l" t="t" r="r" b="b"/>
              <a:pathLst>
                <a:path w="12198772" h="6371449">
                  <a:moveTo>
                    <a:pt x="0" y="0"/>
                  </a:moveTo>
                  <a:lnTo>
                    <a:pt x="12198772" y="0"/>
                  </a:lnTo>
                  <a:lnTo>
                    <a:pt x="12198772" y="6371449"/>
                  </a:lnTo>
                  <a:lnTo>
                    <a:pt x="0" y="6371449"/>
                  </a:lnTo>
                  <a:close/>
                </a:path>
              </a:pathLst>
            </a:custGeom>
            <a:solidFill>
              <a:srgbClr val="000000">
                <a:alpha val="0"/>
              </a:srgbClr>
            </a:solidFill>
          </p:spPr>
        </p:sp>
        <p:sp>
          <p:nvSpPr>
            <p:cNvPr id="8" name="TextBox 8"/>
            <p:cNvSpPr txBox="1"/>
            <p:nvPr/>
          </p:nvSpPr>
          <p:spPr>
            <a:xfrm>
              <a:off x="0" y="-19050"/>
              <a:ext cx="12198772" cy="6390499"/>
            </a:xfrm>
            <a:prstGeom prst="rect">
              <a:avLst/>
            </a:prstGeom>
          </p:spPr>
          <p:txBody>
            <a:bodyPr lIns="0" tIns="0" rIns="0" bIns="0" rtlCol="0" anchor="t"/>
            <a:lstStyle/>
            <a:p>
              <a:pPr algn="ctr">
                <a:lnSpc>
                  <a:spcPts val="2430"/>
                </a:lnSpc>
              </a:pPr>
              <a:endParaRPr/>
            </a:p>
            <a:p>
              <a:pPr algn="ctr">
                <a:lnSpc>
                  <a:spcPts val="2430"/>
                </a:lnSpc>
              </a:pPr>
              <a:r>
                <a:rPr lang="en-US" sz="2250" b="1">
                  <a:solidFill>
                    <a:srgbClr val="000000"/>
                  </a:solidFill>
                  <a:latin typeface="Arial Bold"/>
                  <a:ea typeface="Arial Bold"/>
                  <a:cs typeface="Arial Bold"/>
                  <a:sym typeface="Arial Bold"/>
                </a:rPr>
                <a:t>Thank you very much!</a:t>
              </a:r>
            </a:p>
            <a:p>
              <a:pPr algn="ctr">
                <a:lnSpc>
                  <a:spcPts val="2430"/>
                </a:lnSpc>
              </a:pPr>
              <a:endParaRPr lang="en-US" sz="2250" b="1">
                <a:solidFill>
                  <a:srgbClr val="000000"/>
                </a:solidFill>
                <a:latin typeface="Arial Bold"/>
                <a:ea typeface="Arial Bold"/>
                <a:cs typeface="Arial Bold"/>
                <a:sym typeface="Arial Bold"/>
              </a:endParaRPr>
            </a:p>
            <a:p>
              <a:pPr algn="l">
                <a:lnSpc>
                  <a:spcPts val="2430"/>
                </a:lnSpc>
              </a:pPr>
              <a:r>
                <a:rPr lang="en-US" sz="2250" b="1">
                  <a:solidFill>
                    <a:srgbClr val="000000"/>
                  </a:solidFill>
                  <a:latin typeface="Arial Bold"/>
                  <a:ea typeface="Arial Bold"/>
                  <a:cs typeface="Arial Bold"/>
                  <a:sym typeface="Arial Bold"/>
                </a:rPr>
                <a:t>HANOI OFFICE				HO CHI MINH CITY OFFICE</a:t>
              </a:r>
            </a:p>
            <a:p>
              <a:pPr algn="l">
                <a:lnSpc>
                  <a:spcPts val="2430"/>
                </a:lnSpc>
              </a:pPr>
              <a:endParaRPr lang="en-US" sz="2250" b="1">
                <a:solidFill>
                  <a:srgbClr val="000000"/>
                </a:solidFill>
                <a:latin typeface="Arial Bold"/>
                <a:ea typeface="Arial Bold"/>
                <a:cs typeface="Arial Bold"/>
                <a:sym typeface="Arial Bold"/>
              </a:endParaRPr>
            </a:p>
            <a:p>
              <a:pPr algn="l">
                <a:lnSpc>
                  <a:spcPts val="2430"/>
                </a:lnSpc>
              </a:pPr>
              <a:r>
                <a:rPr lang="en-US" sz="2250" b="1">
                  <a:solidFill>
                    <a:srgbClr val="000000"/>
                  </a:solidFill>
                  <a:latin typeface="Arial Bold"/>
                  <a:ea typeface="Arial Bold"/>
                  <a:cs typeface="Arial Bold"/>
                  <a:sym typeface="Arial Bold"/>
                </a:rPr>
                <a:t>Pacific Place, Unit V1307/08, 13ᵗʰ Floor, 	Suite 1503/04, Saigon Tower </a:t>
              </a:r>
            </a:p>
            <a:p>
              <a:pPr algn="l">
                <a:lnSpc>
                  <a:spcPts val="2430"/>
                </a:lnSpc>
              </a:pPr>
              <a:r>
                <a:rPr lang="en-US" sz="2250" b="1">
                  <a:solidFill>
                    <a:srgbClr val="000000"/>
                  </a:solidFill>
                  <a:latin typeface="Arial Bold"/>
                  <a:ea typeface="Arial Bold"/>
                  <a:cs typeface="Arial Bold"/>
                  <a:sym typeface="Arial Bold"/>
                </a:rPr>
                <a:t>83B Ly Thuong Kiet, Hoan Kiem District	29 Le Duan Street, District 1</a:t>
              </a:r>
            </a:p>
            <a:p>
              <a:pPr algn="l">
                <a:lnSpc>
                  <a:spcPts val="2430"/>
                </a:lnSpc>
              </a:pPr>
              <a:r>
                <a:rPr lang="en-US" sz="2250" b="1">
                  <a:solidFill>
                    <a:srgbClr val="000000"/>
                  </a:solidFill>
                  <a:latin typeface="Arial Bold"/>
                  <a:ea typeface="Arial Bold"/>
                  <a:cs typeface="Arial Bold"/>
                  <a:sym typeface="Arial Bold"/>
                </a:rPr>
                <a:t>Hanoi, Vietnam				Ho Chi Minh City, Vietnam</a:t>
              </a:r>
            </a:p>
            <a:p>
              <a:pPr algn="l">
                <a:lnSpc>
                  <a:spcPts val="2430"/>
                </a:lnSpc>
              </a:pPr>
              <a:r>
                <a:rPr lang="en-US" sz="2250" b="1">
                  <a:solidFill>
                    <a:srgbClr val="000000"/>
                  </a:solidFill>
                  <a:latin typeface="Arial Bold"/>
                  <a:ea typeface="Arial Bold"/>
                  <a:cs typeface="Arial Bold"/>
                  <a:sym typeface="Arial Bold"/>
                </a:rPr>
                <a:t>Tel.:  +84 24 3946 2200			Tel.:  +84 28 3824 0240</a:t>
              </a:r>
            </a:p>
            <a:p>
              <a:pPr algn="l">
                <a:lnSpc>
                  <a:spcPts val="2430"/>
                </a:lnSpc>
              </a:pPr>
              <a:r>
                <a:rPr lang="en-US" sz="2250" b="1">
                  <a:solidFill>
                    <a:srgbClr val="000000"/>
                  </a:solidFill>
                  <a:latin typeface="Arial Bold"/>
                  <a:ea typeface="Arial Bold"/>
                  <a:cs typeface="Arial Bold"/>
                  <a:sym typeface="Arial Bold"/>
                </a:rPr>
                <a:t>Fax:  +84 24 3946 1311			Fax:  +84 28 3824 0241</a:t>
              </a:r>
            </a:p>
            <a:p>
              <a:pPr algn="ctr">
                <a:lnSpc>
                  <a:spcPts val="2700"/>
                </a:lnSpc>
              </a:pPr>
              <a:endParaRPr lang="en-US" sz="2250" b="1">
                <a:solidFill>
                  <a:srgbClr val="000000"/>
                </a:solidFill>
                <a:latin typeface="Arial Bold"/>
                <a:ea typeface="Arial Bold"/>
                <a:cs typeface="Arial Bold"/>
                <a:sym typeface="Arial Bold"/>
              </a:endParaRPr>
            </a:p>
            <a:p>
              <a:pPr algn="l">
                <a:lnSpc>
                  <a:spcPts val="2700"/>
                </a:lnSpc>
              </a:pPr>
              <a:endParaRPr lang="en-US" sz="2250" b="1">
                <a:solidFill>
                  <a:srgbClr val="000000"/>
                </a:solidFill>
                <a:latin typeface="Arial Bold"/>
                <a:ea typeface="Arial Bold"/>
                <a:cs typeface="Arial Bold"/>
                <a:sym typeface="Arial Bold"/>
              </a:endParaRPr>
            </a:p>
          </p:txBody>
        </p:sp>
      </p:grpSp>
      <p:grpSp>
        <p:nvGrpSpPr>
          <p:cNvPr id="9" name="Group 9"/>
          <p:cNvGrpSpPr/>
          <p:nvPr/>
        </p:nvGrpSpPr>
        <p:grpSpPr>
          <a:xfrm>
            <a:off x="2928938" y="8938617"/>
            <a:ext cx="3000375" cy="513457"/>
            <a:chOff x="0" y="0"/>
            <a:chExt cx="2844800" cy="486833"/>
          </a:xfrm>
        </p:grpSpPr>
        <p:sp>
          <p:nvSpPr>
            <p:cNvPr id="10" name="Freeform 10"/>
            <p:cNvSpPr/>
            <p:nvPr/>
          </p:nvSpPr>
          <p:spPr>
            <a:xfrm>
              <a:off x="0" y="0"/>
              <a:ext cx="2844800" cy="486833"/>
            </a:xfrm>
            <a:custGeom>
              <a:avLst/>
              <a:gdLst/>
              <a:ahLst/>
              <a:cxnLst/>
              <a:rect l="l" t="t" r="r" b="b"/>
              <a:pathLst>
                <a:path w="2844800" h="486833">
                  <a:moveTo>
                    <a:pt x="0" y="0"/>
                  </a:moveTo>
                  <a:lnTo>
                    <a:pt x="2844800" y="0"/>
                  </a:lnTo>
                  <a:lnTo>
                    <a:pt x="2844800" y="486833"/>
                  </a:lnTo>
                  <a:lnTo>
                    <a:pt x="0" y="486833"/>
                  </a:lnTo>
                  <a:close/>
                </a:path>
              </a:pathLst>
            </a:custGeom>
            <a:solidFill>
              <a:srgbClr val="000000">
                <a:alpha val="0"/>
              </a:srgbClr>
            </a:solidFill>
          </p:spPr>
        </p:sp>
        <p:sp>
          <p:nvSpPr>
            <p:cNvPr id="11" name="TextBox 11"/>
            <p:cNvSpPr txBox="1"/>
            <p:nvPr/>
          </p:nvSpPr>
          <p:spPr>
            <a:xfrm>
              <a:off x="0" y="-38100"/>
              <a:ext cx="2844800" cy="524933"/>
            </a:xfrm>
            <a:prstGeom prst="rect">
              <a:avLst/>
            </a:prstGeom>
          </p:spPr>
          <p:txBody>
            <a:bodyPr lIns="0" tIns="0" rIns="0" bIns="0" rtlCol="0" anchor="ctr"/>
            <a:lstStyle/>
            <a:p>
              <a:pPr algn="l">
                <a:lnSpc>
                  <a:spcPts val="1800"/>
                </a:lnSpc>
              </a:pPr>
              <a:r>
                <a:rPr lang="en-US" sz="1500">
                  <a:solidFill>
                    <a:srgbClr val="203C6A"/>
                  </a:solidFill>
                  <a:latin typeface="Arial"/>
                  <a:ea typeface="Arial"/>
                  <a:cs typeface="Arial"/>
                  <a:sym typeface="Arial"/>
                </a:rPr>
                <a:t>21</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459284"/>
            <a:chOff x="0" y="0"/>
            <a:chExt cx="2790613" cy="435469"/>
          </a:xfrm>
        </p:grpSpPr>
        <p:sp>
          <p:nvSpPr>
            <p:cNvPr id="7" name="Freeform 7"/>
            <p:cNvSpPr/>
            <p:nvPr/>
          </p:nvSpPr>
          <p:spPr>
            <a:xfrm>
              <a:off x="0" y="0"/>
              <a:ext cx="2790613" cy="435469"/>
            </a:xfrm>
            <a:custGeom>
              <a:avLst/>
              <a:gdLst/>
              <a:ahLst/>
              <a:cxnLst/>
              <a:rect l="l" t="t" r="r" b="b"/>
              <a:pathLst>
                <a:path w="2790613" h="435469">
                  <a:moveTo>
                    <a:pt x="0" y="0"/>
                  </a:moveTo>
                  <a:lnTo>
                    <a:pt x="2790613" y="0"/>
                  </a:lnTo>
                  <a:lnTo>
                    <a:pt x="2790613" y="435469"/>
                  </a:lnTo>
                  <a:lnTo>
                    <a:pt x="0" y="435469"/>
                  </a:lnTo>
                  <a:close/>
                </a:path>
              </a:pathLst>
            </a:custGeom>
            <a:solidFill>
              <a:srgbClr val="000000">
                <a:alpha val="0"/>
              </a:srgbClr>
            </a:solidFill>
          </p:spPr>
        </p:sp>
        <p:sp>
          <p:nvSpPr>
            <p:cNvPr id="8" name="TextBox 8"/>
            <p:cNvSpPr txBox="1"/>
            <p:nvPr/>
          </p:nvSpPr>
          <p:spPr>
            <a:xfrm>
              <a:off x="0" y="-66675"/>
              <a:ext cx="2790613" cy="502144"/>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3</a:t>
              </a:r>
            </a:p>
          </p:txBody>
        </p:sp>
      </p:grpSp>
      <p:grpSp>
        <p:nvGrpSpPr>
          <p:cNvPr id="9" name="Group 9"/>
          <p:cNvGrpSpPr/>
          <p:nvPr/>
        </p:nvGrpSpPr>
        <p:grpSpPr>
          <a:xfrm>
            <a:off x="3146530" y="2392246"/>
            <a:ext cx="12716173" cy="488174"/>
            <a:chOff x="0" y="0"/>
            <a:chExt cx="12056816" cy="462861"/>
          </a:xfrm>
        </p:grpSpPr>
        <p:sp>
          <p:nvSpPr>
            <p:cNvPr id="10" name="Freeform 10"/>
            <p:cNvSpPr/>
            <p:nvPr/>
          </p:nvSpPr>
          <p:spPr>
            <a:xfrm>
              <a:off x="0" y="0"/>
              <a:ext cx="12056816" cy="462861"/>
            </a:xfrm>
            <a:custGeom>
              <a:avLst/>
              <a:gdLst/>
              <a:ahLst/>
              <a:cxnLst/>
              <a:rect l="l" t="t" r="r" b="b"/>
              <a:pathLst>
                <a:path w="12056816" h="462861">
                  <a:moveTo>
                    <a:pt x="0" y="0"/>
                  </a:moveTo>
                  <a:lnTo>
                    <a:pt x="12056816" y="0"/>
                  </a:lnTo>
                  <a:lnTo>
                    <a:pt x="12056816" y="462861"/>
                  </a:lnTo>
                  <a:lnTo>
                    <a:pt x="0" y="462861"/>
                  </a:lnTo>
                  <a:close/>
                </a:path>
              </a:pathLst>
            </a:custGeom>
            <a:solidFill>
              <a:srgbClr val="000000">
                <a:alpha val="0"/>
              </a:srgbClr>
            </a:solidFill>
          </p:spPr>
        </p:sp>
        <p:sp>
          <p:nvSpPr>
            <p:cNvPr id="11" name="TextBox 11"/>
            <p:cNvSpPr txBox="1"/>
            <p:nvPr/>
          </p:nvSpPr>
          <p:spPr>
            <a:xfrm>
              <a:off x="0" y="-47625"/>
              <a:ext cx="12056816" cy="510486"/>
            </a:xfrm>
            <a:prstGeom prst="rect">
              <a:avLst/>
            </a:prstGeom>
          </p:spPr>
          <p:txBody>
            <a:bodyPr lIns="0" tIns="0" rIns="0" bIns="0" rtlCol="0" anchor="t"/>
            <a:lstStyle/>
            <a:p>
              <a:pPr algn="ctr">
                <a:lnSpc>
                  <a:spcPts val="3805"/>
                </a:lnSpc>
              </a:pPr>
              <a:r>
                <a:rPr lang="en-US" sz="3375" b="1">
                  <a:solidFill>
                    <a:srgbClr val="6E8650"/>
                  </a:solidFill>
                  <a:latin typeface="Arial Bold"/>
                  <a:ea typeface="Arial Bold"/>
                  <a:cs typeface="Arial Bold"/>
                  <a:sym typeface="Arial Bold"/>
                </a:rPr>
                <a:t>Vietnam - U.S. Relations: Key Milestones and Future Outlook</a:t>
              </a:r>
            </a:p>
          </p:txBody>
        </p:sp>
      </p:grpSp>
      <p:graphicFrame>
        <p:nvGraphicFramePr>
          <p:cNvPr id="12" name="Table 12"/>
          <p:cNvGraphicFramePr>
            <a:graphicFrameLocks noGrp="1"/>
          </p:cNvGraphicFramePr>
          <p:nvPr/>
        </p:nvGraphicFramePr>
        <p:xfrm>
          <a:off x="1888076" y="3082854"/>
          <a:ext cx="14978036" cy="6291467"/>
        </p:xfrm>
        <a:graphic>
          <a:graphicData uri="http://schemas.openxmlformats.org/drawingml/2006/table">
            <a:tbl>
              <a:tblPr/>
              <a:tblGrid>
                <a:gridCol w="2185542">
                  <a:extLst>
                    <a:ext uri="{9D8B030D-6E8A-4147-A177-3AD203B41FA5}">
                      <a16:colId xmlns:a16="http://schemas.microsoft.com/office/drawing/2014/main" val="20000"/>
                    </a:ext>
                  </a:extLst>
                </a:gridCol>
                <a:gridCol w="2779861">
                  <a:extLst>
                    <a:ext uri="{9D8B030D-6E8A-4147-A177-3AD203B41FA5}">
                      <a16:colId xmlns:a16="http://schemas.microsoft.com/office/drawing/2014/main" val="20001"/>
                    </a:ext>
                  </a:extLst>
                </a:gridCol>
                <a:gridCol w="10012633">
                  <a:extLst>
                    <a:ext uri="{9D8B030D-6E8A-4147-A177-3AD203B41FA5}">
                      <a16:colId xmlns:a16="http://schemas.microsoft.com/office/drawing/2014/main" val="20002"/>
                    </a:ext>
                  </a:extLst>
                </a:gridCol>
              </a:tblGrid>
              <a:tr h="1144218">
                <a:tc>
                  <a:txBody>
                    <a:bodyPr/>
                    <a:lstStyle/>
                    <a:p>
                      <a:pPr algn="l">
                        <a:lnSpc>
                          <a:spcPts val="2302"/>
                        </a:lnSpc>
                        <a:defRPr/>
                      </a:pPr>
                      <a:r>
                        <a:rPr lang="en-US" sz="1668" b="1">
                          <a:solidFill>
                            <a:srgbClr val="1F497D"/>
                          </a:solidFill>
                          <a:latin typeface="Arial Bold"/>
                          <a:ea typeface="Arial Bold"/>
                          <a:cs typeface="Arial Bold"/>
                          <a:sym typeface="Arial Bold"/>
                        </a:rPr>
                        <a:t>1954-1975</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b="1">
                          <a:solidFill>
                            <a:srgbClr val="1F497D"/>
                          </a:solidFill>
                          <a:latin typeface="Arial Bold"/>
                          <a:ea typeface="Arial Bold"/>
                          <a:cs typeface="Arial Bold"/>
                          <a:sym typeface="Arial Bold"/>
                        </a:rPr>
                        <a:t>Vietnam War</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a:solidFill>
                            <a:srgbClr val="1F497D"/>
                          </a:solidFill>
                          <a:latin typeface="Arial"/>
                          <a:ea typeface="Arial"/>
                          <a:cs typeface="Arial"/>
                          <a:sym typeface="Arial"/>
                        </a:rPr>
                        <a:t>The fall of Saigon triggered a wave of Vietnamese emigration. </a:t>
                      </a:r>
                      <a:endParaRPr lang="en-US" sz="1100"/>
                    </a:p>
                    <a:p>
                      <a:pPr algn="l">
                        <a:lnSpc>
                          <a:spcPts val="2302"/>
                        </a:lnSpc>
                      </a:pPr>
                      <a:r>
                        <a:rPr lang="en-US" sz="1668">
                          <a:solidFill>
                            <a:srgbClr val="1F497D"/>
                          </a:solidFill>
                          <a:latin typeface="Arial"/>
                          <a:ea typeface="Arial"/>
                          <a:cs typeface="Arial"/>
                          <a:sym typeface="Arial"/>
                        </a:rPr>
                        <a:t>In the US, the Vietnamese refugees establish the 'Little Saigon' to honor their lost capital, becoming home to nearly three million Vietnamese residents.</a:t>
                      </a:r>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10000"/>
                  </a:ext>
                </a:extLst>
              </a:tr>
              <a:tr h="572109">
                <a:tc>
                  <a:txBody>
                    <a:bodyPr/>
                    <a:lstStyle/>
                    <a:p>
                      <a:pPr algn="l">
                        <a:lnSpc>
                          <a:spcPts val="2302"/>
                        </a:lnSpc>
                        <a:defRPr/>
                      </a:pPr>
                      <a:r>
                        <a:rPr lang="en-US" sz="1668" b="1">
                          <a:solidFill>
                            <a:srgbClr val="1F497D"/>
                          </a:solidFill>
                          <a:latin typeface="Arial Bold"/>
                          <a:ea typeface="Arial Bold"/>
                          <a:cs typeface="Arial Bold"/>
                          <a:sym typeface="Arial Bold"/>
                        </a:rPr>
                        <a:t>1975 - 1993 </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b="1">
                          <a:solidFill>
                            <a:srgbClr val="1F497D"/>
                          </a:solidFill>
                          <a:latin typeface="Arial Bold"/>
                          <a:ea typeface="Arial Bold"/>
                          <a:cs typeface="Arial Bold"/>
                          <a:sym typeface="Arial Bold"/>
                        </a:rPr>
                        <a:t>Trade Embargo</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a:solidFill>
                            <a:srgbClr val="1F497D"/>
                          </a:solidFill>
                          <a:latin typeface="Arial"/>
                          <a:ea typeface="Arial"/>
                          <a:cs typeface="Arial"/>
                          <a:sym typeface="Arial"/>
                        </a:rPr>
                        <a:t>The US imposed and lifted a trade embargo on Vietnam</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r h="856431">
                <a:tc>
                  <a:txBody>
                    <a:bodyPr/>
                    <a:lstStyle/>
                    <a:p>
                      <a:pPr algn="l">
                        <a:lnSpc>
                          <a:spcPts val="2302"/>
                        </a:lnSpc>
                        <a:defRPr/>
                      </a:pPr>
                      <a:r>
                        <a:rPr lang="en-US" sz="1668" b="1">
                          <a:solidFill>
                            <a:srgbClr val="1F497D"/>
                          </a:solidFill>
                          <a:latin typeface="Arial Bold"/>
                          <a:ea typeface="Arial Bold"/>
                          <a:cs typeface="Arial Bold"/>
                          <a:sym typeface="Arial Bold"/>
                        </a:rPr>
                        <a:t>1995</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b="1">
                          <a:solidFill>
                            <a:srgbClr val="1F497D"/>
                          </a:solidFill>
                          <a:latin typeface="Arial Bold"/>
                          <a:ea typeface="Arial Bold"/>
                          <a:cs typeface="Arial Bold"/>
                          <a:sym typeface="Arial Bold"/>
                        </a:rPr>
                        <a:t>Normalization</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a:solidFill>
                            <a:srgbClr val="1F497D"/>
                          </a:solidFill>
                          <a:latin typeface="Arial"/>
                          <a:ea typeface="Arial"/>
                          <a:cs typeface="Arial"/>
                          <a:sym typeface="Arial"/>
                        </a:rPr>
                        <a:t>Normalization of diplomatic relations through opening liaison offices in each other’s capitals</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572109">
                <a:tc>
                  <a:txBody>
                    <a:bodyPr/>
                    <a:lstStyle/>
                    <a:p>
                      <a:pPr algn="l">
                        <a:lnSpc>
                          <a:spcPts val="2302"/>
                        </a:lnSpc>
                        <a:defRPr/>
                      </a:pPr>
                      <a:r>
                        <a:rPr lang="en-US" sz="1668" b="1">
                          <a:solidFill>
                            <a:srgbClr val="1F497D"/>
                          </a:solidFill>
                          <a:latin typeface="Arial Bold"/>
                          <a:ea typeface="Arial Bold"/>
                          <a:cs typeface="Arial Bold"/>
                          <a:sym typeface="Arial Bold"/>
                        </a:rPr>
                        <a:t>2001</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b="1">
                          <a:solidFill>
                            <a:srgbClr val="1F497D"/>
                          </a:solidFill>
                          <a:latin typeface="Arial Bold"/>
                          <a:ea typeface="Arial Bold"/>
                          <a:cs typeface="Arial Bold"/>
                          <a:sym typeface="Arial Bold"/>
                        </a:rPr>
                        <a:t>The US – Vietnam BTA</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a:solidFill>
                            <a:srgbClr val="1F497D"/>
                          </a:solidFill>
                          <a:latin typeface="Arial"/>
                          <a:ea typeface="Arial"/>
                          <a:cs typeface="Arial"/>
                          <a:sym typeface="Arial"/>
                        </a:rPr>
                        <a:t>The Bilateral Trade Agreement which paved the way to Vietnam’s accession to the WTO</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10003"/>
                  </a:ext>
                </a:extLst>
              </a:tr>
              <a:tr h="858164">
                <a:tc>
                  <a:txBody>
                    <a:bodyPr/>
                    <a:lstStyle/>
                    <a:p>
                      <a:pPr algn="l">
                        <a:lnSpc>
                          <a:spcPts val="2302"/>
                        </a:lnSpc>
                        <a:defRPr/>
                      </a:pPr>
                      <a:r>
                        <a:rPr lang="en-US" sz="1668" b="1">
                          <a:solidFill>
                            <a:srgbClr val="1F497D"/>
                          </a:solidFill>
                          <a:latin typeface="Arial Bold"/>
                          <a:ea typeface="Arial Bold"/>
                          <a:cs typeface="Arial Bold"/>
                          <a:sym typeface="Arial Bold"/>
                        </a:rPr>
                        <a:t>2023</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b="1">
                          <a:solidFill>
                            <a:srgbClr val="1F497D"/>
                          </a:solidFill>
                          <a:latin typeface="Arial Bold"/>
                          <a:ea typeface="Arial Bold"/>
                          <a:cs typeface="Arial Bold"/>
                          <a:sym typeface="Arial Bold"/>
                        </a:rPr>
                        <a:t>Comprehensive Strategic Partnership</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a:txBody>
                    <a:bodyPr/>
                    <a:lstStyle/>
                    <a:p>
                      <a:pPr algn="l">
                        <a:lnSpc>
                          <a:spcPts val="2302"/>
                        </a:lnSpc>
                        <a:defRPr/>
                      </a:pPr>
                      <a:r>
                        <a:rPr lang="en-US" sz="1668">
                          <a:solidFill>
                            <a:srgbClr val="1F497D"/>
                          </a:solidFill>
                          <a:latin typeface="Arial"/>
                          <a:ea typeface="Arial"/>
                          <a:cs typeface="Arial"/>
                          <a:sym typeface="Arial"/>
                        </a:rPr>
                        <a:t>Elevation to Comprehensive Strategic Partnership</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10004"/>
                  </a:ext>
                </a:extLst>
              </a:tr>
              <a:tr h="1144218">
                <a:tc>
                  <a:txBody>
                    <a:bodyPr/>
                    <a:lstStyle/>
                    <a:p>
                      <a:pPr algn="l">
                        <a:lnSpc>
                          <a:spcPts val="2302"/>
                        </a:lnSpc>
                        <a:defRPr/>
                      </a:pPr>
                      <a:r>
                        <a:rPr lang="en-US" sz="1668" b="1">
                          <a:solidFill>
                            <a:srgbClr val="1F497D"/>
                          </a:solidFill>
                          <a:latin typeface="Arial Bold"/>
                          <a:ea typeface="Arial Bold"/>
                          <a:cs typeface="Arial Bold"/>
                          <a:sym typeface="Arial Bold"/>
                        </a:rPr>
                        <a:t>Onward (New Administration in the US)</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gridSpan="2">
                  <a:txBody>
                    <a:bodyPr/>
                    <a:lstStyle/>
                    <a:p>
                      <a:pPr marL="201336" lvl="2" indent="-67112" algn="l">
                        <a:lnSpc>
                          <a:spcPts val="2302"/>
                        </a:lnSpc>
                        <a:buFont typeface="Arial"/>
                        <a:buChar char="⚬"/>
                        <a:defRPr/>
                      </a:pPr>
                      <a:r>
                        <a:rPr lang="en-US" sz="1668" b="1">
                          <a:solidFill>
                            <a:srgbClr val="1F497D"/>
                          </a:solidFill>
                          <a:latin typeface="Arial Bold"/>
                          <a:ea typeface="Arial Bold"/>
                          <a:cs typeface="Arial Bold"/>
                          <a:sym typeface="Arial Bold"/>
                        </a:rPr>
                        <a:t>Tariffs</a:t>
                      </a:r>
                      <a:r>
                        <a:rPr lang="en-US" sz="1668">
                          <a:solidFill>
                            <a:srgbClr val="1F497D"/>
                          </a:solidFill>
                          <a:latin typeface="Arial"/>
                          <a:ea typeface="Arial"/>
                          <a:cs typeface="Arial"/>
                          <a:sym typeface="Arial"/>
                        </a:rPr>
                        <a:t>: Increased tariffs impacting trade dynamics.</a:t>
                      </a:r>
                      <a:endParaRPr lang="en-US" sz="1100"/>
                    </a:p>
                    <a:p>
                      <a:pPr marL="201336" lvl="2" indent="-67112" algn="l">
                        <a:lnSpc>
                          <a:spcPts val="2302"/>
                        </a:lnSpc>
                        <a:buFont typeface="Arial"/>
                        <a:buChar char="⚬"/>
                      </a:pPr>
                      <a:r>
                        <a:rPr lang="en-US" sz="1668" b="1">
                          <a:solidFill>
                            <a:srgbClr val="1F497D"/>
                          </a:solidFill>
                          <a:latin typeface="Arial Bold"/>
                          <a:ea typeface="Arial Bold"/>
                          <a:cs typeface="Arial Bold"/>
                          <a:sym typeface="Arial Bold"/>
                        </a:rPr>
                        <a:t>Deportations</a:t>
                      </a:r>
                      <a:r>
                        <a:rPr lang="en-US" sz="1668">
                          <a:solidFill>
                            <a:srgbClr val="1F497D"/>
                          </a:solidFill>
                          <a:latin typeface="Arial"/>
                          <a:ea typeface="Arial"/>
                          <a:cs typeface="Arial"/>
                          <a:sym typeface="Arial"/>
                        </a:rPr>
                        <a:t>: Stricter immigration policies affecting workforce.</a:t>
                      </a:r>
                    </a:p>
                    <a:p>
                      <a:pPr marL="201336" lvl="2" indent="-67112" algn="l">
                        <a:lnSpc>
                          <a:spcPts val="2302"/>
                        </a:lnSpc>
                        <a:buFont typeface="Arial"/>
                        <a:buChar char="⚬"/>
                      </a:pPr>
                      <a:r>
                        <a:rPr lang="en-US" sz="1668" b="1">
                          <a:solidFill>
                            <a:srgbClr val="1F497D"/>
                          </a:solidFill>
                          <a:latin typeface="Arial Bold"/>
                          <a:ea typeface="Arial Bold"/>
                          <a:cs typeface="Arial Bold"/>
                          <a:sym typeface="Arial Bold"/>
                        </a:rPr>
                        <a:t>Efficiency Cuts</a:t>
                      </a:r>
                      <a:r>
                        <a:rPr lang="en-US" sz="1668">
                          <a:solidFill>
                            <a:srgbClr val="1F497D"/>
                          </a:solidFill>
                          <a:latin typeface="Arial"/>
                          <a:ea typeface="Arial"/>
                          <a:cs typeface="Arial"/>
                          <a:sym typeface="Arial"/>
                        </a:rPr>
                        <a:t>: Government efficiency measures reshaping bilateral ties</a:t>
                      </a:r>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hMerge="1">
                  <a:txBody>
                    <a:bodyPr/>
                    <a:lstStyle/>
                    <a:p>
                      <a:pPr marL="201336" lvl="2" indent="-67112" algn="l">
                        <a:lnSpc>
                          <a:spcPts val="2302"/>
                        </a:lnSpc>
                        <a:buFont typeface="Arial"/>
                        <a:buChar char="⚬"/>
                        <a:defRPr/>
                      </a:pPr>
                      <a:r>
                        <a:rPr lang="en-US" sz="1668" b="1">
                          <a:solidFill>
                            <a:srgbClr val="1F497D"/>
                          </a:solidFill>
                          <a:latin typeface="Arial Bold"/>
                          <a:ea typeface="Arial Bold"/>
                          <a:cs typeface="Arial Bold"/>
                          <a:sym typeface="Arial Bold"/>
                        </a:rPr>
                        <a:t>Tariffs</a:t>
                      </a:r>
                      <a:r>
                        <a:rPr lang="en-US" sz="1668">
                          <a:solidFill>
                            <a:srgbClr val="1F497D"/>
                          </a:solidFill>
                          <a:latin typeface="Arial"/>
                          <a:ea typeface="Arial"/>
                          <a:cs typeface="Arial"/>
                          <a:sym typeface="Arial"/>
                        </a:rPr>
                        <a:t>: Increased tariffs impacting trade dynamics.</a:t>
                      </a:r>
                      <a:endParaRPr lang="en-US" sz="1100"/>
                    </a:p>
                    <a:p>
                      <a:pPr marL="201336" lvl="2" indent="-67112" algn="l">
                        <a:lnSpc>
                          <a:spcPts val="2302"/>
                        </a:lnSpc>
                        <a:buFont typeface="Arial"/>
                        <a:buChar char="⚬"/>
                      </a:pPr>
                      <a:r>
                        <a:rPr lang="en-US" sz="1668" b="1">
                          <a:solidFill>
                            <a:srgbClr val="1F497D"/>
                          </a:solidFill>
                          <a:latin typeface="Arial Bold"/>
                          <a:ea typeface="Arial Bold"/>
                          <a:cs typeface="Arial Bold"/>
                          <a:sym typeface="Arial Bold"/>
                        </a:rPr>
                        <a:t>Deportations</a:t>
                      </a:r>
                      <a:r>
                        <a:rPr lang="en-US" sz="1668">
                          <a:solidFill>
                            <a:srgbClr val="1F497D"/>
                          </a:solidFill>
                          <a:latin typeface="Arial"/>
                          <a:ea typeface="Arial"/>
                          <a:cs typeface="Arial"/>
                          <a:sym typeface="Arial"/>
                        </a:rPr>
                        <a:t>: Stricter immigration policies affecting workforce.</a:t>
                      </a:r>
                    </a:p>
                    <a:p>
                      <a:pPr marL="201336" lvl="2" indent="-67112" algn="l">
                        <a:lnSpc>
                          <a:spcPts val="2302"/>
                        </a:lnSpc>
                        <a:buFont typeface="Arial"/>
                        <a:buChar char="⚬"/>
                      </a:pPr>
                      <a:r>
                        <a:rPr lang="en-US" sz="1668" b="1">
                          <a:solidFill>
                            <a:srgbClr val="1F497D"/>
                          </a:solidFill>
                          <a:latin typeface="Arial Bold"/>
                          <a:ea typeface="Arial Bold"/>
                          <a:cs typeface="Arial Bold"/>
                          <a:sym typeface="Arial Bold"/>
                        </a:rPr>
                        <a:t>Efficiency Cuts</a:t>
                      </a:r>
                      <a:r>
                        <a:rPr lang="en-US" sz="1668">
                          <a:solidFill>
                            <a:srgbClr val="1F497D"/>
                          </a:solidFill>
                          <a:latin typeface="Arial"/>
                          <a:ea typeface="Arial"/>
                          <a:cs typeface="Arial"/>
                          <a:sym typeface="Arial"/>
                        </a:rPr>
                        <a:t>: Government efficiency measures reshaping bilateral ties</a:t>
                      </a:r>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10005"/>
                  </a:ext>
                </a:extLst>
              </a:tr>
              <a:tr h="1144218">
                <a:tc>
                  <a:txBody>
                    <a:bodyPr/>
                    <a:lstStyle/>
                    <a:p>
                      <a:pPr algn="l">
                        <a:lnSpc>
                          <a:spcPts val="2302"/>
                        </a:lnSpc>
                        <a:defRPr/>
                      </a:pPr>
                      <a:r>
                        <a:rPr lang="en-US" sz="1668" b="1">
                          <a:solidFill>
                            <a:srgbClr val="1F497D"/>
                          </a:solidFill>
                          <a:latin typeface="Arial Bold"/>
                          <a:ea typeface="Arial Bold"/>
                          <a:cs typeface="Arial Bold"/>
                          <a:sym typeface="Arial Bold"/>
                        </a:rPr>
                        <a:t>Onward (Vietnam’s Next Phase)</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gridSpan="2">
                  <a:txBody>
                    <a:bodyPr/>
                    <a:lstStyle/>
                    <a:p>
                      <a:pPr algn="l">
                        <a:lnSpc>
                          <a:spcPts val="2164"/>
                        </a:lnSpc>
                        <a:defRPr/>
                      </a:pPr>
                      <a:r>
                        <a:rPr lang="en-US" sz="1568">
                          <a:solidFill>
                            <a:srgbClr val="1F497D"/>
                          </a:solidFill>
                          <a:latin typeface="Arial"/>
                          <a:ea typeface="Arial"/>
                          <a:cs typeface="Arial"/>
                          <a:sym typeface="Arial"/>
                        </a:rPr>
                        <a:t>Vietnam’s move under Mr. To Lam’s "</a:t>
                      </a:r>
                      <a:r>
                        <a:rPr lang="en-US" sz="1568" b="1">
                          <a:solidFill>
                            <a:srgbClr val="1F497D"/>
                          </a:solidFill>
                          <a:latin typeface="Arial Bold"/>
                          <a:ea typeface="Arial Bold"/>
                          <a:cs typeface="Arial Bold"/>
                          <a:sym typeface="Arial Bold"/>
                        </a:rPr>
                        <a:t>New Era</a:t>
                      </a:r>
                      <a:r>
                        <a:rPr lang="en-US" sz="1568">
                          <a:solidFill>
                            <a:srgbClr val="1F497D"/>
                          </a:solidFill>
                          <a:latin typeface="Arial"/>
                          <a:ea typeface="Arial"/>
                          <a:cs typeface="Arial"/>
                          <a:sym typeface="Arial"/>
                        </a:rPr>
                        <a:t>" vision</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tc hMerge="1">
                  <a:txBody>
                    <a:bodyPr/>
                    <a:lstStyle/>
                    <a:p>
                      <a:pPr algn="l">
                        <a:lnSpc>
                          <a:spcPts val="2164"/>
                        </a:lnSpc>
                        <a:defRPr/>
                      </a:pPr>
                      <a:r>
                        <a:rPr lang="en-US" sz="1568">
                          <a:solidFill>
                            <a:srgbClr val="1F497D"/>
                          </a:solidFill>
                          <a:latin typeface="Arial"/>
                          <a:ea typeface="Arial"/>
                          <a:cs typeface="Arial"/>
                          <a:sym typeface="Arial"/>
                        </a:rPr>
                        <a:t>Vietnam’s move under Mr. To Lam’s "</a:t>
                      </a:r>
                      <a:r>
                        <a:rPr lang="en-US" sz="1568" b="1">
                          <a:solidFill>
                            <a:srgbClr val="1F497D"/>
                          </a:solidFill>
                          <a:latin typeface="Arial Bold"/>
                          <a:ea typeface="Arial Bold"/>
                          <a:cs typeface="Arial Bold"/>
                          <a:sym typeface="Arial Bold"/>
                        </a:rPr>
                        <a:t>New Era</a:t>
                      </a:r>
                      <a:r>
                        <a:rPr lang="en-US" sz="1568">
                          <a:solidFill>
                            <a:srgbClr val="1F497D"/>
                          </a:solidFill>
                          <a:latin typeface="Arial"/>
                          <a:ea typeface="Arial"/>
                          <a:cs typeface="Arial"/>
                          <a:sym typeface="Arial"/>
                        </a:rPr>
                        <a:t>" vision</a:t>
                      </a:r>
                      <a:endParaRPr lang="en-US" sz="1100"/>
                    </a:p>
                  </a:txBody>
                  <a:tcPr marL="130184" marR="130184" marT="130184" marB="130184" anchor="ctr">
                    <a:lnL w="6697" cap="flat" cmpd="sng" algn="ctr">
                      <a:solidFill>
                        <a:srgbClr val="000000"/>
                      </a:solidFill>
                      <a:prstDash val="solid"/>
                      <a:round/>
                      <a:headEnd type="none" w="med" len="med"/>
                      <a:tailEnd type="none" w="med" len="med"/>
                    </a:lnL>
                    <a:lnR w="6697" cap="flat" cmpd="sng" algn="ctr">
                      <a:solidFill>
                        <a:srgbClr val="000000"/>
                      </a:solidFill>
                      <a:prstDash val="solid"/>
                      <a:round/>
                      <a:headEnd type="none" w="med" len="med"/>
                      <a:tailEnd type="none" w="med" len="med"/>
                    </a:lnR>
                    <a:lnT w="6697" cap="flat" cmpd="sng" algn="ctr">
                      <a:solidFill>
                        <a:srgbClr val="000000"/>
                      </a:solidFill>
                      <a:prstDash val="solid"/>
                      <a:round/>
                      <a:headEnd type="none" w="med" len="med"/>
                      <a:tailEnd type="none" w="med" len="med"/>
                    </a:lnT>
                    <a:lnB w="6697" cap="flat" cmpd="sng" algn="ctr">
                      <a:solidFill>
                        <a:srgbClr val="000000"/>
                      </a:solidFill>
                      <a:prstDash val="solid"/>
                      <a:round/>
                      <a:headEnd type="none" w="med" len="med"/>
                      <a:tailEnd type="none" w="med" len="med"/>
                    </a:lnB>
                    <a:solidFill>
                      <a:srgbClr val="E8ECF4"/>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844" cy="276750"/>
            <a:chOff x="0" y="0"/>
            <a:chExt cx="2996000" cy="262400"/>
          </a:xfrm>
        </p:grpSpPr>
        <p:sp>
          <p:nvSpPr>
            <p:cNvPr id="4" name="Freeform 4"/>
            <p:cNvSpPr/>
            <p:nvPr/>
          </p:nvSpPr>
          <p:spPr>
            <a:xfrm>
              <a:off x="0" y="0"/>
              <a:ext cx="2996000" cy="262400"/>
            </a:xfrm>
            <a:custGeom>
              <a:avLst/>
              <a:gdLst/>
              <a:ahLst/>
              <a:cxnLst/>
              <a:rect l="l" t="t" r="r" b="b"/>
              <a:pathLst>
                <a:path w="2996000" h="262400">
                  <a:moveTo>
                    <a:pt x="0" y="0"/>
                  </a:moveTo>
                  <a:lnTo>
                    <a:pt x="2996000" y="0"/>
                  </a:lnTo>
                  <a:lnTo>
                    <a:pt x="2996000" y="262400"/>
                  </a:lnTo>
                  <a:lnTo>
                    <a:pt x="0" y="262400"/>
                  </a:lnTo>
                  <a:close/>
                </a:path>
              </a:pathLst>
            </a:custGeom>
            <a:solidFill>
              <a:srgbClr val="000000">
                <a:alpha val="0"/>
              </a:srgbClr>
            </a:solidFill>
          </p:spPr>
        </p:sp>
        <p:sp>
          <p:nvSpPr>
            <p:cNvPr id="5" name="TextBox 5"/>
            <p:cNvSpPr txBox="1"/>
            <p:nvPr/>
          </p:nvSpPr>
          <p:spPr>
            <a:xfrm>
              <a:off x="0" y="-76200"/>
              <a:ext cx="2996000" cy="338600"/>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422" cy="276819"/>
            <a:chOff x="0" y="0"/>
            <a:chExt cx="2790800" cy="262465"/>
          </a:xfrm>
        </p:grpSpPr>
        <p:sp>
          <p:nvSpPr>
            <p:cNvPr id="7" name="Freeform 7"/>
            <p:cNvSpPr/>
            <p:nvPr/>
          </p:nvSpPr>
          <p:spPr>
            <a:xfrm>
              <a:off x="0" y="0"/>
              <a:ext cx="2790800" cy="262465"/>
            </a:xfrm>
            <a:custGeom>
              <a:avLst/>
              <a:gdLst/>
              <a:ahLst/>
              <a:cxnLst/>
              <a:rect l="l" t="t" r="r" b="b"/>
              <a:pathLst>
                <a:path w="2790800" h="262465">
                  <a:moveTo>
                    <a:pt x="0" y="0"/>
                  </a:moveTo>
                  <a:lnTo>
                    <a:pt x="2790800" y="0"/>
                  </a:lnTo>
                  <a:lnTo>
                    <a:pt x="2790800" y="262465"/>
                  </a:lnTo>
                  <a:lnTo>
                    <a:pt x="0" y="262465"/>
                  </a:lnTo>
                  <a:close/>
                </a:path>
              </a:pathLst>
            </a:custGeom>
            <a:solidFill>
              <a:srgbClr val="000000">
                <a:alpha val="0"/>
              </a:srgbClr>
            </a:solidFill>
          </p:spPr>
        </p:sp>
        <p:sp>
          <p:nvSpPr>
            <p:cNvPr id="8" name="TextBox 8"/>
            <p:cNvSpPr txBox="1"/>
            <p:nvPr/>
          </p:nvSpPr>
          <p:spPr>
            <a:xfrm>
              <a:off x="0" y="-66675"/>
              <a:ext cx="2790800"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4</a:t>
              </a:r>
            </a:p>
          </p:txBody>
        </p:sp>
      </p:grpSp>
      <p:grpSp>
        <p:nvGrpSpPr>
          <p:cNvPr id="9" name="Group 9"/>
          <p:cNvGrpSpPr/>
          <p:nvPr/>
        </p:nvGrpSpPr>
        <p:grpSpPr>
          <a:xfrm>
            <a:off x="4426383" y="2808525"/>
            <a:ext cx="9435234" cy="642040"/>
            <a:chOff x="0" y="0"/>
            <a:chExt cx="8946000" cy="608749"/>
          </a:xfrm>
        </p:grpSpPr>
        <p:sp>
          <p:nvSpPr>
            <p:cNvPr id="10" name="Freeform 10"/>
            <p:cNvSpPr/>
            <p:nvPr/>
          </p:nvSpPr>
          <p:spPr>
            <a:xfrm>
              <a:off x="0" y="0"/>
              <a:ext cx="8946000" cy="608749"/>
            </a:xfrm>
            <a:custGeom>
              <a:avLst/>
              <a:gdLst/>
              <a:ahLst/>
              <a:cxnLst/>
              <a:rect l="l" t="t" r="r" b="b"/>
              <a:pathLst>
                <a:path w="8946000" h="608749">
                  <a:moveTo>
                    <a:pt x="0" y="0"/>
                  </a:moveTo>
                  <a:lnTo>
                    <a:pt x="8946000" y="0"/>
                  </a:lnTo>
                  <a:lnTo>
                    <a:pt x="8946000" y="608749"/>
                  </a:lnTo>
                  <a:lnTo>
                    <a:pt x="0" y="608749"/>
                  </a:lnTo>
                  <a:close/>
                </a:path>
              </a:pathLst>
            </a:custGeom>
            <a:solidFill>
              <a:srgbClr val="000000">
                <a:alpha val="0"/>
              </a:srgbClr>
            </a:solidFill>
          </p:spPr>
        </p:sp>
        <p:sp>
          <p:nvSpPr>
            <p:cNvPr id="11" name="TextBox 11"/>
            <p:cNvSpPr txBox="1"/>
            <p:nvPr/>
          </p:nvSpPr>
          <p:spPr>
            <a:xfrm>
              <a:off x="0" y="-47625"/>
              <a:ext cx="8946000" cy="656374"/>
            </a:xfrm>
            <a:prstGeom prst="rect">
              <a:avLst/>
            </a:prstGeom>
          </p:spPr>
          <p:txBody>
            <a:bodyPr lIns="0" tIns="0" rIns="0" bIns="0" rtlCol="0" anchor="t"/>
            <a:lstStyle/>
            <a:p>
              <a:pPr algn="ctr">
                <a:lnSpc>
                  <a:spcPts val="3918"/>
                </a:lnSpc>
              </a:pPr>
              <a:r>
                <a:rPr lang="en-US" sz="3474" b="1">
                  <a:solidFill>
                    <a:srgbClr val="6E8650"/>
                  </a:solidFill>
                  <a:latin typeface="Arial Bold"/>
                  <a:ea typeface="Arial Bold"/>
                  <a:cs typeface="Arial Bold"/>
                  <a:sym typeface="Arial Bold"/>
                </a:rPr>
                <a:t>The New Era - A ‘DOGE’ Version of Vietnam</a:t>
              </a:r>
            </a:p>
          </p:txBody>
        </p:sp>
      </p:grpSp>
      <p:grpSp>
        <p:nvGrpSpPr>
          <p:cNvPr id="12" name="Group 12"/>
          <p:cNvGrpSpPr/>
          <p:nvPr/>
        </p:nvGrpSpPr>
        <p:grpSpPr>
          <a:xfrm>
            <a:off x="1236685" y="2839513"/>
            <a:ext cx="15814630" cy="7062318"/>
            <a:chOff x="0" y="0"/>
            <a:chExt cx="14994612" cy="6696124"/>
          </a:xfrm>
        </p:grpSpPr>
        <p:sp>
          <p:nvSpPr>
            <p:cNvPr id="13" name="Freeform 13"/>
            <p:cNvSpPr/>
            <p:nvPr/>
          </p:nvSpPr>
          <p:spPr>
            <a:xfrm>
              <a:off x="0" y="0"/>
              <a:ext cx="14994612" cy="6696124"/>
            </a:xfrm>
            <a:custGeom>
              <a:avLst/>
              <a:gdLst/>
              <a:ahLst/>
              <a:cxnLst/>
              <a:rect l="l" t="t" r="r" b="b"/>
              <a:pathLst>
                <a:path w="14994612" h="6696124">
                  <a:moveTo>
                    <a:pt x="0" y="0"/>
                  </a:moveTo>
                  <a:lnTo>
                    <a:pt x="14994612" y="0"/>
                  </a:lnTo>
                  <a:lnTo>
                    <a:pt x="14994612" y="6696124"/>
                  </a:lnTo>
                  <a:lnTo>
                    <a:pt x="0" y="6696124"/>
                  </a:lnTo>
                  <a:close/>
                </a:path>
              </a:pathLst>
            </a:custGeom>
            <a:solidFill>
              <a:srgbClr val="000000">
                <a:alpha val="0"/>
              </a:srgbClr>
            </a:solidFill>
          </p:spPr>
        </p:sp>
        <p:sp>
          <p:nvSpPr>
            <p:cNvPr id="14" name="TextBox 14"/>
            <p:cNvSpPr txBox="1"/>
            <p:nvPr/>
          </p:nvSpPr>
          <p:spPr>
            <a:xfrm>
              <a:off x="0" y="-47625"/>
              <a:ext cx="14994612" cy="6743749"/>
            </a:xfrm>
            <a:prstGeom prst="rect">
              <a:avLst/>
            </a:prstGeom>
          </p:spPr>
          <p:txBody>
            <a:bodyPr lIns="0" tIns="0" rIns="0" bIns="0" rtlCol="0" anchor="ctr"/>
            <a:lstStyle/>
            <a:p>
              <a:pPr algn="just">
                <a:lnSpc>
                  <a:spcPts val="2771"/>
                </a:lnSpc>
              </a:pPr>
              <a:r>
                <a:rPr lang="en-US" sz="2309" b="1">
                  <a:solidFill>
                    <a:srgbClr val="C00000"/>
                  </a:solidFill>
                  <a:latin typeface="Arial Bold"/>
                  <a:ea typeface="Arial Bold"/>
                  <a:cs typeface="Arial Bold"/>
                  <a:sym typeface="Arial Bold"/>
                </a:rPr>
                <a:t>Economic Reforms</a:t>
              </a:r>
            </a:p>
            <a:p>
              <a:pPr marL="435046" lvl="1" indent="-217523" algn="just">
                <a:lnSpc>
                  <a:spcPts val="2771"/>
                </a:lnSpc>
                <a:buFont typeface="Arial"/>
                <a:buChar char="•"/>
              </a:pPr>
              <a:r>
                <a:rPr lang="en-US" sz="2309" b="1">
                  <a:solidFill>
                    <a:srgbClr val="1F497D"/>
                  </a:solidFill>
                  <a:latin typeface="Arial Bold"/>
                  <a:ea typeface="Arial Bold"/>
                  <a:cs typeface="Arial Bold"/>
                  <a:sym typeface="Arial Bold"/>
                </a:rPr>
                <a:t>Policy shift</a:t>
              </a:r>
              <a:r>
                <a:rPr lang="en-US" sz="2309">
                  <a:solidFill>
                    <a:srgbClr val="1F497D"/>
                  </a:solidFill>
                  <a:latin typeface="Arial"/>
                  <a:ea typeface="Arial"/>
                  <a:cs typeface="Arial"/>
                  <a:sym typeface="Arial"/>
                </a:rPr>
                <a:t>: Transition of the Party’s doctrine from ‘peaceful progress’ and ‘anti-corruption’ towards a stronger emphasis on business development.</a:t>
              </a:r>
            </a:p>
            <a:p>
              <a:pPr marL="435046" lvl="1" indent="-217523" algn="just">
                <a:lnSpc>
                  <a:spcPts val="2771"/>
                </a:lnSpc>
                <a:buFont typeface="Arial"/>
                <a:buChar char="•"/>
              </a:pPr>
              <a:r>
                <a:rPr lang="en-US" sz="2309" b="1">
                  <a:solidFill>
                    <a:srgbClr val="1F497D"/>
                  </a:solidFill>
                  <a:latin typeface="Arial Bold"/>
                  <a:ea typeface="Arial Bold"/>
                  <a:cs typeface="Arial Bold"/>
                  <a:sym typeface="Arial Bold"/>
                </a:rPr>
                <a:t>Economic transformation</a:t>
              </a:r>
              <a:r>
                <a:rPr lang="en-US" sz="2309">
                  <a:solidFill>
                    <a:srgbClr val="1F497D"/>
                  </a:solidFill>
                  <a:latin typeface="Arial"/>
                  <a:ea typeface="Arial"/>
                  <a:cs typeface="Arial"/>
                  <a:sym typeface="Arial"/>
                </a:rPr>
                <a:t>: Prioritization of the private sector as the primary economic driver, moving away from the dominance of state-owned enterprises (SOEs).</a:t>
              </a:r>
            </a:p>
            <a:p>
              <a:pPr marL="435046" lvl="1" indent="-217523" algn="just">
                <a:lnSpc>
                  <a:spcPts val="2771"/>
                </a:lnSpc>
                <a:buFont typeface="Arial"/>
                <a:buChar char="•"/>
              </a:pPr>
              <a:r>
                <a:rPr lang="en-US" sz="2309" b="1">
                  <a:solidFill>
                    <a:srgbClr val="1F497D"/>
                  </a:solidFill>
                  <a:latin typeface="Arial Bold"/>
                  <a:ea typeface="Arial Bold"/>
                  <a:cs typeface="Arial Bold"/>
                  <a:sym typeface="Arial Bold"/>
                </a:rPr>
                <a:t>Strategic investment focus</a:t>
              </a:r>
              <a:r>
                <a:rPr lang="en-US" sz="2309">
                  <a:solidFill>
                    <a:srgbClr val="1F497D"/>
                  </a:solidFill>
                  <a:latin typeface="Arial"/>
                  <a:ea typeface="Arial"/>
                  <a:cs typeface="Arial"/>
                  <a:sym typeface="Arial"/>
                </a:rPr>
                <a:t>: Emphasis on key business infrastructure, renewable energy, and emerging industries such as semiconductors, artificial intelligence (AI), and blockchain technology.</a:t>
              </a:r>
            </a:p>
            <a:p>
              <a:pPr marL="435046" lvl="1" indent="-217523" algn="just">
                <a:lnSpc>
                  <a:spcPts val="2771"/>
                </a:lnSpc>
              </a:pPr>
              <a:r>
                <a:rPr lang="en-US" sz="2309" b="1">
                  <a:solidFill>
                    <a:srgbClr val="C00000"/>
                  </a:solidFill>
                  <a:latin typeface="Arial Bold"/>
                  <a:ea typeface="Arial Bold"/>
                  <a:cs typeface="Arial Bold"/>
                  <a:sym typeface="Arial Bold"/>
                </a:rPr>
                <a:t>Government Proficiency Improvement</a:t>
              </a:r>
            </a:p>
            <a:p>
              <a:pPr marL="435046" lvl="1" indent="-217523" algn="just">
                <a:lnSpc>
                  <a:spcPts val="2771"/>
                </a:lnSpc>
                <a:buFont typeface="Arial"/>
                <a:buChar char="•"/>
              </a:pPr>
              <a:r>
                <a:rPr lang="en-US" sz="2309" b="1">
                  <a:solidFill>
                    <a:srgbClr val="1F497D"/>
                  </a:solidFill>
                  <a:latin typeface="Arial Bold"/>
                  <a:ea typeface="Arial Bold"/>
                  <a:cs typeface="Arial Bold"/>
                  <a:sym typeface="Arial Bold"/>
                </a:rPr>
                <a:t>Geographic restructuring</a:t>
              </a:r>
              <a:r>
                <a:rPr lang="en-US" sz="2309">
                  <a:solidFill>
                    <a:srgbClr val="1F497D"/>
                  </a:solidFill>
                  <a:latin typeface="Arial"/>
                  <a:ea typeface="Arial"/>
                  <a:cs typeface="Arial"/>
                  <a:sym typeface="Arial"/>
                </a:rPr>
                <a:t>: Reduction of provinces from 63 to approximately 30, along with the elimination of district-level administrations.</a:t>
              </a:r>
            </a:p>
            <a:p>
              <a:pPr marL="435046" lvl="1" indent="-217523" algn="just">
                <a:lnSpc>
                  <a:spcPts val="2771"/>
                </a:lnSpc>
                <a:buFont typeface="Arial"/>
                <a:buChar char="•"/>
              </a:pPr>
              <a:r>
                <a:rPr lang="en-US" sz="2309" b="1">
                  <a:solidFill>
                    <a:srgbClr val="1F497D"/>
                  </a:solidFill>
                  <a:latin typeface="Arial Bold"/>
                  <a:ea typeface="Arial Bold"/>
                  <a:cs typeface="Arial Bold"/>
                  <a:sym typeface="Arial Bold"/>
                </a:rPr>
                <a:t>Administrative consolidation</a:t>
              </a:r>
              <a:r>
                <a:rPr lang="en-US" sz="2309">
                  <a:solidFill>
                    <a:srgbClr val="1F497D"/>
                  </a:solidFill>
                  <a:latin typeface="Arial"/>
                  <a:ea typeface="Arial"/>
                  <a:cs typeface="Arial"/>
                  <a:sym typeface="Arial"/>
                </a:rPr>
                <a:t>: Merging of ministries and dissolution of many state-related entities nationwide</a:t>
              </a:r>
            </a:p>
            <a:p>
              <a:pPr marL="435046" lvl="1" indent="-217523" algn="just">
                <a:lnSpc>
                  <a:spcPts val="2771"/>
                </a:lnSpc>
                <a:buFont typeface="Arial"/>
                <a:buChar char="•"/>
              </a:pPr>
              <a:r>
                <a:rPr lang="en-US" sz="2309" b="1">
                  <a:solidFill>
                    <a:srgbClr val="1F497D"/>
                  </a:solidFill>
                  <a:latin typeface="Arial Bold"/>
                  <a:ea typeface="Arial Bold"/>
                  <a:cs typeface="Arial Bold"/>
                  <a:sym typeface="Arial Bold"/>
                </a:rPr>
                <a:t>Bureaucratic streamlining</a:t>
              </a:r>
              <a:r>
                <a:rPr lang="en-US" sz="2309">
                  <a:solidFill>
                    <a:srgbClr val="1F497D"/>
                  </a:solidFill>
                  <a:latin typeface="Arial"/>
                  <a:ea typeface="Arial"/>
                  <a:cs typeface="Arial"/>
                  <a:sym typeface="Arial"/>
                </a:rPr>
                <a:t>: Significant reduction of regulatory hurdles, particularly in relation to foreign direct investment (FDI).</a:t>
              </a:r>
            </a:p>
            <a:p>
              <a:pPr marL="435046" lvl="1" indent="-217523" algn="just">
                <a:lnSpc>
                  <a:spcPts val="2771"/>
                </a:lnSpc>
              </a:pPr>
              <a:r>
                <a:rPr lang="en-US" sz="2309" b="1">
                  <a:solidFill>
                    <a:srgbClr val="C00000"/>
                  </a:solidFill>
                  <a:latin typeface="Arial Bold"/>
                  <a:ea typeface="Arial Bold"/>
                  <a:cs typeface="Arial Bold"/>
                  <a:sym typeface="Arial Bold"/>
                </a:rPr>
                <a:t>Personal observation</a:t>
              </a:r>
              <a:r>
                <a:rPr lang="en-US" sz="2309">
                  <a:solidFill>
                    <a:srgbClr val="1F497D"/>
                  </a:solidFill>
                  <a:latin typeface="Arial"/>
                  <a:ea typeface="Arial"/>
                  <a:cs typeface="Arial"/>
                  <a:sym typeface="Arial"/>
                </a:rPr>
                <a:t>: Mr. To Lam is perceived as U.S.-friendly and highly pragmatic.</a:t>
              </a: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276819"/>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5</a:t>
              </a:r>
            </a:p>
          </p:txBody>
        </p:sp>
      </p:grpSp>
      <p:grpSp>
        <p:nvGrpSpPr>
          <p:cNvPr id="9" name="Group 9"/>
          <p:cNvGrpSpPr/>
          <p:nvPr/>
        </p:nvGrpSpPr>
        <p:grpSpPr>
          <a:xfrm>
            <a:off x="4214812" y="4945158"/>
            <a:ext cx="10123127" cy="938336"/>
            <a:chOff x="0" y="0"/>
            <a:chExt cx="9598224" cy="889681"/>
          </a:xfrm>
        </p:grpSpPr>
        <p:sp>
          <p:nvSpPr>
            <p:cNvPr id="10" name="Freeform 10"/>
            <p:cNvSpPr/>
            <p:nvPr/>
          </p:nvSpPr>
          <p:spPr>
            <a:xfrm>
              <a:off x="0" y="0"/>
              <a:ext cx="9598224" cy="889681"/>
            </a:xfrm>
            <a:custGeom>
              <a:avLst/>
              <a:gdLst/>
              <a:ahLst/>
              <a:cxnLst/>
              <a:rect l="l" t="t" r="r" b="b"/>
              <a:pathLst>
                <a:path w="9598224" h="889681">
                  <a:moveTo>
                    <a:pt x="0" y="0"/>
                  </a:moveTo>
                  <a:lnTo>
                    <a:pt x="9598224" y="0"/>
                  </a:lnTo>
                  <a:lnTo>
                    <a:pt x="9598224" y="889681"/>
                  </a:lnTo>
                  <a:lnTo>
                    <a:pt x="0" y="889681"/>
                  </a:lnTo>
                  <a:close/>
                </a:path>
              </a:pathLst>
            </a:custGeom>
            <a:solidFill>
              <a:srgbClr val="000000">
                <a:alpha val="0"/>
              </a:srgbClr>
            </a:solidFill>
          </p:spPr>
        </p:sp>
        <p:sp>
          <p:nvSpPr>
            <p:cNvPr id="11" name="TextBox 11"/>
            <p:cNvSpPr txBox="1"/>
            <p:nvPr/>
          </p:nvSpPr>
          <p:spPr>
            <a:xfrm>
              <a:off x="0" y="-66675"/>
              <a:ext cx="9598224" cy="956356"/>
            </a:xfrm>
            <a:prstGeom prst="rect">
              <a:avLst/>
            </a:prstGeom>
          </p:spPr>
          <p:txBody>
            <a:bodyPr lIns="0" tIns="0" rIns="0" bIns="0" rtlCol="0" anchor="t"/>
            <a:lstStyle/>
            <a:p>
              <a:pPr algn="ctr">
                <a:lnSpc>
                  <a:spcPts val="5627"/>
                </a:lnSpc>
              </a:pPr>
              <a:r>
                <a:rPr lang="en-US" sz="5062" b="1">
                  <a:solidFill>
                    <a:srgbClr val="6E8650"/>
                  </a:solidFill>
                  <a:latin typeface="Arial Bold"/>
                  <a:ea typeface="Arial Bold"/>
                  <a:cs typeface="Arial Bold"/>
                  <a:sym typeface="Arial Bold"/>
                </a:rPr>
                <a:t>US-Vietnam Trade in Figures</a:t>
              </a: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8411"/>
            <a:ext cx="18288000" cy="10278590"/>
          </a:xfrm>
          <a:custGeom>
            <a:avLst/>
            <a:gdLst/>
            <a:ahLst/>
            <a:cxnLst/>
            <a:rect l="l" t="t" r="r" b="b"/>
            <a:pathLst>
              <a:path w="18288000" h="10278590">
                <a:moveTo>
                  <a:pt x="0" y="0"/>
                </a:moveTo>
                <a:lnTo>
                  <a:pt x="18288000" y="0"/>
                </a:lnTo>
                <a:lnTo>
                  <a:pt x="18288000" y="10278589"/>
                </a:lnTo>
                <a:lnTo>
                  <a:pt x="0" y="10278589"/>
                </a:lnTo>
                <a:lnTo>
                  <a:pt x="0" y="0"/>
                </a:lnTo>
                <a:close/>
              </a:path>
            </a:pathLst>
          </a:custGeom>
          <a:blipFill>
            <a:blip r:embed="rId2"/>
            <a:stretch>
              <a:fillRect t="-34" b="-34"/>
            </a:stretch>
          </a:blipFill>
        </p:spPr>
      </p:sp>
      <p:grpSp>
        <p:nvGrpSpPr>
          <p:cNvPr id="3" name="Group 3"/>
          <p:cNvGrpSpPr/>
          <p:nvPr/>
        </p:nvGrpSpPr>
        <p:grpSpPr>
          <a:xfrm>
            <a:off x="4006891" y="3094692"/>
            <a:ext cx="10293268" cy="5690244"/>
            <a:chOff x="0" y="0"/>
            <a:chExt cx="9759543" cy="5395195"/>
          </a:xfrm>
        </p:grpSpPr>
        <p:sp>
          <p:nvSpPr>
            <p:cNvPr id="4" name="Freeform 4"/>
            <p:cNvSpPr/>
            <p:nvPr/>
          </p:nvSpPr>
          <p:spPr>
            <a:xfrm>
              <a:off x="0" y="0"/>
              <a:ext cx="9759569" cy="5395214"/>
            </a:xfrm>
            <a:custGeom>
              <a:avLst/>
              <a:gdLst/>
              <a:ahLst/>
              <a:cxnLst/>
              <a:rect l="l" t="t" r="r" b="b"/>
              <a:pathLst>
                <a:path w="9759569" h="5395214">
                  <a:moveTo>
                    <a:pt x="0" y="0"/>
                  </a:moveTo>
                  <a:lnTo>
                    <a:pt x="9759569" y="0"/>
                  </a:lnTo>
                  <a:lnTo>
                    <a:pt x="9759569" y="5395214"/>
                  </a:lnTo>
                  <a:lnTo>
                    <a:pt x="0" y="5395214"/>
                  </a:lnTo>
                  <a:lnTo>
                    <a:pt x="0" y="0"/>
                  </a:lnTo>
                  <a:close/>
                </a:path>
              </a:pathLst>
            </a:custGeom>
            <a:blipFill>
              <a:blip r:embed="rId3"/>
              <a:stretch>
                <a:fillRect t="-1158" b="-1158"/>
              </a:stretch>
            </a:blipFill>
          </p:spPr>
        </p:sp>
      </p:grpSp>
      <p:grpSp>
        <p:nvGrpSpPr>
          <p:cNvPr id="5" name="Group 5"/>
          <p:cNvGrpSpPr/>
          <p:nvPr/>
        </p:nvGrpSpPr>
        <p:grpSpPr>
          <a:xfrm>
            <a:off x="11989595" y="9732468"/>
            <a:ext cx="3159918" cy="464046"/>
            <a:chOff x="0" y="0"/>
            <a:chExt cx="2996071" cy="439984"/>
          </a:xfrm>
        </p:grpSpPr>
        <p:sp>
          <p:nvSpPr>
            <p:cNvPr id="6" name="Freeform 6"/>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7" name="TextBox 7"/>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8" name="Group 8"/>
          <p:cNvGrpSpPr/>
          <p:nvPr/>
        </p:nvGrpSpPr>
        <p:grpSpPr>
          <a:xfrm>
            <a:off x="2995612" y="9763422"/>
            <a:ext cx="2943225" cy="276819"/>
            <a:chOff x="0" y="0"/>
            <a:chExt cx="2790613" cy="262465"/>
          </a:xfrm>
        </p:grpSpPr>
        <p:sp>
          <p:nvSpPr>
            <p:cNvPr id="9" name="Freeform 9"/>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10" name="TextBox 10"/>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6</a:t>
              </a:r>
            </a:p>
          </p:txBody>
        </p:sp>
      </p:grpSp>
      <p:grpSp>
        <p:nvGrpSpPr>
          <p:cNvPr id="11" name="Group 11"/>
          <p:cNvGrpSpPr/>
          <p:nvPr/>
        </p:nvGrpSpPr>
        <p:grpSpPr>
          <a:xfrm>
            <a:off x="3314700" y="8977781"/>
            <a:ext cx="11658600" cy="924051"/>
            <a:chOff x="0" y="0"/>
            <a:chExt cx="11054080" cy="876137"/>
          </a:xfrm>
        </p:grpSpPr>
        <p:sp>
          <p:nvSpPr>
            <p:cNvPr id="12" name="Freeform 12"/>
            <p:cNvSpPr/>
            <p:nvPr/>
          </p:nvSpPr>
          <p:spPr>
            <a:xfrm>
              <a:off x="0" y="0"/>
              <a:ext cx="11054080" cy="876137"/>
            </a:xfrm>
            <a:custGeom>
              <a:avLst/>
              <a:gdLst/>
              <a:ahLst/>
              <a:cxnLst/>
              <a:rect l="l" t="t" r="r" b="b"/>
              <a:pathLst>
                <a:path w="11054080" h="876137">
                  <a:moveTo>
                    <a:pt x="0" y="0"/>
                  </a:moveTo>
                  <a:lnTo>
                    <a:pt x="11054080" y="0"/>
                  </a:lnTo>
                  <a:lnTo>
                    <a:pt x="11054080" y="876137"/>
                  </a:lnTo>
                  <a:lnTo>
                    <a:pt x="0" y="876137"/>
                  </a:lnTo>
                  <a:close/>
                </a:path>
              </a:pathLst>
            </a:custGeom>
            <a:solidFill>
              <a:srgbClr val="000000">
                <a:alpha val="0"/>
              </a:srgbClr>
            </a:solidFill>
          </p:spPr>
        </p:sp>
        <p:sp>
          <p:nvSpPr>
            <p:cNvPr id="13" name="TextBox 13"/>
            <p:cNvSpPr txBox="1"/>
            <p:nvPr/>
          </p:nvSpPr>
          <p:spPr>
            <a:xfrm>
              <a:off x="0" y="-114300"/>
              <a:ext cx="11054080" cy="990437"/>
            </a:xfrm>
            <a:prstGeom prst="rect">
              <a:avLst/>
            </a:prstGeom>
          </p:spPr>
          <p:txBody>
            <a:bodyPr lIns="0" tIns="0" rIns="0" bIns="0" rtlCol="0" anchor="t"/>
            <a:lstStyle/>
            <a:p>
              <a:pPr algn="ctr">
                <a:lnSpc>
                  <a:spcPts val="3602"/>
                </a:lnSpc>
              </a:pPr>
              <a:r>
                <a:rPr lang="en-US" sz="2501" b="1">
                  <a:solidFill>
                    <a:srgbClr val="002060"/>
                  </a:solidFill>
                  <a:latin typeface="Arial Bold"/>
                  <a:ea typeface="Arial Bold"/>
                  <a:cs typeface="Arial Bold"/>
                  <a:sym typeface="Arial Bold"/>
                </a:rPr>
                <a:t>Viet Nam’s export revenue to the U.S. hits about US$119 billion in 2024, up 23.3 percent compared to the previous year</a:t>
              </a:r>
            </a:p>
          </p:txBody>
        </p:sp>
      </p:grpSp>
      <p:grpSp>
        <p:nvGrpSpPr>
          <p:cNvPr id="14" name="Group 14"/>
          <p:cNvGrpSpPr/>
          <p:nvPr/>
        </p:nvGrpSpPr>
        <p:grpSpPr>
          <a:xfrm>
            <a:off x="4006891" y="2469256"/>
            <a:ext cx="10123127" cy="625435"/>
            <a:chOff x="0" y="0"/>
            <a:chExt cx="9598224" cy="593005"/>
          </a:xfrm>
        </p:grpSpPr>
        <p:sp>
          <p:nvSpPr>
            <p:cNvPr id="15" name="Freeform 15"/>
            <p:cNvSpPr/>
            <p:nvPr/>
          </p:nvSpPr>
          <p:spPr>
            <a:xfrm>
              <a:off x="0" y="0"/>
              <a:ext cx="9598224" cy="593005"/>
            </a:xfrm>
            <a:custGeom>
              <a:avLst/>
              <a:gdLst/>
              <a:ahLst/>
              <a:cxnLst/>
              <a:rect l="l" t="t" r="r" b="b"/>
              <a:pathLst>
                <a:path w="9598224" h="593005">
                  <a:moveTo>
                    <a:pt x="0" y="0"/>
                  </a:moveTo>
                  <a:lnTo>
                    <a:pt x="9598224" y="0"/>
                  </a:lnTo>
                  <a:lnTo>
                    <a:pt x="9598224" y="593005"/>
                  </a:lnTo>
                  <a:lnTo>
                    <a:pt x="0" y="593005"/>
                  </a:lnTo>
                  <a:close/>
                </a:path>
              </a:pathLst>
            </a:custGeom>
            <a:solidFill>
              <a:srgbClr val="000000">
                <a:alpha val="0"/>
              </a:srgbClr>
            </a:solidFill>
          </p:spPr>
        </p:sp>
        <p:sp>
          <p:nvSpPr>
            <p:cNvPr id="16" name="TextBox 16"/>
            <p:cNvSpPr txBox="1"/>
            <p:nvPr/>
          </p:nvSpPr>
          <p:spPr>
            <a:xfrm>
              <a:off x="0" y="-219075"/>
              <a:ext cx="9598224" cy="812080"/>
            </a:xfrm>
            <a:prstGeom prst="rect">
              <a:avLst/>
            </a:prstGeom>
          </p:spPr>
          <p:txBody>
            <a:bodyPr lIns="0" tIns="0" rIns="0" bIns="0" rtlCol="0" anchor="t"/>
            <a:lstStyle/>
            <a:p>
              <a:pPr algn="ctr">
                <a:lnSpc>
                  <a:spcPts val="5627"/>
                </a:lnSpc>
              </a:pPr>
              <a:r>
                <a:rPr lang="en-US" sz="3375" b="1">
                  <a:solidFill>
                    <a:srgbClr val="6E8650"/>
                  </a:solidFill>
                  <a:latin typeface="Arial Bold"/>
                  <a:ea typeface="Arial Bold"/>
                  <a:cs typeface="Arial Bold"/>
                  <a:sym typeface="Arial Bold"/>
                </a:rPr>
                <a:t>US-Vietnam Trade: The Current Landscape</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5267028" y="2826107"/>
            <a:ext cx="7753944" cy="6441718"/>
            <a:chOff x="0" y="0"/>
            <a:chExt cx="7351888" cy="6107703"/>
          </a:xfrm>
        </p:grpSpPr>
        <p:sp>
          <p:nvSpPr>
            <p:cNvPr id="4" name="Freeform 4"/>
            <p:cNvSpPr/>
            <p:nvPr/>
          </p:nvSpPr>
          <p:spPr>
            <a:xfrm>
              <a:off x="0" y="0"/>
              <a:ext cx="7351903" cy="6107684"/>
            </a:xfrm>
            <a:custGeom>
              <a:avLst/>
              <a:gdLst/>
              <a:ahLst/>
              <a:cxnLst/>
              <a:rect l="l" t="t" r="r" b="b"/>
              <a:pathLst>
                <a:path w="7351903" h="6107684">
                  <a:moveTo>
                    <a:pt x="0" y="0"/>
                  </a:moveTo>
                  <a:lnTo>
                    <a:pt x="7351903" y="0"/>
                  </a:lnTo>
                  <a:lnTo>
                    <a:pt x="7351903" y="6107684"/>
                  </a:lnTo>
                  <a:lnTo>
                    <a:pt x="0" y="6107684"/>
                  </a:lnTo>
                  <a:lnTo>
                    <a:pt x="0" y="0"/>
                  </a:lnTo>
                  <a:close/>
                </a:path>
              </a:pathLst>
            </a:custGeom>
            <a:blipFill>
              <a:blip r:embed="rId3"/>
              <a:stretch>
                <a:fillRect t="-437" b="-437"/>
              </a:stretch>
            </a:blipFill>
          </p:spPr>
        </p:sp>
      </p:grpSp>
      <p:grpSp>
        <p:nvGrpSpPr>
          <p:cNvPr id="5" name="Group 5"/>
          <p:cNvGrpSpPr/>
          <p:nvPr/>
        </p:nvGrpSpPr>
        <p:grpSpPr>
          <a:xfrm>
            <a:off x="11989595" y="9732468"/>
            <a:ext cx="3159918" cy="464046"/>
            <a:chOff x="0" y="0"/>
            <a:chExt cx="2996071" cy="439984"/>
          </a:xfrm>
        </p:grpSpPr>
        <p:sp>
          <p:nvSpPr>
            <p:cNvPr id="6" name="Freeform 6"/>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7" name="TextBox 7"/>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8" name="Group 8"/>
          <p:cNvGrpSpPr/>
          <p:nvPr/>
        </p:nvGrpSpPr>
        <p:grpSpPr>
          <a:xfrm>
            <a:off x="2986088" y="9763422"/>
            <a:ext cx="2943225" cy="276819"/>
            <a:chOff x="0" y="0"/>
            <a:chExt cx="2790613" cy="262465"/>
          </a:xfrm>
        </p:grpSpPr>
        <p:sp>
          <p:nvSpPr>
            <p:cNvPr id="9" name="Freeform 9"/>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10" name="TextBox 10"/>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7</a:t>
              </a:r>
            </a:p>
          </p:txBody>
        </p:sp>
      </p:grpSp>
      <p:grpSp>
        <p:nvGrpSpPr>
          <p:cNvPr id="11" name="Group 11"/>
          <p:cNvGrpSpPr/>
          <p:nvPr/>
        </p:nvGrpSpPr>
        <p:grpSpPr>
          <a:xfrm>
            <a:off x="4091962" y="2357506"/>
            <a:ext cx="10123127" cy="544801"/>
            <a:chOff x="0" y="0"/>
            <a:chExt cx="9598224" cy="516552"/>
          </a:xfrm>
        </p:grpSpPr>
        <p:sp>
          <p:nvSpPr>
            <p:cNvPr id="12" name="Freeform 12"/>
            <p:cNvSpPr/>
            <p:nvPr/>
          </p:nvSpPr>
          <p:spPr>
            <a:xfrm>
              <a:off x="0" y="0"/>
              <a:ext cx="9598224" cy="516552"/>
            </a:xfrm>
            <a:custGeom>
              <a:avLst/>
              <a:gdLst/>
              <a:ahLst/>
              <a:cxnLst/>
              <a:rect l="l" t="t" r="r" b="b"/>
              <a:pathLst>
                <a:path w="9598224" h="516552">
                  <a:moveTo>
                    <a:pt x="0" y="0"/>
                  </a:moveTo>
                  <a:lnTo>
                    <a:pt x="9598224" y="0"/>
                  </a:lnTo>
                  <a:lnTo>
                    <a:pt x="9598224" y="516552"/>
                  </a:lnTo>
                  <a:lnTo>
                    <a:pt x="0" y="516552"/>
                  </a:lnTo>
                  <a:close/>
                </a:path>
              </a:pathLst>
            </a:custGeom>
            <a:solidFill>
              <a:srgbClr val="000000">
                <a:alpha val="0"/>
              </a:srgbClr>
            </a:solidFill>
          </p:spPr>
        </p:sp>
        <p:sp>
          <p:nvSpPr>
            <p:cNvPr id="13" name="TextBox 13"/>
            <p:cNvSpPr txBox="1"/>
            <p:nvPr/>
          </p:nvSpPr>
          <p:spPr>
            <a:xfrm>
              <a:off x="0" y="-219075"/>
              <a:ext cx="9598224" cy="735627"/>
            </a:xfrm>
            <a:prstGeom prst="rect">
              <a:avLst/>
            </a:prstGeom>
          </p:spPr>
          <p:txBody>
            <a:bodyPr lIns="0" tIns="0" rIns="0" bIns="0" rtlCol="0" anchor="t"/>
            <a:lstStyle/>
            <a:p>
              <a:pPr algn="ctr">
                <a:lnSpc>
                  <a:spcPts val="5627"/>
                </a:lnSpc>
              </a:pPr>
              <a:r>
                <a:rPr lang="en-US" sz="3375" b="1">
                  <a:solidFill>
                    <a:srgbClr val="6E8650"/>
                  </a:solidFill>
                  <a:latin typeface="Arial Bold"/>
                  <a:ea typeface="Arial Bold"/>
                  <a:cs typeface="Arial Bold"/>
                  <a:sym typeface="Arial Bold"/>
                </a:rPr>
                <a:t>US-Vietnam Trade: The Current Landscape</a:t>
              </a:r>
            </a:p>
          </p:txBody>
        </p:sp>
      </p:grpSp>
      <p:grpSp>
        <p:nvGrpSpPr>
          <p:cNvPr id="14" name="Group 14"/>
          <p:cNvGrpSpPr/>
          <p:nvPr/>
        </p:nvGrpSpPr>
        <p:grpSpPr>
          <a:xfrm>
            <a:off x="5028425" y="9380885"/>
            <a:ext cx="8231148" cy="593131"/>
            <a:chOff x="0" y="0"/>
            <a:chExt cx="7804348" cy="562376"/>
          </a:xfrm>
        </p:grpSpPr>
        <p:sp>
          <p:nvSpPr>
            <p:cNvPr id="15" name="Freeform 15"/>
            <p:cNvSpPr/>
            <p:nvPr/>
          </p:nvSpPr>
          <p:spPr>
            <a:xfrm>
              <a:off x="0" y="0"/>
              <a:ext cx="7804348" cy="562376"/>
            </a:xfrm>
            <a:custGeom>
              <a:avLst/>
              <a:gdLst/>
              <a:ahLst/>
              <a:cxnLst/>
              <a:rect l="l" t="t" r="r" b="b"/>
              <a:pathLst>
                <a:path w="7804348" h="562376">
                  <a:moveTo>
                    <a:pt x="0" y="0"/>
                  </a:moveTo>
                  <a:lnTo>
                    <a:pt x="7804348" y="0"/>
                  </a:lnTo>
                  <a:lnTo>
                    <a:pt x="7804348" y="562376"/>
                  </a:lnTo>
                  <a:lnTo>
                    <a:pt x="0" y="562376"/>
                  </a:lnTo>
                  <a:close/>
                </a:path>
              </a:pathLst>
            </a:custGeom>
            <a:solidFill>
              <a:srgbClr val="000000">
                <a:alpha val="0"/>
              </a:srgbClr>
            </a:solidFill>
          </p:spPr>
        </p:sp>
        <p:sp>
          <p:nvSpPr>
            <p:cNvPr id="16" name="TextBox 16"/>
            <p:cNvSpPr txBox="1"/>
            <p:nvPr/>
          </p:nvSpPr>
          <p:spPr>
            <a:xfrm>
              <a:off x="0" y="-76200"/>
              <a:ext cx="7804348" cy="638576"/>
            </a:xfrm>
            <a:prstGeom prst="rect">
              <a:avLst/>
            </a:prstGeom>
          </p:spPr>
          <p:txBody>
            <a:bodyPr lIns="0" tIns="0" rIns="0" bIns="0" rtlCol="0" anchor="t"/>
            <a:lstStyle/>
            <a:p>
              <a:pPr algn="ctr">
                <a:lnSpc>
                  <a:spcPts val="2792"/>
                </a:lnSpc>
              </a:pPr>
              <a:r>
                <a:rPr lang="en-US" sz="1940" b="1">
                  <a:solidFill>
                    <a:srgbClr val="002060"/>
                  </a:solidFill>
                  <a:latin typeface="Arial Bold"/>
                  <a:ea typeface="Arial Bold"/>
                  <a:cs typeface="Arial Bold"/>
                  <a:sym typeface="Arial Bold"/>
                </a:rPr>
                <a:t>Globally, Vietnam ranked </a:t>
              </a:r>
              <a:r>
                <a:rPr lang="en-US" sz="1940" u="sng">
                  <a:solidFill>
                    <a:srgbClr val="002060"/>
                  </a:solidFill>
                  <a:latin typeface="Arial"/>
                  <a:ea typeface="Arial"/>
                  <a:cs typeface="Arial"/>
                  <a:sym typeface="Arial"/>
                </a:rPr>
                <a:t>fourth</a:t>
              </a:r>
              <a:r>
                <a:rPr lang="en-US" sz="1940" b="1">
                  <a:solidFill>
                    <a:srgbClr val="002060"/>
                  </a:solidFill>
                  <a:latin typeface="Arial Bold"/>
                  <a:ea typeface="Arial Bold"/>
                  <a:cs typeface="Arial Bold"/>
                  <a:sym typeface="Arial Bold"/>
                </a:rPr>
                <a:t> in terms of trade surplus with the US, </a:t>
              </a:r>
            </a:p>
            <a:p>
              <a:pPr algn="ctr">
                <a:lnSpc>
                  <a:spcPts val="2792"/>
                </a:lnSpc>
              </a:pPr>
              <a:r>
                <a:rPr lang="en-US" sz="1940" b="1">
                  <a:solidFill>
                    <a:srgbClr val="002060"/>
                  </a:solidFill>
                  <a:latin typeface="Arial Bold"/>
                  <a:ea typeface="Arial Bold"/>
                  <a:cs typeface="Arial Bold"/>
                  <a:sym typeface="Arial Bold"/>
                </a:rPr>
                <a:t>following China, the European Union, and Mexico</a:t>
              </a: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3314700" y="3143714"/>
            <a:ext cx="11658600" cy="5637890"/>
            <a:chOff x="0" y="0"/>
            <a:chExt cx="11054080" cy="5345555"/>
          </a:xfrm>
        </p:grpSpPr>
        <p:sp>
          <p:nvSpPr>
            <p:cNvPr id="4" name="Freeform 4"/>
            <p:cNvSpPr/>
            <p:nvPr/>
          </p:nvSpPr>
          <p:spPr>
            <a:xfrm>
              <a:off x="0" y="0"/>
              <a:ext cx="11054080" cy="5345557"/>
            </a:xfrm>
            <a:custGeom>
              <a:avLst/>
              <a:gdLst/>
              <a:ahLst/>
              <a:cxnLst/>
              <a:rect l="l" t="t" r="r" b="b"/>
              <a:pathLst>
                <a:path w="11054080" h="5345557">
                  <a:moveTo>
                    <a:pt x="0" y="0"/>
                  </a:moveTo>
                  <a:lnTo>
                    <a:pt x="11054080" y="0"/>
                  </a:lnTo>
                  <a:lnTo>
                    <a:pt x="11054080" y="5345557"/>
                  </a:lnTo>
                  <a:lnTo>
                    <a:pt x="0" y="5345557"/>
                  </a:lnTo>
                  <a:lnTo>
                    <a:pt x="0" y="0"/>
                  </a:lnTo>
                  <a:close/>
                </a:path>
              </a:pathLst>
            </a:custGeom>
            <a:blipFill>
              <a:blip r:embed="rId3"/>
              <a:stretch>
                <a:fillRect l="-1145" r="-1145"/>
              </a:stretch>
            </a:blipFill>
          </p:spPr>
        </p:sp>
      </p:grpSp>
      <p:grpSp>
        <p:nvGrpSpPr>
          <p:cNvPr id="5" name="Group 5"/>
          <p:cNvGrpSpPr/>
          <p:nvPr/>
        </p:nvGrpSpPr>
        <p:grpSpPr>
          <a:xfrm>
            <a:off x="11989595" y="9732468"/>
            <a:ext cx="3159918" cy="464046"/>
            <a:chOff x="0" y="0"/>
            <a:chExt cx="2996071" cy="439984"/>
          </a:xfrm>
        </p:grpSpPr>
        <p:sp>
          <p:nvSpPr>
            <p:cNvPr id="6" name="Freeform 6"/>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7" name="TextBox 7"/>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8" name="Group 8"/>
          <p:cNvGrpSpPr/>
          <p:nvPr/>
        </p:nvGrpSpPr>
        <p:grpSpPr>
          <a:xfrm>
            <a:off x="2986088" y="9763422"/>
            <a:ext cx="2943225" cy="276819"/>
            <a:chOff x="0" y="0"/>
            <a:chExt cx="2790613" cy="262465"/>
          </a:xfrm>
        </p:grpSpPr>
        <p:sp>
          <p:nvSpPr>
            <p:cNvPr id="9" name="Freeform 9"/>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10" name="TextBox 10"/>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8</a:t>
              </a:r>
            </a:p>
          </p:txBody>
        </p:sp>
      </p:grpSp>
      <p:grpSp>
        <p:nvGrpSpPr>
          <p:cNvPr id="11" name="Group 11"/>
          <p:cNvGrpSpPr/>
          <p:nvPr/>
        </p:nvGrpSpPr>
        <p:grpSpPr>
          <a:xfrm>
            <a:off x="4082344" y="2433886"/>
            <a:ext cx="10123313" cy="519328"/>
            <a:chOff x="0" y="0"/>
            <a:chExt cx="9598400" cy="492400"/>
          </a:xfrm>
        </p:grpSpPr>
        <p:sp>
          <p:nvSpPr>
            <p:cNvPr id="12" name="Freeform 12"/>
            <p:cNvSpPr/>
            <p:nvPr/>
          </p:nvSpPr>
          <p:spPr>
            <a:xfrm>
              <a:off x="0" y="0"/>
              <a:ext cx="9598400" cy="492400"/>
            </a:xfrm>
            <a:custGeom>
              <a:avLst/>
              <a:gdLst/>
              <a:ahLst/>
              <a:cxnLst/>
              <a:rect l="l" t="t" r="r" b="b"/>
              <a:pathLst>
                <a:path w="9598400" h="492400">
                  <a:moveTo>
                    <a:pt x="0" y="0"/>
                  </a:moveTo>
                  <a:lnTo>
                    <a:pt x="9598400" y="0"/>
                  </a:lnTo>
                  <a:lnTo>
                    <a:pt x="9598400" y="492400"/>
                  </a:lnTo>
                  <a:lnTo>
                    <a:pt x="0" y="492400"/>
                  </a:lnTo>
                  <a:close/>
                </a:path>
              </a:pathLst>
            </a:custGeom>
            <a:solidFill>
              <a:srgbClr val="000000">
                <a:alpha val="0"/>
              </a:srgbClr>
            </a:solidFill>
          </p:spPr>
        </p:sp>
        <p:sp>
          <p:nvSpPr>
            <p:cNvPr id="13" name="TextBox 13"/>
            <p:cNvSpPr txBox="1"/>
            <p:nvPr/>
          </p:nvSpPr>
          <p:spPr>
            <a:xfrm>
              <a:off x="0" y="-219075"/>
              <a:ext cx="9598400" cy="711475"/>
            </a:xfrm>
            <a:prstGeom prst="rect">
              <a:avLst/>
            </a:prstGeom>
          </p:spPr>
          <p:txBody>
            <a:bodyPr lIns="0" tIns="0" rIns="0" bIns="0" rtlCol="0" anchor="t"/>
            <a:lstStyle/>
            <a:p>
              <a:pPr algn="ctr">
                <a:lnSpc>
                  <a:spcPts val="5627"/>
                </a:lnSpc>
              </a:pPr>
              <a:r>
                <a:rPr lang="en-US" sz="3375" b="1">
                  <a:solidFill>
                    <a:srgbClr val="6E8650"/>
                  </a:solidFill>
                  <a:latin typeface="Arial Bold"/>
                  <a:ea typeface="Arial Bold"/>
                  <a:cs typeface="Arial Bold"/>
                  <a:sym typeface="Arial Bold"/>
                </a:rPr>
                <a:t>US-Vietnam Investment: The Current Landscape</a:t>
              </a:r>
            </a:p>
          </p:txBody>
        </p:sp>
      </p:grpSp>
      <p:grpSp>
        <p:nvGrpSpPr>
          <p:cNvPr id="14" name="Group 14"/>
          <p:cNvGrpSpPr/>
          <p:nvPr/>
        </p:nvGrpSpPr>
        <p:grpSpPr>
          <a:xfrm>
            <a:off x="2718197" y="8943529"/>
            <a:ext cx="12851606" cy="629543"/>
            <a:chOff x="0" y="0"/>
            <a:chExt cx="12185227" cy="596900"/>
          </a:xfrm>
        </p:grpSpPr>
        <p:sp>
          <p:nvSpPr>
            <p:cNvPr id="15" name="Freeform 15"/>
            <p:cNvSpPr/>
            <p:nvPr/>
          </p:nvSpPr>
          <p:spPr>
            <a:xfrm>
              <a:off x="0" y="0"/>
              <a:ext cx="12185227" cy="596900"/>
            </a:xfrm>
            <a:custGeom>
              <a:avLst/>
              <a:gdLst/>
              <a:ahLst/>
              <a:cxnLst/>
              <a:rect l="l" t="t" r="r" b="b"/>
              <a:pathLst>
                <a:path w="12185227" h="596900">
                  <a:moveTo>
                    <a:pt x="0" y="0"/>
                  </a:moveTo>
                  <a:lnTo>
                    <a:pt x="12185227" y="0"/>
                  </a:lnTo>
                  <a:lnTo>
                    <a:pt x="12185227" y="596900"/>
                  </a:lnTo>
                  <a:lnTo>
                    <a:pt x="0" y="596900"/>
                  </a:lnTo>
                  <a:close/>
                </a:path>
              </a:pathLst>
            </a:custGeom>
            <a:solidFill>
              <a:srgbClr val="000000">
                <a:alpha val="0"/>
              </a:srgbClr>
            </a:solidFill>
          </p:spPr>
        </p:sp>
        <p:sp>
          <p:nvSpPr>
            <p:cNvPr id="16" name="TextBox 16"/>
            <p:cNvSpPr txBox="1"/>
            <p:nvPr/>
          </p:nvSpPr>
          <p:spPr>
            <a:xfrm>
              <a:off x="0" y="-76200"/>
              <a:ext cx="12185227" cy="673100"/>
            </a:xfrm>
            <a:prstGeom prst="rect">
              <a:avLst/>
            </a:prstGeom>
          </p:spPr>
          <p:txBody>
            <a:bodyPr lIns="0" tIns="0" rIns="0" bIns="0" rtlCol="0" anchor="t"/>
            <a:lstStyle/>
            <a:p>
              <a:pPr algn="ctr">
                <a:lnSpc>
                  <a:spcPts val="2792"/>
                </a:lnSpc>
              </a:pPr>
              <a:r>
                <a:rPr lang="en-US" sz="1940" b="1">
                  <a:solidFill>
                    <a:srgbClr val="002060"/>
                  </a:solidFill>
                  <a:latin typeface="Arial Bold"/>
                  <a:ea typeface="Arial Bold"/>
                  <a:cs typeface="Arial Bold"/>
                  <a:sym typeface="Arial Bold"/>
                </a:rPr>
                <a:t>By the end of April 2024, the total registered investment capital of American businesses in Vietnam reached more than 12 billion USD (more than 1,300 projects), ranking 11th in investment value by country. </a:t>
              </a: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206"/>
            <a:ext cx="18288000" cy="10278590"/>
          </a:xfrm>
          <a:custGeom>
            <a:avLst/>
            <a:gdLst/>
            <a:ahLst/>
            <a:cxnLst/>
            <a:rect l="l" t="t" r="r" b="b"/>
            <a:pathLst>
              <a:path w="18288000" h="10278590">
                <a:moveTo>
                  <a:pt x="0" y="0"/>
                </a:moveTo>
                <a:lnTo>
                  <a:pt x="18288000" y="0"/>
                </a:lnTo>
                <a:lnTo>
                  <a:pt x="18288000" y="10278590"/>
                </a:lnTo>
                <a:lnTo>
                  <a:pt x="0" y="10278590"/>
                </a:lnTo>
                <a:lnTo>
                  <a:pt x="0" y="0"/>
                </a:lnTo>
                <a:close/>
              </a:path>
            </a:pathLst>
          </a:custGeom>
          <a:blipFill>
            <a:blip r:embed="rId2"/>
            <a:stretch>
              <a:fillRect t="-34" b="-34"/>
            </a:stretch>
          </a:blipFill>
        </p:spPr>
      </p:sp>
      <p:grpSp>
        <p:nvGrpSpPr>
          <p:cNvPr id="3" name="Group 3"/>
          <p:cNvGrpSpPr/>
          <p:nvPr/>
        </p:nvGrpSpPr>
        <p:grpSpPr>
          <a:xfrm>
            <a:off x="11989595" y="9732468"/>
            <a:ext cx="3159918" cy="464046"/>
            <a:chOff x="0" y="0"/>
            <a:chExt cx="2996071" cy="439984"/>
          </a:xfrm>
        </p:grpSpPr>
        <p:sp>
          <p:nvSpPr>
            <p:cNvPr id="4" name="Freeform 4"/>
            <p:cNvSpPr/>
            <p:nvPr/>
          </p:nvSpPr>
          <p:spPr>
            <a:xfrm>
              <a:off x="0" y="0"/>
              <a:ext cx="2996071" cy="439984"/>
            </a:xfrm>
            <a:custGeom>
              <a:avLst/>
              <a:gdLst/>
              <a:ahLst/>
              <a:cxnLst/>
              <a:rect l="l" t="t" r="r" b="b"/>
              <a:pathLst>
                <a:path w="2996071" h="439984">
                  <a:moveTo>
                    <a:pt x="0" y="0"/>
                  </a:moveTo>
                  <a:lnTo>
                    <a:pt x="2996071" y="0"/>
                  </a:lnTo>
                  <a:lnTo>
                    <a:pt x="2996071" y="439984"/>
                  </a:lnTo>
                  <a:lnTo>
                    <a:pt x="0" y="439984"/>
                  </a:lnTo>
                  <a:close/>
                </a:path>
              </a:pathLst>
            </a:custGeom>
            <a:solidFill>
              <a:srgbClr val="000000">
                <a:alpha val="0"/>
              </a:srgbClr>
            </a:solidFill>
          </p:spPr>
        </p:sp>
        <p:sp>
          <p:nvSpPr>
            <p:cNvPr id="5" name="TextBox 5"/>
            <p:cNvSpPr txBox="1"/>
            <p:nvPr/>
          </p:nvSpPr>
          <p:spPr>
            <a:xfrm>
              <a:off x="0" y="-76200"/>
              <a:ext cx="2996071" cy="516184"/>
            </a:xfrm>
            <a:prstGeom prst="rect">
              <a:avLst/>
            </a:prstGeom>
          </p:spPr>
          <p:txBody>
            <a:bodyPr lIns="0" tIns="0" rIns="0" bIns="0" rtlCol="0" anchor="t"/>
            <a:lstStyle/>
            <a:p>
              <a:pPr algn="ctr">
                <a:lnSpc>
                  <a:spcPts val="2590"/>
                </a:lnSpc>
              </a:pPr>
              <a:r>
                <a:rPr lang="en-US" sz="1798">
                  <a:solidFill>
                    <a:srgbClr val="FFFFFF"/>
                  </a:solidFill>
                  <a:latin typeface="Arial"/>
                  <a:ea typeface="Arial"/>
                  <a:cs typeface="Arial"/>
                  <a:sym typeface="Arial"/>
                </a:rPr>
                <a:t>www.duanemorris.com</a:t>
              </a:r>
            </a:p>
          </p:txBody>
        </p:sp>
      </p:grpSp>
      <p:grpSp>
        <p:nvGrpSpPr>
          <p:cNvPr id="6" name="Group 6"/>
          <p:cNvGrpSpPr/>
          <p:nvPr/>
        </p:nvGrpSpPr>
        <p:grpSpPr>
          <a:xfrm>
            <a:off x="2986088" y="9763422"/>
            <a:ext cx="2943225" cy="276819"/>
            <a:chOff x="0" y="0"/>
            <a:chExt cx="2790613" cy="262465"/>
          </a:xfrm>
        </p:grpSpPr>
        <p:sp>
          <p:nvSpPr>
            <p:cNvPr id="7" name="Freeform 7"/>
            <p:cNvSpPr/>
            <p:nvPr/>
          </p:nvSpPr>
          <p:spPr>
            <a:xfrm>
              <a:off x="0" y="0"/>
              <a:ext cx="2790613" cy="262465"/>
            </a:xfrm>
            <a:custGeom>
              <a:avLst/>
              <a:gdLst/>
              <a:ahLst/>
              <a:cxnLst/>
              <a:rect l="l" t="t" r="r" b="b"/>
              <a:pathLst>
                <a:path w="2790613" h="262465">
                  <a:moveTo>
                    <a:pt x="0" y="0"/>
                  </a:moveTo>
                  <a:lnTo>
                    <a:pt x="2790613" y="0"/>
                  </a:lnTo>
                  <a:lnTo>
                    <a:pt x="2790613" y="262465"/>
                  </a:lnTo>
                  <a:lnTo>
                    <a:pt x="0" y="262465"/>
                  </a:lnTo>
                  <a:close/>
                </a:path>
              </a:pathLst>
            </a:custGeom>
            <a:solidFill>
              <a:srgbClr val="000000">
                <a:alpha val="0"/>
              </a:srgbClr>
            </a:solidFill>
          </p:spPr>
        </p:sp>
        <p:sp>
          <p:nvSpPr>
            <p:cNvPr id="8" name="TextBox 8"/>
            <p:cNvSpPr txBox="1"/>
            <p:nvPr/>
          </p:nvSpPr>
          <p:spPr>
            <a:xfrm>
              <a:off x="0" y="-66675"/>
              <a:ext cx="2790613" cy="329140"/>
            </a:xfrm>
            <a:prstGeom prst="rect">
              <a:avLst/>
            </a:prstGeom>
          </p:spPr>
          <p:txBody>
            <a:bodyPr lIns="0" tIns="0" rIns="0" bIns="0" rtlCol="0" anchor="t"/>
            <a:lstStyle/>
            <a:p>
              <a:pPr algn="l">
                <a:lnSpc>
                  <a:spcPts val="2159"/>
                </a:lnSpc>
              </a:pPr>
              <a:r>
                <a:rPr lang="en-US" sz="1499">
                  <a:solidFill>
                    <a:srgbClr val="203C6A"/>
                  </a:solidFill>
                  <a:latin typeface="Arial"/>
                  <a:ea typeface="Arial"/>
                  <a:cs typeface="Arial"/>
                  <a:sym typeface="Arial"/>
                </a:rPr>
                <a:t>9</a:t>
              </a:r>
            </a:p>
          </p:txBody>
        </p:sp>
      </p:grpSp>
      <p:grpSp>
        <p:nvGrpSpPr>
          <p:cNvPr id="9" name="Group 9"/>
          <p:cNvGrpSpPr/>
          <p:nvPr/>
        </p:nvGrpSpPr>
        <p:grpSpPr>
          <a:xfrm>
            <a:off x="4214812" y="4578356"/>
            <a:ext cx="10123127" cy="3412804"/>
            <a:chOff x="0" y="0"/>
            <a:chExt cx="9598224" cy="3235844"/>
          </a:xfrm>
        </p:grpSpPr>
        <p:sp>
          <p:nvSpPr>
            <p:cNvPr id="10" name="Freeform 10"/>
            <p:cNvSpPr/>
            <p:nvPr/>
          </p:nvSpPr>
          <p:spPr>
            <a:xfrm>
              <a:off x="0" y="0"/>
              <a:ext cx="9598224" cy="3235844"/>
            </a:xfrm>
            <a:custGeom>
              <a:avLst/>
              <a:gdLst/>
              <a:ahLst/>
              <a:cxnLst/>
              <a:rect l="l" t="t" r="r" b="b"/>
              <a:pathLst>
                <a:path w="9598224" h="3235844">
                  <a:moveTo>
                    <a:pt x="0" y="0"/>
                  </a:moveTo>
                  <a:lnTo>
                    <a:pt x="9598224" y="0"/>
                  </a:lnTo>
                  <a:lnTo>
                    <a:pt x="9598224" y="3235844"/>
                  </a:lnTo>
                  <a:lnTo>
                    <a:pt x="0" y="3235844"/>
                  </a:lnTo>
                  <a:close/>
                </a:path>
              </a:pathLst>
            </a:custGeom>
            <a:solidFill>
              <a:srgbClr val="000000">
                <a:alpha val="0"/>
              </a:srgbClr>
            </a:solidFill>
          </p:spPr>
        </p:sp>
        <p:sp>
          <p:nvSpPr>
            <p:cNvPr id="11" name="TextBox 11"/>
            <p:cNvSpPr txBox="1"/>
            <p:nvPr/>
          </p:nvSpPr>
          <p:spPr>
            <a:xfrm>
              <a:off x="0" y="-57150"/>
              <a:ext cx="9598224" cy="3292994"/>
            </a:xfrm>
            <a:prstGeom prst="rect">
              <a:avLst/>
            </a:prstGeom>
          </p:spPr>
          <p:txBody>
            <a:bodyPr lIns="0" tIns="0" rIns="0" bIns="0" rtlCol="0" anchor="t"/>
            <a:lstStyle/>
            <a:p>
              <a:pPr algn="ctr">
                <a:lnSpc>
                  <a:spcPts val="6294"/>
                </a:lnSpc>
              </a:pPr>
              <a:r>
                <a:rPr lang="en-US" sz="5662" b="1">
                  <a:solidFill>
                    <a:srgbClr val="6E8650"/>
                  </a:solidFill>
                  <a:latin typeface="Arial Bold"/>
                  <a:ea typeface="Arial Bold"/>
                  <a:cs typeface="Arial Bold"/>
                  <a:sym typeface="Arial Bold"/>
                </a:rPr>
                <a:t>The New Administration: Impacts, Challenges &amp; Opportunities</a:t>
              </a:r>
            </a:p>
            <a:p>
              <a:pPr algn="ctr">
                <a:lnSpc>
                  <a:spcPts val="6294"/>
                </a:lnSpc>
              </a:pPr>
              <a:endParaRPr lang="en-US" sz="5662" b="1">
                <a:solidFill>
                  <a:srgbClr val="6E8650"/>
                </a:solidFill>
                <a:latin typeface="Arial Bold"/>
                <a:ea typeface="Arial Bold"/>
                <a:cs typeface="Arial Bold"/>
                <a:sym typeface="Arial Bold"/>
              </a:endParaRPr>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1473</Words>
  <Application>Microsoft Office PowerPoint</Application>
  <PresentationFormat>Custom</PresentationFormat>
  <Paragraphs>188</Paragraphs>
  <Slides>22</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Arial Bold</vt:lpstr>
      <vt:lpstr>Arial Bold Italics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DMVN_Retreat Prsentation_09Apr2025_edited</dc:title>
  <dc:creator>HanoiPC3</dc:creator>
  <cp:lastModifiedBy>HanoiPC3</cp:lastModifiedBy>
  <cp:revision>7</cp:revision>
  <dcterms:created xsi:type="dcterms:W3CDTF">2006-08-16T00:00:00Z</dcterms:created>
  <dcterms:modified xsi:type="dcterms:W3CDTF">2025-04-14T07:12:48Z</dcterms:modified>
  <dc:identifier>DAGkIrsYLy0</dc:identifier>
</cp:coreProperties>
</file>