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57" r:id="rId1"/>
  </p:sldMasterIdLst>
  <p:notesMasterIdLst>
    <p:notesMasterId r:id="rId22"/>
  </p:notesMasterIdLst>
  <p:handoutMasterIdLst>
    <p:handoutMasterId r:id="rId23"/>
  </p:handoutMasterIdLst>
  <p:sldIdLst>
    <p:sldId id="256" r:id="rId2"/>
    <p:sldId id="420" r:id="rId3"/>
    <p:sldId id="571" r:id="rId4"/>
    <p:sldId id="569" r:id="rId5"/>
    <p:sldId id="542" r:id="rId6"/>
    <p:sldId id="547" r:id="rId7"/>
    <p:sldId id="549" r:id="rId8"/>
    <p:sldId id="550" r:id="rId9"/>
    <p:sldId id="552" r:id="rId10"/>
    <p:sldId id="555" r:id="rId11"/>
    <p:sldId id="557" r:id="rId12"/>
    <p:sldId id="559" r:id="rId13"/>
    <p:sldId id="572" r:id="rId14"/>
    <p:sldId id="564" r:id="rId15"/>
    <p:sldId id="565" r:id="rId16"/>
    <p:sldId id="567" r:id="rId17"/>
    <p:sldId id="568" r:id="rId18"/>
    <p:sldId id="570" r:id="rId19"/>
    <p:sldId id="342" r:id="rId20"/>
    <p:sldId id="344" r:id="rId21"/>
  </p:sldIdLst>
  <p:sldSz cx="12192000" cy="6858000"/>
  <p:notesSz cx="6797675" cy="9928225"/>
  <p:custDataLst>
    <p:tags r:id="rId24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800"/>
    <a:srgbClr val="336600"/>
    <a:srgbClr val="5AA672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068297-F809-4522-BDB3-D123FD787158}" v="35" dt="2020-01-09T07:18:54.9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214"/>
  </p:normalViewPr>
  <p:slideViewPr>
    <p:cSldViewPr showGuides="1">
      <p:cViewPr varScale="1">
        <p:scale>
          <a:sx n="111" d="100"/>
          <a:sy n="111" d="100"/>
        </p:scale>
        <p:origin x="702" y="114"/>
      </p:cViewPr>
      <p:guideLst>
        <p:guide orient="horz" pos="2160"/>
        <p:guide pos="3805"/>
      </p:guideLst>
    </p:cSldViewPr>
  </p:slideViewPr>
  <p:outlineViewPr>
    <p:cViewPr>
      <p:scale>
        <a:sx n="33" d="100"/>
        <a:sy n="33" d="100"/>
      </p:scale>
      <p:origin x="0" y="1068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3B42F3-6090-4965-B7B0-0653FAA9246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8F0E62-3FF5-419F-AFE7-92B86DEA677D}">
      <dgm:prSet phldrT="[Text]"/>
      <dgm:spPr>
        <a:solidFill>
          <a:srgbClr val="254800"/>
        </a:solidFill>
      </dgm:spPr>
      <dgm:t>
        <a:bodyPr/>
        <a:lstStyle/>
        <a:p>
          <a:r>
            <a:rPr lang="en-US" b="1" dirty="0">
              <a:latin typeface="Garamond" panose="02020404030301010803" pitchFamily="18" charset="0"/>
            </a:rPr>
            <a:t>Public Administration</a:t>
          </a:r>
          <a:endParaRPr lang="en-US" dirty="0"/>
        </a:p>
      </dgm:t>
    </dgm:pt>
    <dgm:pt modelId="{DC2E1F82-7A8A-4914-8DA4-A3D8259D8F42}" type="parTrans" cxnId="{65FE0567-DA44-4C30-A987-F6F2DB54F0A8}">
      <dgm:prSet/>
      <dgm:spPr/>
      <dgm:t>
        <a:bodyPr/>
        <a:lstStyle/>
        <a:p>
          <a:endParaRPr lang="en-US"/>
        </a:p>
      </dgm:t>
    </dgm:pt>
    <dgm:pt modelId="{DCFEF03F-96B9-4FB1-9064-1BB9BE5CD921}" type="sibTrans" cxnId="{65FE0567-DA44-4C30-A987-F6F2DB54F0A8}">
      <dgm:prSet/>
      <dgm:spPr/>
      <dgm:t>
        <a:bodyPr/>
        <a:lstStyle/>
        <a:p>
          <a:endParaRPr lang="en-US"/>
        </a:p>
      </dgm:t>
    </dgm:pt>
    <dgm:pt modelId="{D204CA5F-ADD4-405E-9869-A643EDBAB68C}">
      <dgm:prSet phldrT="[Text]"/>
      <dgm:spPr/>
      <dgm:t>
        <a:bodyPr/>
        <a:lstStyle/>
        <a:p>
          <a:r>
            <a:rPr lang="en-US" dirty="0">
              <a:latin typeface="Garamond" panose="02020404030301010803" pitchFamily="18" charset="0"/>
            </a:rPr>
            <a:t>Managing administrative procedures</a:t>
          </a:r>
        </a:p>
      </dgm:t>
    </dgm:pt>
    <dgm:pt modelId="{5602427E-7E75-466C-B905-13109DA0B4A2}" type="parTrans" cxnId="{93B352EB-368C-4D74-AF5E-6873C80B5493}">
      <dgm:prSet/>
      <dgm:spPr/>
      <dgm:t>
        <a:bodyPr/>
        <a:lstStyle/>
        <a:p>
          <a:endParaRPr lang="en-US"/>
        </a:p>
      </dgm:t>
    </dgm:pt>
    <dgm:pt modelId="{8F2247D1-09FF-4FFD-AFDE-5FE3FF04B92D}" type="sibTrans" cxnId="{93B352EB-368C-4D74-AF5E-6873C80B5493}">
      <dgm:prSet/>
      <dgm:spPr/>
      <dgm:t>
        <a:bodyPr/>
        <a:lstStyle/>
        <a:p>
          <a:endParaRPr lang="en-US"/>
        </a:p>
      </dgm:t>
    </dgm:pt>
    <dgm:pt modelId="{A81F2DB4-BD7E-4908-BF4D-AEB0ED27D4D1}">
      <dgm:prSet phldrT="[Text]"/>
      <dgm:spPr>
        <a:solidFill>
          <a:srgbClr val="254800"/>
        </a:solidFill>
      </dgm:spPr>
      <dgm:t>
        <a:bodyPr/>
        <a:lstStyle/>
        <a:p>
          <a:r>
            <a:rPr lang="en-US" b="1" dirty="0">
              <a:latin typeface="Garamond" panose="02020404030301010803" pitchFamily="18" charset="0"/>
            </a:rPr>
            <a:t>Education and Training</a:t>
          </a:r>
          <a:endParaRPr lang="en-US" dirty="0"/>
        </a:p>
      </dgm:t>
    </dgm:pt>
    <dgm:pt modelId="{EBE928A8-EE0F-4FB4-92D9-17B0B9013C07}" type="parTrans" cxnId="{AD43EFE9-8E12-4374-ABFD-8C3422C8747A}">
      <dgm:prSet/>
      <dgm:spPr/>
      <dgm:t>
        <a:bodyPr/>
        <a:lstStyle/>
        <a:p>
          <a:endParaRPr lang="en-US"/>
        </a:p>
      </dgm:t>
    </dgm:pt>
    <dgm:pt modelId="{2F642F67-B79E-4005-AD16-6F95E594122A}" type="sibTrans" cxnId="{AD43EFE9-8E12-4374-ABFD-8C3422C8747A}">
      <dgm:prSet/>
      <dgm:spPr/>
      <dgm:t>
        <a:bodyPr/>
        <a:lstStyle/>
        <a:p>
          <a:endParaRPr lang="en-US"/>
        </a:p>
      </dgm:t>
    </dgm:pt>
    <dgm:pt modelId="{2A384A9A-9A2B-47BA-9BAB-F8255D9C60EE}">
      <dgm:prSet phldrT="[Text]"/>
      <dgm:spPr/>
      <dgm:t>
        <a:bodyPr/>
        <a:lstStyle/>
        <a:p>
          <a:r>
            <a:rPr lang="en-US" dirty="0">
              <a:latin typeface="Garamond" panose="02020404030301010803" pitchFamily="18" charset="0"/>
            </a:rPr>
            <a:t>Creating a comprehensive database to manage detailed information for all schools, from preschool to high school, seamlessly integrated with the national population database.</a:t>
          </a:r>
          <a:endParaRPr lang="en-US" dirty="0"/>
        </a:p>
      </dgm:t>
    </dgm:pt>
    <dgm:pt modelId="{8CDA80E1-DAA8-4A13-AE2A-348027B894AA}" type="parTrans" cxnId="{0886554B-454E-45E8-B202-23F298674863}">
      <dgm:prSet/>
      <dgm:spPr/>
      <dgm:t>
        <a:bodyPr/>
        <a:lstStyle/>
        <a:p>
          <a:endParaRPr lang="en-US"/>
        </a:p>
      </dgm:t>
    </dgm:pt>
    <dgm:pt modelId="{DB14F221-B67A-4D6F-A9B3-A95B5F1C5BB6}" type="sibTrans" cxnId="{0886554B-454E-45E8-B202-23F298674863}">
      <dgm:prSet/>
      <dgm:spPr/>
      <dgm:t>
        <a:bodyPr/>
        <a:lstStyle/>
        <a:p>
          <a:endParaRPr lang="en-US"/>
        </a:p>
      </dgm:t>
    </dgm:pt>
    <dgm:pt modelId="{A80ED8E8-C9CA-4269-9F91-DFABB4D9FA37}">
      <dgm:prSet phldrT="[Text]"/>
      <dgm:spPr>
        <a:solidFill>
          <a:srgbClr val="254800"/>
        </a:solidFill>
      </dgm:spPr>
      <dgm:t>
        <a:bodyPr/>
        <a:lstStyle/>
        <a:p>
          <a:r>
            <a:rPr lang="en-US" b="1" dirty="0">
              <a:latin typeface="Garamond" panose="02020404030301010803" pitchFamily="18" charset="0"/>
            </a:rPr>
            <a:t>Investment</a:t>
          </a:r>
          <a:endParaRPr lang="en-US" dirty="0"/>
        </a:p>
      </dgm:t>
    </dgm:pt>
    <dgm:pt modelId="{537D3745-B808-403D-AE71-788EDBFD9B1E}" type="parTrans" cxnId="{9FDC12AC-F4D2-44E7-814E-57E3ED353287}">
      <dgm:prSet/>
      <dgm:spPr/>
      <dgm:t>
        <a:bodyPr/>
        <a:lstStyle/>
        <a:p>
          <a:endParaRPr lang="en-US"/>
        </a:p>
      </dgm:t>
    </dgm:pt>
    <dgm:pt modelId="{5514C783-435B-4EB7-BCEA-D19123FC41CC}" type="sibTrans" cxnId="{9FDC12AC-F4D2-44E7-814E-57E3ED353287}">
      <dgm:prSet/>
      <dgm:spPr/>
      <dgm:t>
        <a:bodyPr/>
        <a:lstStyle/>
        <a:p>
          <a:endParaRPr lang="en-US"/>
        </a:p>
      </dgm:t>
    </dgm:pt>
    <dgm:pt modelId="{925937C4-6CE2-4FF2-88E0-7BEEA7D7E136}">
      <dgm:prSet phldrT="[Text]"/>
      <dgm:spPr/>
      <dgm:t>
        <a:bodyPr/>
        <a:lstStyle/>
        <a:p>
          <a:r>
            <a:rPr lang="en-US" dirty="0">
              <a:latin typeface="Garamond" panose="02020404030301010803" pitchFamily="18" charset="0"/>
            </a:rPr>
            <a:t>Streamlining 30% of administrative processes for businesses by leveraging digital technology for document review, licensing, and simplifying business conditions.</a:t>
          </a:r>
          <a:endParaRPr lang="en-US" dirty="0"/>
        </a:p>
      </dgm:t>
    </dgm:pt>
    <dgm:pt modelId="{7A943E46-695D-48C8-88D7-CD8522F9E0FC}" type="parTrans" cxnId="{5F53C18B-5D60-4BB9-90B5-089416985BDE}">
      <dgm:prSet/>
      <dgm:spPr/>
      <dgm:t>
        <a:bodyPr/>
        <a:lstStyle/>
        <a:p>
          <a:endParaRPr lang="en-US"/>
        </a:p>
      </dgm:t>
    </dgm:pt>
    <dgm:pt modelId="{403077E8-CBF2-4BAC-A626-8945EBF9B4E4}" type="sibTrans" cxnId="{5F53C18B-5D60-4BB9-90B5-089416985BDE}">
      <dgm:prSet/>
      <dgm:spPr/>
      <dgm:t>
        <a:bodyPr/>
        <a:lstStyle/>
        <a:p>
          <a:endParaRPr lang="en-US"/>
        </a:p>
      </dgm:t>
    </dgm:pt>
    <dgm:pt modelId="{30E52350-8C08-4EAA-B325-0A90375F8E02}" type="pres">
      <dgm:prSet presAssocID="{DC3B42F3-6090-4965-B7B0-0653FAA924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7EBF4A-4472-4B8E-A34C-0AE642CA9BAD}" type="pres">
      <dgm:prSet presAssocID="{268F0E62-3FF5-419F-AFE7-92B86DEA677D}" presName="linNode" presStyleCnt="0"/>
      <dgm:spPr/>
    </dgm:pt>
    <dgm:pt modelId="{79BFE8F0-737A-447F-902F-2DD05F7A82C2}" type="pres">
      <dgm:prSet presAssocID="{268F0E62-3FF5-419F-AFE7-92B86DEA677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949E69-BD9A-4B58-9862-BAC3D94E78C4}" type="pres">
      <dgm:prSet presAssocID="{268F0E62-3FF5-419F-AFE7-92B86DEA677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AD1BE-5C57-48BF-990E-65E2223334ED}" type="pres">
      <dgm:prSet presAssocID="{DCFEF03F-96B9-4FB1-9064-1BB9BE5CD921}" presName="sp" presStyleCnt="0"/>
      <dgm:spPr/>
    </dgm:pt>
    <dgm:pt modelId="{679D9786-1E1B-4A5C-B3F5-DF0C15271D54}" type="pres">
      <dgm:prSet presAssocID="{A81F2DB4-BD7E-4908-BF4D-AEB0ED27D4D1}" presName="linNode" presStyleCnt="0"/>
      <dgm:spPr/>
    </dgm:pt>
    <dgm:pt modelId="{E9AF0524-36D4-478F-871B-BAEC191CF346}" type="pres">
      <dgm:prSet presAssocID="{A81F2DB4-BD7E-4908-BF4D-AEB0ED27D4D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D2AAA-9891-4D34-9868-92292131F97B}" type="pres">
      <dgm:prSet presAssocID="{A81F2DB4-BD7E-4908-BF4D-AEB0ED27D4D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5D07F-640A-4AE5-ACF7-30E274671EE2}" type="pres">
      <dgm:prSet presAssocID="{2F642F67-B79E-4005-AD16-6F95E594122A}" presName="sp" presStyleCnt="0"/>
      <dgm:spPr/>
    </dgm:pt>
    <dgm:pt modelId="{03521A66-84BB-4990-A9A9-1E1098FF35A8}" type="pres">
      <dgm:prSet presAssocID="{A80ED8E8-C9CA-4269-9F91-DFABB4D9FA37}" presName="linNode" presStyleCnt="0"/>
      <dgm:spPr/>
    </dgm:pt>
    <dgm:pt modelId="{B1238478-C4F7-48A3-BD20-D7261F33D326}" type="pres">
      <dgm:prSet presAssocID="{A80ED8E8-C9CA-4269-9F91-DFABB4D9FA3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4A42C-BEDD-426D-BFF4-920D2FC018C9}" type="pres">
      <dgm:prSet presAssocID="{A80ED8E8-C9CA-4269-9F91-DFABB4D9FA3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FE0567-DA44-4C30-A987-F6F2DB54F0A8}" srcId="{DC3B42F3-6090-4965-B7B0-0653FAA9246B}" destId="{268F0E62-3FF5-419F-AFE7-92B86DEA677D}" srcOrd="0" destOrd="0" parTransId="{DC2E1F82-7A8A-4914-8DA4-A3D8259D8F42}" sibTransId="{DCFEF03F-96B9-4FB1-9064-1BB9BE5CD921}"/>
    <dgm:cxn modelId="{9FDC12AC-F4D2-44E7-814E-57E3ED353287}" srcId="{DC3B42F3-6090-4965-B7B0-0653FAA9246B}" destId="{A80ED8E8-C9CA-4269-9F91-DFABB4D9FA37}" srcOrd="2" destOrd="0" parTransId="{537D3745-B808-403D-AE71-788EDBFD9B1E}" sibTransId="{5514C783-435B-4EB7-BCEA-D19123FC41CC}"/>
    <dgm:cxn modelId="{2FABA79D-07BA-43E3-ACA0-DFF168514FAF}" type="presOf" srcId="{2A384A9A-9A2B-47BA-9BAB-F8255D9C60EE}" destId="{F05D2AAA-9891-4D34-9868-92292131F97B}" srcOrd="0" destOrd="0" presId="urn:microsoft.com/office/officeart/2005/8/layout/vList5"/>
    <dgm:cxn modelId="{D61F5FC6-6DA0-434A-8CAD-DE76AE1DDBF9}" type="presOf" srcId="{A80ED8E8-C9CA-4269-9F91-DFABB4D9FA37}" destId="{B1238478-C4F7-48A3-BD20-D7261F33D326}" srcOrd="0" destOrd="0" presId="urn:microsoft.com/office/officeart/2005/8/layout/vList5"/>
    <dgm:cxn modelId="{5F53C18B-5D60-4BB9-90B5-089416985BDE}" srcId="{A80ED8E8-C9CA-4269-9F91-DFABB4D9FA37}" destId="{925937C4-6CE2-4FF2-88E0-7BEEA7D7E136}" srcOrd="0" destOrd="0" parTransId="{7A943E46-695D-48C8-88D7-CD8522F9E0FC}" sibTransId="{403077E8-CBF2-4BAC-A626-8945EBF9B4E4}"/>
    <dgm:cxn modelId="{AD43EFE9-8E12-4374-ABFD-8C3422C8747A}" srcId="{DC3B42F3-6090-4965-B7B0-0653FAA9246B}" destId="{A81F2DB4-BD7E-4908-BF4D-AEB0ED27D4D1}" srcOrd="1" destOrd="0" parTransId="{EBE928A8-EE0F-4FB4-92D9-17B0B9013C07}" sibTransId="{2F642F67-B79E-4005-AD16-6F95E594122A}"/>
    <dgm:cxn modelId="{B1413E5D-EEF4-4E24-919A-358F54D753A1}" type="presOf" srcId="{268F0E62-3FF5-419F-AFE7-92B86DEA677D}" destId="{79BFE8F0-737A-447F-902F-2DD05F7A82C2}" srcOrd="0" destOrd="0" presId="urn:microsoft.com/office/officeart/2005/8/layout/vList5"/>
    <dgm:cxn modelId="{40F75DD1-AB93-4124-AEB7-4582D7CE32B1}" type="presOf" srcId="{A81F2DB4-BD7E-4908-BF4D-AEB0ED27D4D1}" destId="{E9AF0524-36D4-478F-871B-BAEC191CF346}" srcOrd="0" destOrd="0" presId="urn:microsoft.com/office/officeart/2005/8/layout/vList5"/>
    <dgm:cxn modelId="{BF75EC66-CEAE-41E5-9700-EC8FFD785986}" type="presOf" srcId="{DC3B42F3-6090-4965-B7B0-0653FAA9246B}" destId="{30E52350-8C08-4EAA-B325-0A90375F8E02}" srcOrd="0" destOrd="0" presId="urn:microsoft.com/office/officeart/2005/8/layout/vList5"/>
    <dgm:cxn modelId="{6B977502-4D9F-4B61-AE34-DEFCB890070E}" type="presOf" srcId="{D204CA5F-ADD4-405E-9869-A643EDBAB68C}" destId="{BB949E69-BD9A-4B58-9862-BAC3D94E78C4}" srcOrd="0" destOrd="0" presId="urn:microsoft.com/office/officeart/2005/8/layout/vList5"/>
    <dgm:cxn modelId="{0886554B-454E-45E8-B202-23F298674863}" srcId="{A81F2DB4-BD7E-4908-BF4D-AEB0ED27D4D1}" destId="{2A384A9A-9A2B-47BA-9BAB-F8255D9C60EE}" srcOrd="0" destOrd="0" parTransId="{8CDA80E1-DAA8-4A13-AE2A-348027B894AA}" sibTransId="{DB14F221-B67A-4D6F-A9B3-A95B5F1C5BB6}"/>
    <dgm:cxn modelId="{6EFE9B7F-C682-43F0-BF78-E83D57C40DFD}" type="presOf" srcId="{925937C4-6CE2-4FF2-88E0-7BEEA7D7E136}" destId="{6A04A42C-BEDD-426D-BFF4-920D2FC018C9}" srcOrd="0" destOrd="0" presId="urn:microsoft.com/office/officeart/2005/8/layout/vList5"/>
    <dgm:cxn modelId="{93B352EB-368C-4D74-AF5E-6873C80B5493}" srcId="{268F0E62-3FF5-419F-AFE7-92B86DEA677D}" destId="{D204CA5F-ADD4-405E-9869-A643EDBAB68C}" srcOrd="0" destOrd="0" parTransId="{5602427E-7E75-466C-B905-13109DA0B4A2}" sibTransId="{8F2247D1-09FF-4FFD-AFDE-5FE3FF04B92D}"/>
    <dgm:cxn modelId="{00101193-65AC-415F-81CD-8FE6D219EFF2}" type="presParOf" srcId="{30E52350-8C08-4EAA-B325-0A90375F8E02}" destId="{457EBF4A-4472-4B8E-A34C-0AE642CA9BAD}" srcOrd="0" destOrd="0" presId="urn:microsoft.com/office/officeart/2005/8/layout/vList5"/>
    <dgm:cxn modelId="{A005B419-0EE1-4DBB-8871-264B86376FCC}" type="presParOf" srcId="{457EBF4A-4472-4B8E-A34C-0AE642CA9BAD}" destId="{79BFE8F0-737A-447F-902F-2DD05F7A82C2}" srcOrd="0" destOrd="0" presId="urn:microsoft.com/office/officeart/2005/8/layout/vList5"/>
    <dgm:cxn modelId="{B72DD42D-434C-475C-A235-6DA27B98A602}" type="presParOf" srcId="{457EBF4A-4472-4B8E-A34C-0AE642CA9BAD}" destId="{BB949E69-BD9A-4B58-9862-BAC3D94E78C4}" srcOrd="1" destOrd="0" presId="urn:microsoft.com/office/officeart/2005/8/layout/vList5"/>
    <dgm:cxn modelId="{FAFA39B7-F680-441C-993F-CAA2799880A8}" type="presParOf" srcId="{30E52350-8C08-4EAA-B325-0A90375F8E02}" destId="{AE2AD1BE-5C57-48BF-990E-65E2223334ED}" srcOrd="1" destOrd="0" presId="urn:microsoft.com/office/officeart/2005/8/layout/vList5"/>
    <dgm:cxn modelId="{26E4BCFC-A73F-49CF-A703-7E84FD969604}" type="presParOf" srcId="{30E52350-8C08-4EAA-B325-0A90375F8E02}" destId="{679D9786-1E1B-4A5C-B3F5-DF0C15271D54}" srcOrd="2" destOrd="0" presId="urn:microsoft.com/office/officeart/2005/8/layout/vList5"/>
    <dgm:cxn modelId="{CB4A0D6C-A09B-471E-91DB-A614953C4B8C}" type="presParOf" srcId="{679D9786-1E1B-4A5C-B3F5-DF0C15271D54}" destId="{E9AF0524-36D4-478F-871B-BAEC191CF346}" srcOrd="0" destOrd="0" presId="urn:microsoft.com/office/officeart/2005/8/layout/vList5"/>
    <dgm:cxn modelId="{0B71BA61-3EA7-405D-8E34-6BDFE3B09D66}" type="presParOf" srcId="{679D9786-1E1B-4A5C-B3F5-DF0C15271D54}" destId="{F05D2AAA-9891-4D34-9868-92292131F97B}" srcOrd="1" destOrd="0" presId="urn:microsoft.com/office/officeart/2005/8/layout/vList5"/>
    <dgm:cxn modelId="{C4548F63-7F0E-4B03-9877-82CC508C6353}" type="presParOf" srcId="{30E52350-8C08-4EAA-B325-0A90375F8E02}" destId="{CA65D07F-640A-4AE5-ACF7-30E274671EE2}" srcOrd="3" destOrd="0" presId="urn:microsoft.com/office/officeart/2005/8/layout/vList5"/>
    <dgm:cxn modelId="{59A419FF-FA67-4679-BF95-C3CC5777B0B1}" type="presParOf" srcId="{30E52350-8C08-4EAA-B325-0A90375F8E02}" destId="{03521A66-84BB-4990-A9A9-1E1098FF35A8}" srcOrd="4" destOrd="0" presId="urn:microsoft.com/office/officeart/2005/8/layout/vList5"/>
    <dgm:cxn modelId="{7E76DEB9-0FBE-49AF-88D8-1E1EEC78EFD9}" type="presParOf" srcId="{03521A66-84BB-4990-A9A9-1E1098FF35A8}" destId="{B1238478-C4F7-48A3-BD20-D7261F33D326}" srcOrd="0" destOrd="0" presId="urn:microsoft.com/office/officeart/2005/8/layout/vList5"/>
    <dgm:cxn modelId="{C3260261-107E-45C5-ACEC-A32D91CF136A}" type="presParOf" srcId="{03521A66-84BB-4990-A9A9-1E1098FF35A8}" destId="{6A04A42C-BEDD-426D-BFF4-920D2FC018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49E69-BD9A-4B58-9862-BAC3D94E78C4}">
      <dsp:nvSpPr>
        <dsp:cNvPr id="0" name=""/>
        <dsp:cNvSpPr/>
      </dsp:nvSpPr>
      <dsp:spPr>
        <a:xfrm rot="5400000">
          <a:off x="6893826" y="-2759732"/>
          <a:ext cx="1237031" cy="707043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>
              <a:latin typeface="Garamond" panose="02020404030301010803" pitchFamily="18" charset="0"/>
            </a:rPr>
            <a:t>Managing administrative procedures</a:t>
          </a:r>
        </a:p>
      </dsp:txBody>
      <dsp:txXfrm rot="-5400000">
        <a:off x="3977123" y="217358"/>
        <a:ext cx="7010052" cy="1116257"/>
      </dsp:txXfrm>
    </dsp:sp>
    <dsp:sp modelId="{79BFE8F0-737A-447F-902F-2DD05F7A82C2}">
      <dsp:nvSpPr>
        <dsp:cNvPr id="0" name=""/>
        <dsp:cNvSpPr/>
      </dsp:nvSpPr>
      <dsp:spPr>
        <a:xfrm>
          <a:off x="0" y="2342"/>
          <a:ext cx="3977122" cy="1546289"/>
        </a:xfrm>
        <a:prstGeom prst="roundRect">
          <a:avLst/>
        </a:prstGeom>
        <a:solidFill>
          <a:srgbClr val="2548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latin typeface="Garamond" panose="02020404030301010803" pitchFamily="18" charset="0"/>
            </a:rPr>
            <a:t>Public Administration</a:t>
          </a:r>
          <a:endParaRPr lang="en-US" sz="4000" kern="1200" dirty="0"/>
        </a:p>
      </dsp:txBody>
      <dsp:txXfrm>
        <a:off x="75484" y="77826"/>
        <a:ext cx="3826154" cy="1395321"/>
      </dsp:txXfrm>
    </dsp:sp>
    <dsp:sp modelId="{F05D2AAA-9891-4D34-9868-92292131F97B}">
      <dsp:nvSpPr>
        <dsp:cNvPr id="0" name=""/>
        <dsp:cNvSpPr/>
      </dsp:nvSpPr>
      <dsp:spPr>
        <a:xfrm rot="5400000">
          <a:off x="6893826" y="-1136128"/>
          <a:ext cx="1237031" cy="707043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>
              <a:latin typeface="Garamond" panose="02020404030301010803" pitchFamily="18" charset="0"/>
            </a:rPr>
            <a:t>Creating a comprehensive database to manage detailed information for all schools, from preschool to high school, seamlessly integrated with the national population database.</a:t>
          </a:r>
          <a:endParaRPr lang="en-US" sz="2200" kern="1200" dirty="0"/>
        </a:p>
      </dsp:txBody>
      <dsp:txXfrm rot="-5400000">
        <a:off x="3977123" y="1840962"/>
        <a:ext cx="7010052" cy="1116257"/>
      </dsp:txXfrm>
    </dsp:sp>
    <dsp:sp modelId="{E9AF0524-36D4-478F-871B-BAEC191CF346}">
      <dsp:nvSpPr>
        <dsp:cNvPr id="0" name=""/>
        <dsp:cNvSpPr/>
      </dsp:nvSpPr>
      <dsp:spPr>
        <a:xfrm>
          <a:off x="0" y="1625946"/>
          <a:ext cx="3977122" cy="1546289"/>
        </a:xfrm>
        <a:prstGeom prst="roundRect">
          <a:avLst/>
        </a:prstGeom>
        <a:solidFill>
          <a:srgbClr val="2548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latin typeface="Garamond" panose="02020404030301010803" pitchFamily="18" charset="0"/>
            </a:rPr>
            <a:t>Education and Training</a:t>
          </a:r>
          <a:endParaRPr lang="en-US" sz="4000" kern="1200" dirty="0"/>
        </a:p>
      </dsp:txBody>
      <dsp:txXfrm>
        <a:off x="75484" y="1701430"/>
        <a:ext cx="3826154" cy="1395321"/>
      </dsp:txXfrm>
    </dsp:sp>
    <dsp:sp modelId="{6A04A42C-BEDD-426D-BFF4-920D2FC018C9}">
      <dsp:nvSpPr>
        <dsp:cNvPr id="0" name=""/>
        <dsp:cNvSpPr/>
      </dsp:nvSpPr>
      <dsp:spPr>
        <a:xfrm rot="5400000">
          <a:off x="6893826" y="487475"/>
          <a:ext cx="1237031" cy="707043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>
              <a:latin typeface="Garamond" panose="02020404030301010803" pitchFamily="18" charset="0"/>
            </a:rPr>
            <a:t>Streamlining 30% of administrative processes for businesses by leveraging digital technology for document review, licensing, and simplifying business conditions.</a:t>
          </a:r>
          <a:endParaRPr lang="en-US" sz="2200" kern="1200" dirty="0"/>
        </a:p>
      </dsp:txBody>
      <dsp:txXfrm rot="-5400000">
        <a:off x="3977123" y="3464566"/>
        <a:ext cx="7010052" cy="1116257"/>
      </dsp:txXfrm>
    </dsp:sp>
    <dsp:sp modelId="{B1238478-C4F7-48A3-BD20-D7261F33D326}">
      <dsp:nvSpPr>
        <dsp:cNvPr id="0" name=""/>
        <dsp:cNvSpPr/>
      </dsp:nvSpPr>
      <dsp:spPr>
        <a:xfrm>
          <a:off x="0" y="3249550"/>
          <a:ext cx="3977122" cy="1546289"/>
        </a:xfrm>
        <a:prstGeom prst="roundRect">
          <a:avLst/>
        </a:prstGeom>
        <a:solidFill>
          <a:srgbClr val="2548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latin typeface="Garamond" panose="02020404030301010803" pitchFamily="18" charset="0"/>
            </a:rPr>
            <a:t>Investment</a:t>
          </a:r>
          <a:endParaRPr lang="en-US" sz="4000" kern="1200" dirty="0"/>
        </a:p>
      </dsp:txBody>
      <dsp:txXfrm>
        <a:off x="75484" y="3325034"/>
        <a:ext cx="3826154" cy="1395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99EA74-47B6-40EE-BD53-D68FFC5165E2}" type="datetime1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02-Jun-25</a:t>
            </a:fld>
            <a:endParaRPr kumimoji="0" lang="en-US" altLang="vi-V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4F2754-AA4A-4B2A-889A-32A4D7313FEF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vi-V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559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/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2B9350-31B1-4206-94F8-2D62AA7CF971}" type="datetime1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02-Jun-25</a:t>
            </a:fld>
            <a:endParaRPr kumimoji="0" lang="en-US" altLang="vi-V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16463"/>
            <a:ext cx="5435600" cy="44672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/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5DF71E-BECF-4EC3-B642-0E8CA61A0D92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vi-V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0342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588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232EA8-49B6-4C3A-8672-51FF0D626489}" type="slidenum">
              <a:rPr lang="en-US" altLang="vi-VN" smtClean="0">
                <a:latin typeface="Calibri" panose="020F0502020204030204" pitchFamily="34" charset="0"/>
              </a:rPr>
              <a:pPr/>
              <a:t>5</a:t>
            </a:fld>
            <a:endParaRPr lang="en-US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963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934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345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273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3177" tIns="46589" rIns="93177" bIns="46589" anchor="t"/>
          <a:lstStyle/>
          <a:p>
            <a:pPr lvl="0"/>
            <a:endParaRPr lang="vi-VN" altLang="vi-VN"/>
          </a:p>
        </p:txBody>
      </p:sp>
      <p:sp>
        <p:nvSpPr>
          <p:cNvPr id="43012" name="Slide Number Placeholder 3"/>
          <p:cNvSpPr txBox="1">
            <a:spLocks noGrp="1"/>
          </p:cNvSpPr>
          <p:nvPr>
            <p:ph type="sldNum" sz="quarter" idx="10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lIns="93177" tIns="46589" rIns="93177" bIns="46589" anchor="b"/>
          <a:lstStyle/>
          <a:p>
            <a:pPr lvl="0" algn="r" eaLnBrk="1" hangingPunct="1"/>
            <a:fld id="{9A0DB2DC-4C9A-4742-B13C-FB6460FD3503}" type="slidenum">
              <a:rPr lang="en-US" altLang="vi-VN" sz="1200">
                <a:latin typeface="Calibri" panose="020F0502020204030204" pitchFamily="34" charset="0"/>
                <a:ea typeface="MS PGothic" panose="020B0600070205080204" pitchFamily="34" charset="-128"/>
              </a:rPr>
              <a:t>20</a:t>
            </a:fld>
            <a:endParaRPr lang="en-US" altLang="vi-VN" sz="1200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dm_ppt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2" name="Straight Connector 11"/>
          <p:cNvCxnSpPr/>
          <p:nvPr/>
        </p:nvCxnSpPr>
        <p:spPr>
          <a:xfrm>
            <a:off x="0" y="1865313"/>
            <a:ext cx="12192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65652" y="6472238"/>
            <a:ext cx="3039533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www.duanemorris.com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5995991"/>
            <a:ext cx="12192000" cy="415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700" b="0" i="0" u="none" strike="noStrike" kern="1200" cap="none" spc="0" normalizeH="0" baseline="0" noProof="0" dirty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©2010 Duane Morris LLP. All Rights Reserved. Duane Morris is a registered service mark of Duane Morris LLP. </a:t>
            </a:r>
            <a:br>
              <a:rPr kumimoji="0" lang="en-US" altLang="vi-VN" sz="700" b="0" i="0" u="none" strike="noStrike" kern="1200" cap="none" spc="0" normalizeH="0" baseline="0" noProof="0" dirty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vi-VN" sz="700" b="0" i="0" u="none" strike="noStrike" kern="1200" cap="none" spc="0" normalizeH="0" baseline="0" noProof="0" dirty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Duane Morris – Firm and Affiliate Offices | New York | London | Singapore | Los Angeles | Chicago | Houston | Hanoi | Philadelphia | San Diego | San Francisco | Baltimore | Boston | Washington, D.C.</a:t>
            </a:r>
            <a:br>
              <a:rPr kumimoji="0" lang="en-US" altLang="vi-VN" sz="700" b="0" i="0" u="none" strike="noStrike" kern="1200" cap="none" spc="0" normalizeH="0" baseline="0" noProof="0" dirty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vi-VN" sz="700" b="0" i="0" u="none" strike="noStrike" kern="1200" cap="none" spc="0" normalizeH="0" baseline="0" noProof="0" dirty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 Vegas | Atlanta | Miami | Pittsburgh | Newark | Boca Raton | Wilmington | Cherry Hill | Princeton | Lake Tahoe | Ho Chi Minh City | Duane Morris LLP – A Delaware limited liability partnership</a:t>
            </a:r>
            <a:endParaRPr kumimoji="0" lang="en-US" altLang="vi-VN" sz="700" b="0" i="0" u="none" strike="noStrike" kern="1200" cap="none" spc="0" normalizeH="0" baseline="0" noProof="0" dirty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dobe Heiti Std R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987" y="5055380"/>
            <a:ext cx="12192000" cy="914400"/>
          </a:xfrm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3783248"/>
            <a:ext cx="12192000" cy="864952"/>
          </a:xfrm>
        </p:spPr>
        <p:txBody>
          <a:bodyPr/>
          <a:lstStyle>
            <a:lvl1pPr algn="ctr">
              <a:defRPr sz="4000" b="1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08000" y="64928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46BD5E33-F482-4D7C-A827-E4F8ADDF827C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 dirty="0">
              <a:cs typeface="Arial" panose="020B0604020202020204" pitchFamily="34" charset="0"/>
            </a:endParaRP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492878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/>
            </a:lvl1pPr>
          </a:lstStyle>
          <a:p>
            <a:pPr>
              <a:defRPr/>
            </a:pPr>
            <a:fld id="{A3CD158B-B037-45D4-A917-07F9EFF2CBA7}" type="datetime1">
              <a:rPr lang="en-US" altLang="vi-VN" smtClean="0">
                <a:cs typeface="Arial" panose="020B0604020202020204" pitchFamily="34" charset="0"/>
              </a:rPr>
              <a:t>02-Jun-25</a:t>
            </a:fld>
            <a:endParaRPr lang="en-US" altLang="vi-VN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0724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680" y="1068779"/>
            <a:ext cx="11460480" cy="868680"/>
          </a:xfrm>
        </p:spPr>
        <p:txBody>
          <a:bodyPr/>
          <a:lstStyle>
            <a:lvl1pPr>
              <a:defRPr sz="3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680" y="1995055"/>
            <a:ext cx="11436096" cy="4480560"/>
          </a:xfrm>
        </p:spPr>
        <p:txBody>
          <a:bodyPr/>
          <a:lstStyle>
            <a:lvl1pPr marL="465455" indent="-465455">
              <a:defRPr sz="3000"/>
            </a:lvl1pPr>
            <a:lvl2pPr marL="914400" indent="-403225">
              <a:defRPr sz="2600"/>
            </a:lvl2pPr>
            <a:lvl3pPr marL="1379855" indent="-406400">
              <a:buFont typeface="Wingdings" panose="05000000000000000000" pitchFamily="2" charset="2"/>
              <a:buChar char="Ø"/>
              <a:defRPr sz="2400"/>
            </a:lvl3pPr>
            <a:lvl4pPr marL="1828800" indent="-403225">
              <a:buFont typeface="Wingdings" panose="05000000000000000000" pitchFamily="2" charset="2"/>
              <a:buChar char="§"/>
              <a:defRPr sz="2000"/>
            </a:lvl4pPr>
            <a:lvl5pPr marL="2294255" indent="-40640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7688C-CD5F-4BFB-97A8-622AA87D5F55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 dirty="0"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3356CCE-8B4F-47A7-A22C-0E8A5F6B845C}" type="datetime1">
              <a:rPr lang="en-US" altLang="vi-VN" smtClean="0">
                <a:cs typeface="Arial" panose="020B0604020202020204" pitchFamily="34" charset="0"/>
              </a:rPr>
              <a:t>02-Jun-25</a:t>
            </a:fld>
            <a:endParaRPr lang="en-US" altLang="vi-VN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4291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7688C-CD5F-4BFB-97A8-622AA87D5F55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 dirty="0"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85C9FF-E347-459B-941D-C3A9469E260E}" type="datetime1">
              <a:rPr lang="en-US" altLang="vi-VN" smtClean="0">
                <a:cs typeface="Arial" panose="020B0604020202020204" pitchFamily="34" charset="0"/>
              </a:rPr>
              <a:t>02-Jun-25</a:t>
            </a:fld>
            <a:endParaRPr lang="en-US" altLang="vi-VN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15819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613" y="920464"/>
            <a:ext cx="10972800" cy="984536"/>
          </a:xfrm>
        </p:spPr>
        <p:txBody>
          <a:bodyPr/>
          <a:lstStyle>
            <a:lvl1pPr>
              <a:defRPr sz="3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3844" y="1905002"/>
            <a:ext cx="5412675" cy="4947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844" y="2399725"/>
            <a:ext cx="54126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905002"/>
            <a:ext cx="5389033" cy="4947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39972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7688C-CD5F-4BFB-97A8-622AA87D5F55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 dirty="0">
              <a:cs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4BD6587-C8CC-482C-B7D6-9696426F9B63}" type="datetime1">
              <a:rPr lang="en-US" altLang="vi-VN" smtClean="0">
                <a:cs typeface="Arial" panose="020B0604020202020204" pitchFamily="34" charset="0"/>
              </a:rPr>
              <a:t>02-Jun-25</a:t>
            </a:fld>
            <a:endParaRPr lang="en-US" altLang="vi-VN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9527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7688C-CD5F-4BFB-97A8-622AA87D5F55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 dirty="0"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C237607-FC60-42EE-B539-9AF97C29AB62}" type="datetime1">
              <a:rPr lang="en-US" altLang="vi-VN" smtClean="0">
                <a:cs typeface="Arial" panose="020B0604020202020204" pitchFamily="34" charset="0"/>
              </a:rPr>
              <a:t>02-Jun-25</a:t>
            </a:fld>
            <a:endParaRPr lang="en-US" altLang="vi-VN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6979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7688C-CD5F-4BFB-97A8-622AA87D5F55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 dirty="0"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AB9C8C-4CE2-413B-A8A0-9BF1E2CE7783}" type="datetime1">
              <a:rPr lang="en-US" altLang="vi-VN" smtClean="0">
                <a:cs typeface="Arial" panose="020B0604020202020204" pitchFamily="34" charset="0"/>
              </a:rPr>
              <a:t>02-Jun-25</a:t>
            </a:fld>
            <a:endParaRPr lang="en-US" altLang="vi-VN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8898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992570"/>
            <a:ext cx="4011084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92571"/>
            <a:ext cx="6815667" cy="548443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154621"/>
            <a:ext cx="4011084" cy="43223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7688C-CD5F-4BFB-97A8-622AA87D5F55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 dirty="0"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AB12962-6074-4F60-A492-8EBA8D198923}" type="datetime1">
              <a:rPr lang="en-US" altLang="vi-VN" smtClean="0">
                <a:cs typeface="Arial" panose="020B0604020202020204" pitchFamily="34" charset="0"/>
              </a:rPr>
              <a:t>02-Jun-25</a:t>
            </a:fld>
            <a:endParaRPr lang="en-US" altLang="vi-VN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044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54243"/>
            <a:ext cx="7315200" cy="3573332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7688C-CD5F-4BFB-97A8-622AA87D5F55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 dirty="0"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5DD9FE6-E47A-41CB-B0BF-806869AEE241}" type="datetime1">
              <a:rPr lang="en-US" altLang="vi-VN" smtClean="0">
                <a:cs typeface="Arial" panose="020B0604020202020204" pitchFamily="34" charset="0"/>
              </a:rPr>
              <a:t>02-Jun-25</a:t>
            </a:fld>
            <a:endParaRPr lang="en-US" altLang="vi-VN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27246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512235" y="1993903"/>
            <a:ext cx="11434233" cy="44815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vi-VN" dirty="0"/>
              <a:t>Click to edit Master text styles</a:t>
            </a:r>
          </a:p>
          <a:p>
            <a:pPr lvl="1"/>
            <a:r>
              <a:rPr lang="en-US" altLang="vi-VN" dirty="0"/>
              <a:t>Second level</a:t>
            </a:r>
          </a:p>
          <a:p>
            <a:pPr lvl="2"/>
            <a:r>
              <a:rPr lang="en-US" altLang="vi-VN" dirty="0"/>
              <a:t>Third level</a:t>
            </a:r>
          </a:p>
          <a:p>
            <a:pPr lvl="3"/>
            <a:r>
              <a:rPr lang="en-US" altLang="vi-VN" dirty="0"/>
              <a:t>Fourth level</a:t>
            </a:r>
          </a:p>
          <a:p>
            <a:pPr lvl="4"/>
            <a:r>
              <a:rPr lang="en-US" altLang="vi-VN" dirty="0"/>
              <a:t>Fifth level</a:t>
            </a:r>
          </a:p>
        </p:txBody>
      </p:sp>
      <p:sp>
        <p:nvSpPr>
          <p:cNvPr id="1028" name="Rectangle 2"/>
          <p:cNvSpPr>
            <a:spLocks noGrp="1"/>
          </p:cNvSpPr>
          <p:nvPr>
            <p:ph type="title"/>
          </p:nvPr>
        </p:nvSpPr>
        <p:spPr>
          <a:xfrm>
            <a:off x="499533" y="1068391"/>
            <a:ext cx="11457517" cy="8651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vi-VN" dirty="0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11120" y="6472238"/>
            <a:ext cx="3037417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2750"/>
            <a:ext cx="12192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" y="64928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>
                <a:solidFill>
                  <a:srgbClr val="203C6A"/>
                </a:solidFill>
              </a:defRPr>
            </a:lvl1pPr>
          </a:lstStyle>
          <a:p>
            <a:pPr>
              <a:defRPr/>
            </a:pPr>
            <a:fld id="{A927688C-CD5F-4BFB-97A8-622AA87D5F55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 dirty="0">
              <a:cs typeface="Arial" panose="020B0604020202020204" pitchFamily="34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454400" y="6492878"/>
            <a:ext cx="4978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>
                <a:solidFill>
                  <a:srgbClr val="203C6A"/>
                </a:solidFill>
              </a:defRPr>
            </a:lvl1pPr>
          </a:lstStyle>
          <a:p>
            <a:pPr>
              <a:defRPr/>
            </a:pPr>
            <a:fld id="{72AEBFD0-57F9-41FB-86E6-D48ACB5DC356}" type="datetime1">
              <a:rPr lang="en-US" altLang="vi-VN" smtClean="0">
                <a:cs typeface="Arial" panose="020B0604020202020204" pitchFamily="34" charset="0"/>
              </a:rPr>
              <a:t>02-Jun-25</a:t>
            </a:fld>
            <a:endParaRPr lang="en-US" altLang="vi-VN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62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463550" indent="-4635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>
          <a:solidFill>
            <a:srgbClr val="203C6A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914400" indent="-403225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rgbClr val="203C6A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377950" indent="-40513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00">
          <a:solidFill>
            <a:srgbClr val="203C6A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828800" indent="-40322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rgbClr val="203C6A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292350" indent="-40513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03C6A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1"/>
          <p:cNvSpPr>
            <a:spLocks noGrp="1"/>
          </p:cNvSpPr>
          <p:nvPr>
            <p:ph type="subTitle" idx="1"/>
          </p:nvPr>
        </p:nvSpPr>
        <p:spPr>
          <a:xfrm>
            <a:off x="1538288" y="5054600"/>
            <a:ext cx="9144000" cy="914400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ClrTx/>
              <a:buSzTx/>
            </a:pPr>
            <a:r>
              <a:rPr lang="en-US" altLang="vi-VN" dirty="0">
                <a:solidFill>
                  <a:srgbClr val="678553"/>
                </a:solidFill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DR. OLIVER MASSMANN - PARTNER, GENERAL DIRECTOR </a:t>
            </a:r>
          </a:p>
          <a:p>
            <a:pPr eaLnBrk="1" hangingPunct="1">
              <a:buClrTx/>
              <a:buSzTx/>
            </a:pPr>
            <a:r>
              <a:rPr lang="en-US" altLang="vi-VN" dirty="0">
                <a:solidFill>
                  <a:srgbClr val="678553"/>
                </a:solidFill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DUANE MORRIS VIETNAM LLC</a:t>
            </a:r>
          </a:p>
          <a:p>
            <a:pPr>
              <a:buClrTx/>
              <a:buSzTx/>
            </a:pPr>
            <a:endParaRPr lang="en-AU" altLang="en-US" dirty="0">
              <a:solidFill>
                <a:srgbClr val="678553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Title 2"/>
          <p:cNvSpPr>
            <a:spLocks noGrp="1"/>
          </p:cNvSpPr>
          <p:nvPr>
            <p:ph type="title"/>
          </p:nvPr>
        </p:nvSpPr>
        <p:spPr>
          <a:xfrm>
            <a:off x="1881188" y="3352800"/>
            <a:ext cx="8458200" cy="1295400"/>
          </a:xfrm>
        </p:spPr>
        <p:txBody>
          <a:bodyPr vert="horz" wrap="square" lIns="91440" tIns="45720" rIns="91440" bIns="45720" anchor="ctr"/>
          <a:lstStyle/>
          <a:p>
            <a:r>
              <a:rPr lang="en-US" altLang="en-AU" sz="3000" dirty="0">
                <a:latin typeface="Garamond" panose="02020404030301010803" pitchFamily="18" charset="0"/>
              </a:rPr>
              <a:t>Into the Digital Transformation Era – </a:t>
            </a:r>
            <a:br>
              <a:rPr lang="en-US" altLang="en-AU" sz="3000" dirty="0">
                <a:latin typeface="Garamond" panose="02020404030301010803" pitchFamily="18" charset="0"/>
              </a:rPr>
            </a:br>
            <a:r>
              <a:rPr lang="en-US" altLang="en-AU" sz="3000" dirty="0">
                <a:latin typeface="Garamond" panose="02020404030301010803" pitchFamily="18" charset="0"/>
              </a:rPr>
              <a:t>The First Data Law of Vietnam</a:t>
            </a:r>
          </a:p>
        </p:txBody>
      </p:sp>
      <p:sp>
        <p:nvSpPr>
          <p:cNvPr id="5124" name="Slide Number Placeholder 3"/>
          <p:cNvSpPr txBox="1">
            <a:spLocks noGrp="1"/>
          </p:cNvSpPr>
          <p:nvPr>
            <p:ph type="sldNum" sz="quarter" idx="4"/>
          </p:nvPr>
        </p:nvSpPr>
        <p:spPr>
          <a:xfrm>
            <a:off x="0" y="6492875"/>
            <a:ext cx="2844800" cy="365125"/>
          </a:xfrm>
          <a:noFill/>
          <a:ln>
            <a:noFill/>
          </a:ln>
        </p:spPr>
        <p:txBody>
          <a:bodyPr/>
          <a:lstStyle/>
          <a:p>
            <a:fld id="{9A0DB2DC-4C9A-4742-B13C-FB6460FD3503}" type="slidenum">
              <a:rPr lang="en-US" altLang="vi-VN">
                <a:ea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n-US" altLang="vi-VN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1143000"/>
            <a:ext cx="8991600" cy="869950"/>
          </a:xfrm>
        </p:spPr>
        <p:txBody>
          <a:bodyPr/>
          <a:lstStyle/>
          <a:p>
            <a:r>
              <a:rPr lang="en-US" altLang="en-US" sz="2800" dirty="0">
                <a:latin typeface="Garamond" panose="02020404030301010803" pitchFamily="18" charset="0"/>
              </a:rPr>
              <a:t>New Data-Related Products and Services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03103" y="2075541"/>
            <a:ext cx="8357616" cy="42545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000" dirty="0">
                <a:latin typeface="Garamond" panose="02020404030301010803" pitchFamily="18" charset="0"/>
              </a:rPr>
              <a:t>Data Law provides four groups of data-related products and services</a:t>
            </a:r>
          </a:p>
          <a:p>
            <a:pPr marL="0" indent="0" algn="ctr">
              <a:buNone/>
            </a:pPr>
            <a:endParaRPr lang="en-US" altLang="en-US" sz="2000" b="1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en-US" altLang="en-US" sz="2000" b="1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en-US" altLang="en-US" sz="2000" dirty="0">
              <a:latin typeface="Garamond" panose="02020404030301010803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819400" y="2819400"/>
            <a:ext cx="2819400" cy="1371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aramond" panose="02020404030301010803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400800" y="2828544"/>
            <a:ext cx="2819400" cy="1371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aramond" panose="02020404030301010803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819400" y="4572000"/>
            <a:ext cx="2819400" cy="1371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aramond" panose="02020404030301010803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400800" y="4572000"/>
            <a:ext cx="2819400" cy="1371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aramond" panose="02020404030301010803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086623" y="3182035"/>
            <a:ext cx="22849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Garamond" panose="02020404030301010803" pitchFamily="18" charset="0"/>
              </a:rPr>
              <a:t>Data products and services</a:t>
            </a:r>
            <a:endParaRPr lang="en-US" sz="2000" dirty="0">
              <a:solidFill>
                <a:schemeClr val="accent6"/>
              </a:solidFill>
              <a:latin typeface="Garamond" panose="02020404030301010803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534150" y="3103860"/>
            <a:ext cx="2552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Garamond" panose="02020404030301010803" pitchFamily="18" charset="0"/>
              </a:rPr>
              <a:t>Data intermediation products and services</a:t>
            </a:r>
            <a:endParaRPr lang="en-US" sz="2000" dirty="0">
              <a:solidFill>
                <a:schemeClr val="accent6"/>
              </a:solidFill>
              <a:latin typeface="Garamond" panose="02020404030301010803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876288" y="4796135"/>
            <a:ext cx="27056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Garamond" panose="02020404030301010803" pitchFamily="18" charset="0"/>
              </a:rPr>
              <a:t>Products and services for data analysis and summary</a:t>
            </a:r>
            <a:endParaRPr lang="en-US" sz="2000" dirty="0">
              <a:solidFill>
                <a:schemeClr val="accent6"/>
              </a:solidFill>
              <a:latin typeface="Garamond" panose="02020404030301010803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910254" y="5073134"/>
            <a:ext cx="1823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Garamond" panose="02020404030301010803" pitchFamily="18" charset="0"/>
              </a:rPr>
              <a:t>Data platforms</a:t>
            </a:r>
            <a:endParaRPr lang="en-US" sz="2000" dirty="0">
              <a:solidFill>
                <a:schemeClr val="accent6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7688C-CD5F-4BFB-97A8-622AA87D5F55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10</a:t>
            </a:fld>
            <a:endParaRPr lang="en-US" altLang="vi-VN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4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>
                <a:latin typeface="Garamond" panose="02020404030301010803" pitchFamily="18" charset="0"/>
              </a:rPr>
              <a:t>Government Lawful Access to Agencies’ Data</a:t>
            </a:r>
            <a:endParaRPr lang="en-US" sz="3000" dirty="0"/>
          </a:p>
        </p:txBody>
      </p:sp>
      <p:sp>
        <p:nvSpPr>
          <p:cNvPr id="4" name="Rounded Rectangle 3"/>
          <p:cNvSpPr/>
          <p:nvPr/>
        </p:nvSpPr>
        <p:spPr>
          <a:xfrm>
            <a:off x="2819400" y="3217650"/>
            <a:ext cx="2819400" cy="1371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aramond" panose="020204040303010108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7103" y="3580284"/>
            <a:ext cx="2284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Garamond" panose="02020404030301010803" pitchFamily="18" charset="0"/>
              </a:rPr>
              <a:t>State of emergency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0386" y="3217650"/>
            <a:ext cx="2819400" cy="1371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aramond" panose="020204040303010108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48945" y="3559341"/>
            <a:ext cx="22849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Garamond" panose="02020404030301010803" pitchFamily="18" charset="0"/>
              </a:rPr>
              <a:t>Threat to national security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819400" y="4800600"/>
            <a:ext cx="2819400" cy="1371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aramond" panose="020204040303010108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86623" y="5163234"/>
            <a:ext cx="2284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Garamond" panose="02020404030301010803" pitchFamily="18" charset="0"/>
              </a:rPr>
              <a:t>Disasters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660386" y="4776216"/>
            <a:ext cx="2819400" cy="1371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aramond" panose="020204040303010108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64185" y="5138851"/>
            <a:ext cx="22849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Garamond" panose="02020404030301010803" pitchFamily="18" charset="0"/>
              </a:rPr>
              <a:t>Prevention of riots or terrorism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31442" y="2073795"/>
            <a:ext cx="8567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accent6"/>
                </a:solidFill>
                <a:latin typeface="Garamond" panose="02020404030301010803" pitchFamily="18" charset="0"/>
              </a:rPr>
              <a:t>The Data Law grants the government authorities the right to lawfully access to private organizations’ data. The request to access can be made under </a:t>
            </a:r>
            <a:r>
              <a:rPr lang="en-US" sz="2000" b="1" dirty="0">
                <a:solidFill>
                  <a:schemeClr val="accent6"/>
                </a:solidFill>
                <a:latin typeface="Garamond" panose="02020404030301010803" pitchFamily="18" charset="0"/>
              </a:rPr>
              <a:t>four</a:t>
            </a:r>
            <a:r>
              <a:rPr lang="en-US" sz="2000" dirty="0">
                <a:solidFill>
                  <a:schemeClr val="accent6"/>
                </a:solidFill>
                <a:latin typeface="Garamond" panose="02020404030301010803" pitchFamily="18" charset="0"/>
              </a:rPr>
              <a:t> special cases: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7688C-CD5F-4BFB-97A8-622AA87D5F55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11</a:t>
            </a:fld>
            <a:endParaRPr lang="en-US" altLang="vi-VN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77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454505" y="5711430"/>
            <a:ext cx="1708547" cy="276225"/>
            <a:chOff x="0" y="0"/>
            <a:chExt cx="3239912" cy="52380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39912" cy="523804"/>
            </a:xfrm>
            <a:custGeom>
              <a:avLst/>
              <a:gdLst/>
              <a:ahLst/>
              <a:cxnLst/>
              <a:rect l="l" t="t" r="r" b="b"/>
              <a:pathLst>
                <a:path w="3239912" h="523804">
                  <a:moveTo>
                    <a:pt x="0" y="0"/>
                  </a:moveTo>
                  <a:lnTo>
                    <a:pt x="3239912" y="0"/>
                  </a:lnTo>
                  <a:lnTo>
                    <a:pt x="3239912" y="523804"/>
                  </a:lnTo>
                  <a:lnTo>
                    <a:pt x="0" y="5238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39912" cy="56190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080"/>
                </a:lnSpc>
              </a:pPr>
              <a:r>
                <a:rPr lang="en-US" sz="899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www.duanemorris.com</a:t>
              </a:r>
            </a:p>
          </p:txBody>
        </p:sp>
      </p:grpSp>
      <p:sp>
        <p:nvSpPr>
          <p:cNvPr id="6" name="AutoShape 6"/>
          <p:cNvSpPr/>
          <p:nvPr/>
        </p:nvSpPr>
        <p:spPr>
          <a:xfrm rot="6553">
            <a:off x="2661042" y="1167408"/>
            <a:ext cx="6869919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914400" y="845213"/>
            <a:ext cx="8485586" cy="1296453"/>
            <a:chOff x="-3865315" y="-1221194"/>
            <a:chExt cx="16091183" cy="245845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225868" cy="1237262"/>
            </a:xfrm>
            <a:custGeom>
              <a:avLst/>
              <a:gdLst/>
              <a:ahLst/>
              <a:cxnLst/>
              <a:rect l="l" t="t" r="r" b="b"/>
              <a:pathLst>
                <a:path w="12225868" h="1237262">
                  <a:moveTo>
                    <a:pt x="0" y="0"/>
                  </a:moveTo>
                  <a:lnTo>
                    <a:pt x="12225868" y="0"/>
                  </a:lnTo>
                  <a:lnTo>
                    <a:pt x="12225868" y="1237262"/>
                  </a:lnTo>
                  <a:lnTo>
                    <a:pt x="0" y="12372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3865315" y="-1221194"/>
              <a:ext cx="15027767" cy="124678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970"/>
                </a:lnSpc>
              </a:pPr>
              <a:r>
                <a:rPr lang="en-US" sz="2800" b="1" dirty="0">
                  <a:solidFill>
                    <a:srgbClr val="6E865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Draft Law on Personal Data Protection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85168" y="1676400"/>
            <a:ext cx="11582400" cy="4876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454501" lvl="1" indent="-342900" algn="just">
              <a:lnSpc>
                <a:spcPts val="2671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Garamond"/>
                <a:cs typeface="Arial" panose="020B0604020202020204" pitchFamily="34" charset="0"/>
                <a:sym typeface="Garamond"/>
              </a:rPr>
              <a:t>On 17 April 2023, Decree No. 13/2023/ND-CP on personal data protection (</a:t>
            </a:r>
            <a:r>
              <a:rPr lang="en-US" sz="2000" b="1" dirty="0">
                <a:solidFill>
                  <a:srgbClr val="203C6A"/>
                </a:solidFill>
                <a:latin typeface="Garamond" panose="02020404030301010803" pitchFamily="18" charset="0"/>
                <a:ea typeface="Garamond Bold"/>
                <a:cs typeface="Arial" panose="020B0604020202020204" pitchFamily="34" charset="0"/>
                <a:sym typeface="Garamond Bold"/>
              </a:rPr>
              <a:t>Decree 13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Garamond"/>
                <a:cs typeface="Arial" panose="020B0604020202020204" pitchFamily="34" charset="0"/>
                <a:sym typeface="Garamond"/>
              </a:rPr>
              <a:t>) was officially issued by the Vietnamese Government. </a:t>
            </a:r>
          </a:p>
          <a:p>
            <a:pPr marL="111601" lvl="1" algn="just">
              <a:lnSpc>
                <a:spcPts val="2671"/>
              </a:lnSpc>
            </a:pPr>
            <a:endParaRPr lang="en-US" sz="2000" dirty="0">
              <a:solidFill>
                <a:srgbClr val="203C6A"/>
              </a:solidFill>
              <a:latin typeface="Garamond" panose="02020404030301010803" pitchFamily="18" charset="0"/>
              <a:ea typeface="Garamond"/>
              <a:cs typeface="Arial" panose="020B0604020202020204" pitchFamily="34" charset="0"/>
              <a:sym typeface="Garamond"/>
            </a:endParaRPr>
          </a:p>
          <a:p>
            <a:pPr marL="454501" lvl="1" indent="-342900" algn="just">
              <a:lnSpc>
                <a:spcPts val="2671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Garamond"/>
                <a:cs typeface="Arial" panose="020B0604020202020204" pitchFamily="34" charset="0"/>
                <a:sym typeface="Garamond"/>
              </a:rPr>
              <a:t>A Draft Law on Personal Data Protection has been proposed to regulate the protection of personal data comprehensively.</a:t>
            </a:r>
          </a:p>
          <a:p>
            <a:pPr marL="454501" lvl="1" indent="-342900" algn="just">
              <a:lnSpc>
                <a:spcPts val="2671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3C6A"/>
              </a:solidFill>
              <a:latin typeface="Garamond" panose="02020404030301010803" pitchFamily="18" charset="0"/>
              <a:ea typeface="Garamond"/>
              <a:cs typeface="Arial" panose="020B0604020202020204" pitchFamily="34" charset="0"/>
              <a:sym typeface="Garamond"/>
            </a:endParaRPr>
          </a:p>
          <a:p>
            <a:pPr marL="454501" lvl="1" indent="-342900" algn="just">
              <a:lnSpc>
                <a:spcPts val="2671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Garamond"/>
                <a:cs typeface="Arial" panose="020B0604020202020204" pitchFamily="34" charset="0"/>
                <a:sym typeface="Garamond"/>
              </a:rPr>
              <a:t>The latest Draft Law on Personal Data presents potential overlapping areas with the Data Law (i.e., cross-border transfer of data)</a:t>
            </a:r>
          </a:p>
          <a:p>
            <a:pPr marL="223203" lvl="1" indent="-111602">
              <a:lnSpc>
                <a:spcPts val="2671"/>
              </a:lnSpc>
            </a:pPr>
            <a:endParaRPr lang="en-US" sz="2000" dirty="0">
              <a:solidFill>
                <a:srgbClr val="203C6A"/>
              </a:solidFill>
              <a:latin typeface="Garamond" panose="02020404030301010803" pitchFamily="18" charset="0"/>
              <a:ea typeface="Garamond"/>
              <a:cs typeface="Arial" panose="020B0604020202020204" pitchFamily="34" charset="0"/>
              <a:sym typeface="Garamond"/>
            </a:endParaRPr>
          </a:p>
          <a:p>
            <a:pPr marL="223203" lvl="1" indent="-111602">
              <a:lnSpc>
                <a:spcPts val="2671"/>
              </a:lnSpc>
            </a:pPr>
            <a:endParaRPr lang="en-US" sz="2000" dirty="0">
              <a:solidFill>
                <a:srgbClr val="203C6A"/>
              </a:solidFill>
              <a:latin typeface="Garamond" panose="02020404030301010803" pitchFamily="18" charset="0"/>
              <a:ea typeface="Garamond"/>
              <a:cs typeface="Arial" panose="020B0604020202020204" pitchFamily="34" charset="0"/>
              <a:sym typeface="Garamond"/>
            </a:endParaRPr>
          </a:p>
          <a:p>
            <a:pPr marL="223203" lvl="1" indent="-111602">
              <a:lnSpc>
                <a:spcPts val="2671"/>
              </a:lnSpc>
            </a:pPr>
            <a:endParaRPr lang="en-US" sz="2000" dirty="0">
              <a:solidFill>
                <a:srgbClr val="203C6A"/>
              </a:solidFill>
              <a:latin typeface="Garamond" panose="02020404030301010803" pitchFamily="18" charset="0"/>
              <a:ea typeface="Garamond"/>
              <a:cs typeface="Arial" panose="020B0604020202020204" pitchFamily="34" charset="0"/>
              <a:sym typeface="Garamond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7688C-CD5F-4BFB-97A8-622AA87D5F55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12</a:t>
            </a:fld>
            <a:endParaRPr lang="en-US" altLang="vi-VN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69565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71731"/>
            <a:ext cx="11713008" cy="868680"/>
          </a:xfrm>
        </p:spPr>
        <p:txBody>
          <a:bodyPr/>
          <a:lstStyle/>
          <a:p>
            <a:pPr algn="ctr"/>
            <a:r>
              <a:rPr lang="en-US" sz="3000" dirty="0" smtClean="0">
                <a:latin typeface="Garamond" panose="02020404030301010803" pitchFamily="18" charset="0"/>
              </a:rPr>
              <a:t>Possible Penalties for Violations of </a:t>
            </a:r>
            <a:r>
              <a:rPr lang="en-US" sz="3000" dirty="0" smtClean="0">
                <a:latin typeface="Garamond" panose="02020404030301010803" pitchFamily="18" charset="0"/>
              </a:rPr>
              <a:t>Data Law and Personal </a:t>
            </a:r>
            <a:r>
              <a:rPr lang="en-US" sz="3000" dirty="0" smtClean="0">
                <a:latin typeface="Garamond" panose="02020404030301010803" pitchFamily="18" charset="0"/>
              </a:rPr>
              <a:t>Data Protection Provisions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Garamond" panose="02020404030301010803" pitchFamily="18" charset="0"/>
              </a:rPr>
              <a:t>Civil liability</a:t>
            </a:r>
          </a:p>
          <a:p>
            <a:r>
              <a:rPr lang="en-US" sz="2400" dirty="0" smtClean="0">
                <a:latin typeface="Garamond" panose="02020404030301010803" pitchFamily="18" charset="0"/>
              </a:rPr>
              <a:t>Disciplinary measures</a:t>
            </a:r>
          </a:p>
          <a:p>
            <a:r>
              <a:rPr lang="en-US" sz="2400" dirty="0" smtClean="0">
                <a:latin typeface="Garamond" panose="02020404030301010803" pitchFamily="18" charset="0"/>
              </a:rPr>
              <a:t>Administrative sanctions</a:t>
            </a:r>
          </a:p>
          <a:p>
            <a:r>
              <a:rPr lang="en-US" sz="2400" dirty="0" smtClean="0">
                <a:latin typeface="Garamond" panose="02020404030301010803" pitchFamily="18" charset="0"/>
              </a:rPr>
              <a:t>Criminal prosecution</a:t>
            </a:r>
          </a:p>
          <a:p>
            <a:r>
              <a:rPr lang="en-US" sz="2400" dirty="0" smtClean="0">
                <a:latin typeface="Garamond" panose="02020404030301010803" pitchFamily="18" charset="0"/>
              </a:rPr>
              <a:t>Administrative </a:t>
            </a:r>
            <a:r>
              <a:rPr lang="en-US" sz="2400" dirty="0">
                <a:latin typeface="Garamond" panose="02020404030301010803" pitchFamily="18" charset="0"/>
              </a:rPr>
              <a:t>penalties of 1% to 5% of the previous year's revenue of organizations and </a:t>
            </a:r>
            <a:r>
              <a:rPr lang="en-US" sz="2400" dirty="0" smtClean="0">
                <a:latin typeface="Garamond" panose="02020404030301010803" pitchFamily="18" charset="0"/>
              </a:rPr>
              <a:t>enterprises which </a:t>
            </a:r>
            <a:r>
              <a:rPr lang="en-US" sz="2400" dirty="0">
                <a:latin typeface="Garamond" panose="02020404030301010803" pitchFamily="18" charset="0"/>
              </a:rPr>
              <a:t>violate regulations on personal data protection</a:t>
            </a:r>
            <a:r>
              <a:rPr lang="en-US" sz="2400" dirty="0" smtClean="0">
                <a:latin typeface="Garamond" panose="02020404030301010803" pitchFamily="18" charset="0"/>
              </a:rPr>
              <a:t>.</a:t>
            </a:r>
          </a:p>
          <a:p>
            <a:r>
              <a:rPr lang="en-US" sz="2400" dirty="0" smtClean="0">
                <a:latin typeface="Garamond" panose="02020404030301010803" pitchFamily="18" charset="0"/>
              </a:rPr>
              <a:t>Potential </a:t>
            </a:r>
            <a:r>
              <a:rPr lang="en-US" sz="2400" dirty="0">
                <a:latin typeface="Garamond" panose="02020404030301010803" pitchFamily="18" charset="0"/>
              </a:rPr>
              <a:t>w</a:t>
            </a:r>
            <a:r>
              <a:rPr lang="en-US" sz="2400" dirty="0" smtClean="0">
                <a:latin typeface="Garamond" panose="02020404030301010803" pitchFamily="18" charset="0"/>
              </a:rPr>
              <a:t>ithdrawal of operating license</a:t>
            </a:r>
            <a:endParaRPr lang="en-US" sz="2400" dirty="0" smtClean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Garamond" panose="02020404030301010803" pitchFamily="18" charset="0"/>
              </a:rPr>
              <a:t>Details to be adopted soon in guiding decrees</a:t>
            </a:r>
            <a:endParaRPr lang="en-US" sz="2400" b="1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7688C-CD5F-4BFB-97A8-622AA87D5F55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13</a:t>
            </a:fld>
            <a:endParaRPr lang="en-US" altLang="vi-VN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86297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124200"/>
            <a:ext cx="8595360" cy="86868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What must be done?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7688C-CD5F-4BFB-97A8-622AA87D5F55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14</a:t>
            </a:fld>
            <a:endParaRPr lang="en-US" altLang="vi-VN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89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454505" y="5711430"/>
            <a:ext cx="1708547" cy="276225"/>
            <a:chOff x="0" y="0"/>
            <a:chExt cx="3239912" cy="52380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39912" cy="523804"/>
            </a:xfrm>
            <a:custGeom>
              <a:avLst/>
              <a:gdLst/>
              <a:ahLst/>
              <a:cxnLst/>
              <a:rect l="l" t="t" r="r" b="b"/>
              <a:pathLst>
                <a:path w="3239912" h="523804">
                  <a:moveTo>
                    <a:pt x="0" y="0"/>
                  </a:moveTo>
                  <a:lnTo>
                    <a:pt x="3239912" y="0"/>
                  </a:lnTo>
                  <a:lnTo>
                    <a:pt x="3239912" y="523804"/>
                  </a:lnTo>
                  <a:lnTo>
                    <a:pt x="0" y="5238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39912" cy="56190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080"/>
                </a:lnSpc>
              </a:pPr>
              <a:r>
                <a:rPr lang="en-US" sz="899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www.duanemorris.com</a:t>
              </a:r>
            </a:p>
          </p:txBody>
        </p:sp>
      </p:grpSp>
      <p:sp>
        <p:nvSpPr>
          <p:cNvPr id="6" name="AutoShape 6"/>
          <p:cNvSpPr/>
          <p:nvPr/>
        </p:nvSpPr>
        <p:spPr>
          <a:xfrm rot="6553">
            <a:off x="2661042" y="1167408"/>
            <a:ext cx="6869919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997062" y="1599949"/>
            <a:ext cx="6446520" cy="651510"/>
          </a:xfrm>
          <a:custGeom>
            <a:avLst/>
            <a:gdLst/>
            <a:ahLst/>
            <a:cxnLst/>
            <a:rect l="l" t="t" r="r" b="b"/>
            <a:pathLst>
              <a:path w="12224512" h="1235456">
                <a:moveTo>
                  <a:pt x="0" y="0"/>
                </a:moveTo>
                <a:lnTo>
                  <a:pt x="12224512" y="0"/>
                </a:lnTo>
                <a:lnTo>
                  <a:pt x="12224512" y="1235456"/>
                </a:lnTo>
                <a:lnTo>
                  <a:pt x="0" y="123545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5237D21A-DD03-EF8C-A0C2-E6DC1F89A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063910"/>
              </p:ext>
            </p:extLst>
          </p:nvPr>
        </p:nvGraphicFramePr>
        <p:xfrm>
          <a:off x="609600" y="1925704"/>
          <a:ext cx="10346924" cy="2877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825">
                  <a:extLst>
                    <a:ext uri="{9D8B030D-6E8A-4147-A177-3AD203B41FA5}">
                      <a16:colId xmlns:a16="http://schemas.microsoft.com/office/drawing/2014/main" val="2518393657"/>
                    </a:ext>
                  </a:extLst>
                </a:gridCol>
                <a:gridCol w="8953099">
                  <a:extLst>
                    <a:ext uri="{9D8B030D-6E8A-4147-A177-3AD203B41FA5}">
                      <a16:colId xmlns:a16="http://schemas.microsoft.com/office/drawing/2014/main" val="2010647056"/>
                    </a:ext>
                  </a:extLst>
                </a:gridCol>
              </a:tblGrid>
              <a:tr h="601133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Reference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4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Garamond" panose="02020404030301010803" pitchFamily="18" charset="0"/>
                        </a:rPr>
                        <a:t>TO-DO LIST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5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920566"/>
                  </a:ext>
                </a:extLst>
              </a:tr>
              <a:tr h="533789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Garamond" panose="02020404030301010803" pitchFamily="18" charset="0"/>
                        </a:rPr>
                        <a:t>Data</a:t>
                      </a:r>
                      <a:r>
                        <a:rPr lang="en-GB" sz="1800" b="1" baseline="0" dirty="0">
                          <a:latin typeface="Garamond" panose="02020404030301010803" pitchFamily="18" charset="0"/>
                        </a:rPr>
                        <a:t> Law, </a:t>
                      </a:r>
                      <a:r>
                        <a:rPr lang="en-GB" sz="1800" b="1" dirty="0">
                          <a:latin typeface="Garamond" panose="02020404030301010803" pitchFamily="18" charset="0"/>
                        </a:rPr>
                        <a:t>Article</a:t>
                      </a:r>
                      <a:r>
                        <a:rPr lang="en-GB" sz="1800" b="1" baseline="0" dirty="0">
                          <a:latin typeface="Garamond" panose="02020404030301010803" pitchFamily="18" charset="0"/>
                        </a:rPr>
                        <a:t> 13</a:t>
                      </a:r>
                      <a:endParaRPr lang="en-GB" sz="1800" b="1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4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79388" algn="l"/>
                        </a:tabLst>
                      </a:pPr>
                      <a:r>
                        <a:rPr lang="en-GB" sz="1800" dirty="0">
                          <a:latin typeface="Garamond" panose="02020404030301010803" pitchFamily="18" charset="0"/>
                        </a:rPr>
                        <a:t>Data</a:t>
                      </a:r>
                      <a:r>
                        <a:rPr lang="en-GB" sz="1800" baseline="0" dirty="0">
                          <a:latin typeface="Garamond" panose="02020404030301010803" pitchFamily="18" charset="0"/>
                        </a:rPr>
                        <a:t> owner/manager must classify data in accordance with the Data Law</a:t>
                      </a:r>
                      <a:endParaRPr lang="en-GB" sz="18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253709"/>
                  </a:ext>
                </a:extLst>
              </a:tr>
              <a:tr h="520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Garamond" panose="02020404030301010803" pitchFamily="18" charset="0"/>
                        </a:rPr>
                        <a:t>Data</a:t>
                      </a:r>
                      <a:r>
                        <a:rPr lang="en-GB" sz="1800" b="1" baseline="0" dirty="0">
                          <a:latin typeface="Garamond" panose="02020404030301010803" pitchFamily="18" charset="0"/>
                        </a:rPr>
                        <a:t> Law, </a:t>
                      </a:r>
                      <a:r>
                        <a:rPr lang="en-GB" sz="1800" b="1" dirty="0">
                          <a:latin typeface="Garamond" panose="02020404030301010803" pitchFamily="18" charset="0"/>
                        </a:rPr>
                        <a:t>Article</a:t>
                      </a:r>
                      <a:r>
                        <a:rPr lang="en-GB" sz="1800" b="1" baseline="0" dirty="0">
                          <a:latin typeface="Garamond" panose="02020404030301010803" pitchFamily="18" charset="0"/>
                        </a:rPr>
                        <a:t> 18</a:t>
                      </a:r>
                      <a:endParaRPr lang="en-GB" sz="1800" b="1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4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dirty="0">
                          <a:latin typeface="Garamond" panose="02020404030301010803" pitchFamily="18" charset="0"/>
                        </a:rPr>
                        <a:t>Organizations and individuals are encouraged to provide data to state agencies and must comply with data provision requests during emergencies, security threats, disasters, or to prevent riots and terrorism.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06989"/>
                  </a:ext>
                </a:extLst>
              </a:tr>
              <a:tr h="520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Garamond" panose="02020404030301010803" pitchFamily="18" charset="0"/>
                        </a:rPr>
                        <a:t>Data</a:t>
                      </a:r>
                      <a:r>
                        <a:rPr lang="en-GB" sz="1800" b="1" baseline="0" dirty="0">
                          <a:latin typeface="Garamond" panose="02020404030301010803" pitchFamily="18" charset="0"/>
                        </a:rPr>
                        <a:t> Law, </a:t>
                      </a:r>
                      <a:r>
                        <a:rPr lang="en-GB" sz="1800" b="1" dirty="0">
                          <a:latin typeface="Garamond" panose="02020404030301010803" pitchFamily="18" charset="0"/>
                        </a:rPr>
                        <a:t>Articles</a:t>
                      </a:r>
                      <a:r>
                        <a:rPr lang="en-GB" sz="1800" b="1" baseline="0" dirty="0">
                          <a:latin typeface="Garamond" panose="02020404030301010803" pitchFamily="18" charset="0"/>
                        </a:rPr>
                        <a:t> 23</a:t>
                      </a:r>
                      <a:endParaRPr lang="en-GB" sz="1800" b="1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4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To follow up with further detailed guidelines on cross-border data transfer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2442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7688C-CD5F-4BFB-97A8-622AA87D5F55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15</a:t>
            </a:fld>
            <a:endParaRPr lang="en-US" altLang="vi-VN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04160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454505" y="5711430"/>
            <a:ext cx="1708547" cy="276225"/>
            <a:chOff x="0" y="0"/>
            <a:chExt cx="3239912" cy="52380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39912" cy="523804"/>
            </a:xfrm>
            <a:custGeom>
              <a:avLst/>
              <a:gdLst/>
              <a:ahLst/>
              <a:cxnLst/>
              <a:rect l="l" t="t" r="r" b="b"/>
              <a:pathLst>
                <a:path w="3239912" h="523804">
                  <a:moveTo>
                    <a:pt x="0" y="0"/>
                  </a:moveTo>
                  <a:lnTo>
                    <a:pt x="3239912" y="0"/>
                  </a:lnTo>
                  <a:lnTo>
                    <a:pt x="3239912" y="523804"/>
                  </a:lnTo>
                  <a:lnTo>
                    <a:pt x="0" y="5238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39912" cy="56190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080"/>
                </a:lnSpc>
              </a:pPr>
              <a:r>
                <a:rPr lang="en-US" sz="899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www.duanemorris.com</a:t>
              </a:r>
            </a:p>
          </p:txBody>
        </p:sp>
      </p:grpSp>
      <p:sp>
        <p:nvSpPr>
          <p:cNvPr id="6" name="AutoShape 6"/>
          <p:cNvSpPr/>
          <p:nvPr/>
        </p:nvSpPr>
        <p:spPr>
          <a:xfrm rot="6553">
            <a:off x="2661042" y="1167408"/>
            <a:ext cx="6869919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997062" y="1599949"/>
            <a:ext cx="6446520" cy="651510"/>
          </a:xfrm>
          <a:custGeom>
            <a:avLst/>
            <a:gdLst/>
            <a:ahLst/>
            <a:cxnLst/>
            <a:rect l="l" t="t" r="r" b="b"/>
            <a:pathLst>
              <a:path w="12224512" h="1235456">
                <a:moveTo>
                  <a:pt x="0" y="0"/>
                </a:moveTo>
                <a:lnTo>
                  <a:pt x="12224512" y="0"/>
                </a:lnTo>
                <a:lnTo>
                  <a:pt x="12224512" y="1235456"/>
                </a:lnTo>
                <a:lnTo>
                  <a:pt x="0" y="123545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5237D21A-DD03-EF8C-A0C2-E6DC1F89A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022738"/>
              </p:ext>
            </p:extLst>
          </p:nvPr>
        </p:nvGraphicFramePr>
        <p:xfrm>
          <a:off x="587375" y="1242476"/>
          <a:ext cx="10346924" cy="427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825">
                  <a:extLst>
                    <a:ext uri="{9D8B030D-6E8A-4147-A177-3AD203B41FA5}">
                      <a16:colId xmlns:a16="http://schemas.microsoft.com/office/drawing/2014/main" val="2518393657"/>
                    </a:ext>
                  </a:extLst>
                </a:gridCol>
                <a:gridCol w="8953099">
                  <a:extLst>
                    <a:ext uri="{9D8B030D-6E8A-4147-A177-3AD203B41FA5}">
                      <a16:colId xmlns:a16="http://schemas.microsoft.com/office/drawing/2014/main" val="2010647056"/>
                    </a:ext>
                  </a:extLst>
                </a:gridCol>
              </a:tblGrid>
              <a:tr h="577857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Reference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4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Garamond" panose="02020404030301010803" pitchFamily="18" charset="0"/>
                        </a:rPr>
                        <a:t>TO-DO LIST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5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920566"/>
                  </a:ext>
                </a:extLst>
              </a:tr>
              <a:tr h="5337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Garamond" panose="02020404030301010803" pitchFamily="18" charset="0"/>
                        </a:rPr>
                        <a:t>Data</a:t>
                      </a:r>
                      <a:r>
                        <a:rPr lang="en-GB" sz="1800" b="1" baseline="0" dirty="0">
                          <a:latin typeface="Garamond" panose="02020404030301010803" pitchFamily="18" charset="0"/>
                        </a:rPr>
                        <a:t> Law, </a:t>
                      </a:r>
                      <a:r>
                        <a:rPr lang="en-GB" sz="1800" b="1" dirty="0">
                          <a:latin typeface="Garamond" panose="02020404030301010803" pitchFamily="18" charset="0"/>
                        </a:rPr>
                        <a:t>Article</a:t>
                      </a:r>
                      <a:r>
                        <a:rPr lang="en-GB" sz="1800" b="1" baseline="0" dirty="0">
                          <a:latin typeface="Garamond" panose="02020404030301010803" pitchFamily="18" charset="0"/>
                        </a:rPr>
                        <a:t> 25</a:t>
                      </a:r>
                      <a:endParaRPr lang="en-GB" sz="1800" b="1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4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800" dirty="0">
                          <a:latin typeface="Garamond" panose="02020404030301010803" pitchFamily="18" charset="0"/>
                        </a:rPr>
                        <a:t>Data</a:t>
                      </a:r>
                      <a:r>
                        <a:rPr lang="en-GB" sz="1800" baseline="0" dirty="0">
                          <a:latin typeface="Garamond" panose="02020404030301010803" pitchFamily="18" charset="0"/>
                        </a:rPr>
                        <a:t> owner/manager </a:t>
                      </a:r>
                      <a:r>
                        <a:rPr lang="en-US" sz="1800" kern="1200" baseline="0" noProof="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must identify and mitigate risks, including privacy, cybersecurity, and access management issues, and promptly address incidents while notifying affected parties.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253709"/>
                  </a:ext>
                </a:extLst>
              </a:tr>
              <a:tr h="520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Garamond" panose="02020404030301010803" pitchFamily="18" charset="0"/>
                        </a:rPr>
                        <a:t>Data</a:t>
                      </a:r>
                      <a:r>
                        <a:rPr lang="en-GB" sz="1800" b="1" baseline="0" dirty="0">
                          <a:latin typeface="Garamond" panose="02020404030301010803" pitchFamily="18" charset="0"/>
                        </a:rPr>
                        <a:t> Law, </a:t>
                      </a:r>
                      <a:r>
                        <a:rPr lang="en-GB" sz="1800" b="1" dirty="0">
                          <a:latin typeface="Garamond" panose="02020404030301010803" pitchFamily="18" charset="0"/>
                        </a:rPr>
                        <a:t>Articles</a:t>
                      </a:r>
                      <a:r>
                        <a:rPr lang="en-GB" sz="1800" b="1" baseline="0" dirty="0">
                          <a:latin typeface="Garamond" panose="02020404030301010803" pitchFamily="18" charset="0"/>
                        </a:rPr>
                        <a:t> 40 to 42</a:t>
                      </a:r>
                      <a:endParaRPr lang="en-GB" sz="1800" b="1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4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Providers of Intermediary Data Products and Services are required to register, where applicable.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06989"/>
                  </a:ext>
                </a:extLst>
              </a:tr>
              <a:tr h="520625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Garamond" panose="02020404030301010803" pitchFamily="18" charset="0"/>
                        </a:rPr>
                        <a:t>Data</a:t>
                      </a:r>
                      <a:r>
                        <a:rPr lang="en-GB" sz="1800" b="1" baseline="0" dirty="0">
                          <a:latin typeface="Garamond" panose="02020404030301010803" pitchFamily="18" charset="0"/>
                        </a:rPr>
                        <a:t> Law, </a:t>
                      </a:r>
                      <a:r>
                        <a:rPr lang="en-GB" sz="1800" b="1" dirty="0">
                          <a:latin typeface="Garamond" panose="02020404030301010803" pitchFamily="18" charset="0"/>
                        </a:rPr>
                        <a:t>Article</a:t>
                      </a:r>
                      <a:r>
                        <a:rPr lang="en-GB" sz="1800" b="1" baseline="0" dirty="0">
                          <a:latin typeface="Garamond" panose="02020404030301010803" pitchFamily="18" charset="0"/>
                        </a:rPr>
                        <a:t> 43</a:t>
                      </a:r>
                      <a:endParaRPr lang="en-GB" sz="1800" b="1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4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79388" algn="l"/>
                        </a:tabLst>
                      </a:pPr>
                      <a:r>
                        <a:rPr lang="en-US" sz="1800" dirty="0" smtClean="0">
                          <a:latin typeface="Garamond" panose="02020404030301010803" pitchFamily="18" charset="0"/>
                        </a:rPr>
                        <a:t>Providers </a:t>
                      </a:r>
                      <a:r>
                        <a:rPr lang="en-US" sz="1800" dirty="0">
                          <a:latin typeface="Garamond" panose="02020404030301010803" pitchFamily="18" charset="0"/>
                        </a:rPr>
                        <a:t>of Intermediary Data Products and Services and Data Platform Services must operate under service agreements, ensure 24/7 service availability, regularly manage and monitor data safety, prevent and address risks, and protect personal data.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24428"/>
                  </a:ext>
                </a:extLst>
              </a:tr>
              <a:tr h="520625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Garamond" panose="02020404030301010803" pitchFamily="18" charset="0"/>
                        </a:rPr>
                        <a:t>Draft Law</a:t>
                      </a:r>
                      <a:r>
                        <a:rPr lang="en-GB" sz="1800" b="1" baseline="0" dirty="0">
                          <a:latin typeface="Garamond" panose="02020404030301010803" pitchFamily="18" charset="0"/>
                        </a:rPr>
                        <a:t> on Personal Data Protection</a:t>
                      </a:r>
                      <a:endParaRPr lang="en-GB" sz="1800" b="1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4D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  <a:tabLst>
                          <a:tab pos="179388" algn="l"/>
                        </a:tabLst>
                      </a:pPr>
                      <a:r>
                        <a:rPr lang="en-US" sz="1800" dirty="0">
                          <a:latin typeface="Garamond" panose="02020404030301010803" pitchFamily="18" charset="0"/>
                        </a:rPr>
                        <a:t>Preparation</a:t>
                      </a:r>
                      <a:r>
                        <a:rPr lang="en-US" sz="1800" baseline="0" dirty="0">
                          <a:latin typeface="Garamond" panose="02020404030301010803" pitchFamily="18" charset="0"/>
                        </a:rPr>
                        <a:t> of new set of principle with consent required</a:t>
                      </a:r>
                    </a:p>
                    <a:p>
                      <a:pPr marL="285750" indent="-285750">
                        <a:buFontTx/>
                        <a:buChar char="-"/>
                        <a:tabLst>
                          <a:tab pos="179388" algn="l"/>
                        </a:tabLst>
                      </a:pPr>
                      <a:r>
                        <a:rPr lang="en-US" sz="1800" baseline="0" dirty="0">
                          <a:latin typeface="Garamond" panose="02020404030301010803" pitchFamily="18" charset="0"/>
                        </a:rPr>
                        <a:t>Preparation of reports and dossiers on data processing and cross-border transfer of data</a:t>
                      </a:r>
                    </a:p>
                    <a:p>
                      <a:pPr marL="285750" indent="-285750">
                        <a:buFontTx/>
                        <a:buChar char="-"/>
                        <a:tabLst>
                          <a:tab pos="179388" algn="l"/>
                        </a:tabLst>
                      </a:pPr>
                      <a:r>
                        <a:rPr lang="en-US" sz="1800" baseline="0" dirty="0">
                          <a:latin typeface="Garamond" panose="02020404030301010803" pitchFamily="18" charset="0"/>
                        </a:rPr>
                        <a:t>Preparation of model clauses on personal data protection with regard to contracts with data subjects</a:t>
                      </a:r>
                      <a:endParaRPr lang="en-US" sz="180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0048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7688C-CD5F-4BFB-97A8-622AA87D5F55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16</a:t>
            </a:fld>
            <a:endParaRPr lang="en-US" altLang="vi-VN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4785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454505" y="5711430"/>
            <a:ext cx="1708547" cy="276225"/>
            <a:chOff x="0" y="0"/>
            <a:chExt cx="3239912" cy="52380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39912" cy="523804"/>
            </a:xfrm>
            <a:custGeom>
              <a:avLst/>
              <a:gdLst/>
              <a:ahLst/>
              <a:cxnLst/>
              <a:rect l="l" t="t" r="r" b="b"/>
              <a:pathLst>
                <a:path w="3239912" h="523804">
                  <a:moveTo>
                    <a:pt x="0" y="0"/>
                  </a:moveTo>
                  <a:lnTo>
                    <a:pt x="3239912" y="0"/>
                  </a:lnTo>
                  <a:lnTo>
                    <a:pt x="3239912" y="523804"/>
                  </a:lnTo>
                  <a:lnTo>
                    <a:pt x="0" y="5238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39912" cy="56190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080"/>
                </a:lnSpc>
              </a:pPr>
              <a:r>
                <a:rPr lang="en-US" sz="899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www.duanemorris.com</a:t>
              </a:r>
            </a:p>
          </p:txBody>
        </p:sp>
      </p:grpSp>
      <p:sp>
        <p:nvSpPr>
          <p:cNvPr id="6" name="AutoShape 6"/>
          <p:cNvSpPr/>
          <p:nvPr/>
        </p:nvSpPr>
        <p:spPr>
          <a:xfrm rot="6553">
            <a:off x="2661042" y="1167408"/>
            <a:ext cx="6869919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09600" y="957715"/>
            <a:ext cx="8921355" cy="949344"/>
            <a:chOff x="-4693020" y="-564782"/>
            <a:chExt cx="16917532" cy="18002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224512" cy="1235456"/>
            </a:xfrm>
            <a:custGeom>
              <a:avLst/>
              <a:gdLst/>
              <a:ahLst/>
              <a:cxnLst/>
              <a:rect l="l" t="t" r="r" b="b"/>
              <a:pathLst>
                <a:path w="12224512" h="1235456">
                  <a:moveTo>
                    <a:pt x="0" y="0"/>
                  </a:moveTo>
                  <a:lnTo>
                    <a:pt x="12224512" y="0"/>
                  </a:lnTo>
                  <a:lnTo>
                    <a:pt x="12224512" y="1235456"/>
                  </a:lnTo>
                  <a:lnTo>
                    <a:pt x="0" y="12354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4693020" y="-564782"/>
              <a:ext cx="12224512" cy="124498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970"/>
                </a:lnSpc>
              </a:pPr>
              <a:r>
                <a:rPr lang="en-US" sz="3000" b="1" dirty="0">
                  <a:solidFill>
                    <a:srgbClr val="6E865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Vietnam’s international commitments – What you must know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29420" y="1877483"/>
            <a:ext cx="11862579" cy="4830081"/>
            <a:chOff x="-5065671" y="-211274"/>
            <a:chExt cx="16843650" cy="849335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777979" cy="6372352"/>
            </a:xfrm>
            <a:custGeom>
              <a:avLst/>
              <a:gdLst/>
              <a:ahLst/>
              <a:cxnLst/>
              <a:rect l="l" t="t" r="r" b="b"/>
              <a:pathLst>
                <a:path w="11777979" h="6372352">
                  <a:moveTo>
                    <a:pt x="0" y="0"/>
                  </a:moveTo>
                  <a:lnTo>
                    <a:pt x="11777979" y="0"/>
                  </a:lnTo>
                  <a:lnTo>
                    <a:pt x="11777979" y="6372352"/>
                  </a:lnTo>
                  <a:lnTo>
                    <a:pt x="0" y="63723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5065671" y="-211274"/>
              <a:ext cx="15240278" cy="849335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465622" lvl="1" indent="-342900" algn="just">
                <a:lnSpc>
                  <a:spcPts val="2843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203C6A"/>
                  </a:solidFill>
                  <a:latin typeface="Garamond" panose="02020404030301010803" pitchFamily="18" charset="0"/>
                  <a:ea typeface="Garamond"/>
                  <a:cs typeface="Arial" panose="020B0604020202020204" pitchFamily="34" charset="0"/>
                  <a:sym typeface="Garamond"/>
                </a:rPr>
                <a:t>Vietnam is unmatched when it comes to international integration.</a:t>
              </a:r>
            </a:p>
            <a:p>
              <a:pPr marL="465622" lvl="1" indent="-342900" algn="just">
                <a:lnSpc>
                  <a:spcPts val="2843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203C6A"/>
                  </a:solidFill>
                  <a:latin typeface="Garamond" panose="02020404030301010803" pitchFamily="18" charset="0"/>
                  <a:ea typeface="Garamond"/>
                  <a:cs typeface="Arial" panose="020B0604020202020204" pitchFamily="34" charset="0"/>
                  <a:sym typeface="Garamond"/>
                </a:rPr>
                <a:t>One key issue: localization of data is required under Decree 53/2022/ND-CP for certain data</a:t>
              </a:r>
            </a:p>
            <a:p>
              <a:pPr marL="465622" lvl="1" indent="-342900" algn="just">
                <a:lnSpc>
                  <a:spcPts val="2843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203C6A"/>
                  </a:solidFill>
                  <a:latin typeface="Garamond" panose="02020404030301010803" pitchFamily="18" charset="0"/>
                  <a:ea typeface="Garamond"/>
                  <a:cs typeface="Arial" panose="020B0604020202020204" pitchFamily="34" charset="0"/>
                  <a:sym typeface="Garamond"/>
                </a:rPr>
                <a:t>However, you are protected under the CPTPP.</a:t>
              </a:r>
            </a:p>
            <a:p>
              <a:pPr marL="122722" lvl="1" algn="just">
                <a:lnSpc>
                  <a:spcPts val="2843"/>
                </a:lnSpc>
              </a:pPr>
              <a:endPara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Garamond"/>
                <a:cs typeface="Arial" panose="020B0604020202020204" pitchFamily="34" charset="0"/>
                <a:sym typeface="Garamond"/>
              </a:endParaRPr>
            </a:p>
            <a:p>
              <a:pPr algn="just">
                <a:lnSpc>
                  <a:spcPts val="2738"/>
                </a:lnSpc>
              </a:pPr>
              <a:endParaRPr lang="en-US" dirty="0">
                <a:solidFill>
                  <a:srgbClr val="203C6A"/>
                </a:solidFill>
                <a:latin typeface="Garamond" panose="02020404030301010803" pitchFamily="18" charset="0"/>
                <a:ea typeface="Garamond"/>
                <a:cs typeface="Arial" panose="020B0604020202020204" pitchFamily="34" charset="0"/>
                <a:sym typeface="Garamond"/>
              </a:endParaRPr>
            </a:p>
          </p:txBody>
        </p:sp>
      </p:grpSp>
      <p:sp>
        <p:nvSpPr>
          <p:cNvPr id="2" name="AutoShape 2" descr="International Commitment - Marevi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Vietnam Data Localization: The Ultimate Guide to Follow - Captain Compli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3331393"/>
            <a:ext cx="5617595" cy="308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7688C-CD5F-4BFB-97A8-622AA87D5F55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17</a:t>
            </a:fld>
            <a:endParaRPr lang="en-US" altLang="vi-VN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0529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olorful world international flags waving in the sky at sunset – Food Tan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421575"/>
            <a:ext cx="3616580" cy="216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3"/>
          <p:cNvGrpSpPr/>
          <p:nvPr/>
        </p:nvGrpSpPr>
        <p:grpSpPr>
          <a:xfrm>
            <a:off x="7454505" y="5711430"/>
            <a:ext cx="1708547" cy="276225"/>
            <a:chOff x="0" y="0"/>
            <a:chExt cx="3239912" cy="52380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39912" cy="523804"/>
            </a:xfrm>
            <a:custGeom>
              <a:avLst/>
              <a:gdLst/>
              <a:ahLst/>
              <a:cxnLst/>
              <a:rect l="l" t="t" r="r" b="b"/>
              <a:pathLst>
                <a:path w="3239912" h="523804">
                  <a:moveTo>
                    <a:pt x="0" y="0"/>
                  </a:moveTo>
                  <a:lnTo>
                    <a:pt x="3239912" y="0"/>
                  </a:lnTo>
                  <a:lnTo>
                    <a:pt x="3239912" y="523804"/>
                  </a:lnTo>
                  <a:lnTo>
                    <a:pt x="0" y="5238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39912" cy="56190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080"/>
                </a:lnSpc>
              </a:pPr>
              <a:r>
                <a:rPr lang="en-US" sz="899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www.duanemorris.com</a:t>
              </a:r>
            </a:p>
          </p:txBody>
        </p:sp>
      </p:grpSp>
      <p:sp>
        <p:nvSpPr>
          <p:cNvPr id="6" name="AutoShape 6"/>
          <p:cNvSpPr/>
          <p:nvPr/>
        </p:nvSpPr>
        <p:spPr>
          <a:xfrm rot="6553">
            <a:off x="2661042" y="1167408"/>
            <a:ext cx="6869919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09600" y="1160860"/>
            <a:ext cx="8921355" cy="746199"/>
            <a:chOff x="-4693020" y="-179559"/>
            <a:chExt cx="16917532" cy="14150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224512" cy="1235456"/>
            </a:xfrm>
            <a:custGeom>
              <a:avLst/>
              <a:gdLst/>
              <a:ahLst/>
              <a:cxnLst/>
              <a:rect l="l" t="t" r="r" b="b"/>
              <a:pathLst>
                <a:path w="12224512" h="1235456">
                  <a:moveTo>
                    <a:pt x="0" y="0"/>
                  </a:moveTo>
                  <a:lnTo>
                    <a:pt x="12224512" y="0"/>
                  </a:lnTo>
                  <a:lnTo>
                    <a:pt x="12224512" y="1235456"/>
                  </a:lnTo>
                  <a:lnTo>
                    <a:pt x="0" y="12354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4693020" y="-179559"/>
              <a:ext cx="12224512" cy="124498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970"/>
                </a:lnSpc>
              </a:pPr>
              <a:r>
                <a:rPr lang="en-US" sz="3000" b="1" dirty="0">
                  <a:solidFill>
                    <a:srgbClr val="6E865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Vietnam’s international commitments – What you must know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5575" y="1891950"/>
            <a:ext cx="9007477" cy="5153325"/>
            <a:chOff x="-5302865" y="0"/>
            <a:chExt cx="17080844" cy="906175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777979" cy="6372352"/>
            </a:xfrm>
            <a:custGeom>
              <a:avLst/>
              <a:gdLst/>
              <a:ahLst/>
              <a:cxnLst/>
              <a:rect l="l" t="t" r="r" b="b"/>
              <a:pathLst>
                <a:path w="11777979" h="6372352">
                  <a:moveTo>
                    <a:pt x="0" y="0"/>
                  </a:moveTo>
                  <a:lnTo>
                    <a:pt x="11777979" y="0"/>
                  </a:lnTo>
                  <a:lnTo>
                    <a:pt x="11777979" y="6372352"/>
                  </a:lnTo>
                  <a:lnTo>
                    <a:pt x="0" y="63723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5302865" y="568401"/>
              <a:ext cx="15240278" cy="849335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465622" lvl="1" indent="-342900" algn="just">
                <a:lnSpc>
                  <a:spcPts val="2843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203C6A"/>
                  </a:solidFill>
                  <a:latin typeface="Garamond" panose="02020404030301010803" pitchFamily="18" charset="0"/>
                  <a:ea typeface="Garamond"/>
                  <a:cs typeface="Arial" panose="020B0604020202020204" pitchFamily="34" charset="0"/>
                  <a:sym typeface="Garamond"/>
                </a:rPr>
                <a:t>What you must know:</a:t>
              </a:r>
            </a:p>
            <a:p>
              <a:pPr marL="465622" lvl="1" indent="-342900" algn="just">
                <a:lnSpc>
                  <a:spcPts val="2843"/>
                </a:lnSpc>
                <a:buFont typeface="Wingdings" panose="05000000000000000000" pitchFamily="2" charset="2"/>
                <a:buChar char="ü"/>
              </a:pPr>
              <a:r>
                <a:rPr lang="en-US" sz="2000" dirty="0">
                  <a:solidFill>
                    <a:srgbClr val="203C6A"/>
                  </a:solidFill>
                  <a:latin typeface="Garamond" panose="02020404030301010803" pitchFamily="18" charset="0"/>
                  <a:ea typeface="Garamond"/>
                  <a:cs typeface="Arial" panose="020B0604020202020204" pitchFamily="34" charset="0"/>
                  <a:sym typeface="Garamond"/>
                </a:rPr>
                <a:t>According to Article 14.13.2 of Chapter 14 of the CPTPP, no Party  (i.e. Vietnam) shall require a covered person (i.e. foreign invested enterprises in Vietnam) to use or locate computing facilities in that Party’s territory as a condition for conducting business in that territory.</a:t>
              </a:r>
            </a:p>
            <a:p>
              <a:pPr marL="465622" lvl="1" indent="-342900" algn="just">
                <a:lnSpc>
                  <a:spcPts val="2843"/>
                </a:lnSpc>
                <a:buFont typeface="Wingdings" panose="05000000000000000000" pitchFamily="2" charset="2"/>
                <a:buChar char="ü"/>
              </a:pPr>
              <a:r>
                <a:rPr lang="en-US" sz="2000" dirty="0">
                  <a:solidFill>
                    <a:srgbClr val="203C6A"/>
                  </a:solidFill>
                  <a:latin typeface="Garamond" panose="02020404030301010803" pitchFamily="18" charset="0"/>
                  <a:ea typeface="Garamond"/>
                  <a:cs typeface="Arial" panose="020B0604020202020204" pitchFamily="34" charset="0"/>
                  <a:sym typeface="Garamond"/>
                </a:rPr>
                <a:t>International commitments will prevail!</a:t>
              </a:r>
            </a:p>
            <a:p>
              <a:pPr marL="122722" lvl="1" algn="just">
                <a:lnSpc>
                  <a:spcPts val="2843"/>
                </a:lnSpc>
              </a:pPr>
              <a:endPara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Garamond"/>
                <a:cs typeface="Arial" panose="020B0604020202020204" pitchFamily="34" charset="0"/>
                <a:sym typeface="Garamond"/>
              </a:endParaRPr>
            </a:p>
            <a:p>
              <a:pPr algn="just">
                <a:lnSpc>
                  <a:spcPts val="2738"/>
                </a:lnSpc>
              </a:pPr>
              <a:endParaRPr lang="en-US" dirty="0">
                <a:solidFill>
                  <a:srgbClr val="203C6A"/>
                </a:solidFill>
                <a:latin typeface="Garamond" panose="02020404030301010803" pitchFamily="18" charset="0"/>
                <a:ea typeface="Garamond"/>
                <a:cs typeface="Arial" panose="020B0604020202020204" pitchFamily="34" charset="0"/>
                <a:sym typeface="Garamond"/>
              </a:endParaRPr>
            </a:p>
          </p:txBody>
        </p:sp>
      </p:grpSp>
      <p:sp>
        <p:nvSpPr>
          <p:cNvPr id="2" name="AutoShape 2" descr="International Commitment - Marevi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7688C-CD5F-4BFB-97A8-622AA87D5F55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18</a:t>
            </a:fld>
            <a:endParaRPr lang="en-US" altLang="vi-VN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32522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600200" y="3352800"/>
            <a:ext cx="8593138" cy="865188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algn="ctr"/>
            <a:r>
              <a:rPr lang="en-US" altLang="en-US" sz="4000" b="0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4000" b="0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CONNECTIONS ARE BUSINESS</a:t>
            </a:r>
            <a:br>
              <a:rPr lang="en-US" altLang="en-US" sz="4000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PLEASE CONNECT WITH ME ON LINKEDIN:</a:t>
            </a:r>
            <a:br>
              <a:rPr lang="en-US" altLang="en-US" sz="4000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DR OLIVER MASSMANN</a:t>
            </a:r>
            <a:r>
              <a:rPr lang="en-US" altLang="en-US" sz="4000" b="0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4000" b="0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0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b="0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lang="en-US" altLang="en-US" dirty="0">
              <a:latin typeface="Garamond" panose="02020404030301010803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Slide Number Placeholder 2"/>
          <p:cNvSpPr txBox="1">
            <a:spLocks noGrp="1"/>
          </p:cNvSpPr>
          <p:nvPr>
            <p:ph type="sldNum" sz="quarter" idx="10"/>
          </p:nvPr>
        </p:nvSpPr>
        <p:spPr>
          <a:xfrm>
            <a:off x="0" y="6492875"/>
            <a:ext cx="2844800" cy="365125"/>
          </a:xfrm>
          <a:noFill/>
          <a:ln>
            <a:noFill/>
          </a:ln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altLang="vi-VN" sz="1000">
                <a:solidFill>
                  <a:srgbClr val="203C6A"/>
                </a:solidFill>
              </a:rPr>
              <a:t>19</a:t>
            </a:fld>
            <a:endParaRPr lang="en-US" altLang="vi-VN" sz="1000" dirty="0">
              <a:solidFill>
                <a:srgbClr val="203C6A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124200"/>
            <a:ext cx="8595360" cy="86868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Legal Overview and Key Definitions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7688C-CD5F-4BFB-97A8-622AA87D5F55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2</a:t>
            </a:fld>
            <a:endParaRPr lang="en-US" altLang="vi-VN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41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903413" y="1068388"/>
            <a:ext cx="8596312" cy="868362"/>
          </a:xfrm>
        </p:spPr>
        <p:txBody>
          <a:bodyPr vert="horz" wrap="square" lIns="91440" tIns="45720" rIns="91440" bIns="45720" anchor="ctr"/>
          <a:lstStyle/>
          <a:p>
            <a:pPr algn="ctr" eaLnBrk="1" hangingPunct="1"/>
            <a:r>
              <a:rPr lang="en-US" altLang="vi-VN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DUANE MORRIS VIETNAM LLC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1903413" y="1995491"/>
            <a:ext cx="8577262" cy="4479925"/>
          </a:xfrm>
        </p:spPr>
        <p:txBody>
          <a:bodyPr vert="horz" wrap="square" lIns="91440" tIns="45720" rIns="91440" bIns="45720" anchor="t">
            <a:normAutofit/>
          </a:bodyPr>
          <a:lstStyle/>
          <a:p>
            <a:pPr algn="ctr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endParaRPr lang="en-US" altLang="vi-VN" sz="1400" b="1" dirty="0"/>
          </a:p>
          <a:p>
            <a:pPr algn="ctr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vi-VN" sz="2400" b="1" dirty="0">
                <a:latin typeface="Garamond" panose="02020404030301010803" pitchFamily="18" charset="0"/>
              </a:rPr>
              <a:t>Thank you very much!</a:t>
            </a:r>
          </a:p>
          <a:p>
            <a:pPr algn="ctr" eaLnBrk="1" hangingPunct="1">
              <a:lnSpc>
                <a:spcPct val="90000"/>
              </a:lnSpc>
              <a:buFontTx/>
            </a:pPr>
            <a:endParaRPr lang="en-US" altLang="vi-VN" sz="1800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vi-VN" sz="2000" b="1" dirty="0">
                <a:latin typeface="Garamond" panose="02020404030301010803" pitchFamily="18" charset="0"/>
              </a:rPr>
              <a:t>HANOI OFFICE</a:t>
            </a:r>
            <a:r>
              <a:rPr lang="en-US" altLang="vi-VN" sz="1800" b="1" dirty="0">
                <a:latin typeface="Garamond" panose="02020404030301010803" pitchFamily="18" charset="0"/>
              </a:rPr>
              <a:t>			</a:t>
            </a:r>
            <a:r>
              <a:rPr lang="en-US" altLang="vi-VN" sz="2000" b="1" dirty="0">
                <a:latin typeface="Garamond" panose="02020404030301010803" pitchFamily="18" charset="0"/>
              </a:rPr>
              <a:t>HO CHI MINH CITY OFFICE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endParaRPr lang="en-US" altLang="vi-VN" sz="1800" b="1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vi-VN" sz="1800" b="1" dirty="0">
                <a:latin typeface="Garamond" panose="02020404030301010803" pitchFamily="18" charset="0"/>
              </a:rPr>
              <a:t>Pacific Place, Unit V1307/08, 13</a:t>
            </a:r>
            <a:r>
              <a:rPr lang="en-US" altLang="vi-VN" sz="1800" b="1" baseline="30000" dirty="0">
                <a:latin typeface="Garamond" panose="02020404030301010803" pitchFamily="18" charset="0"/>
              </a:rPr>
              <a:t>th</a:t>
            </a:r>
            <a:r>
              <a:rPr lang="en-US" altLang="vi-VN" sz="1800" b="1" dirty="0">
                <a:latin typeface="Garamond" panose="02020404030301010803" pitchFamily="18" charset="0"/>
              </a:rPr>
              <a:t> Floor, 	Suite 1503/04, Saigon Tower 	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vi-VN" sz="1800" b="1" dirty="0">
                <a:latin typeface="Garamond" panose="02020404030301010803" pitchFamily="18" charset="0"/>
              </a:rPr>
              <a:t>83B Ly Thuong Kiet, Hoan Kiem District	29 Le Duan Street, District 1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vi-VN" sz="1800" b="1" dirty="0">
                <a:latin typeface="Garamond" panose="02020404030301010803" pitchFamily="18" charset="0"/>
              </a:rPr>
              <a:t>Hanoi, Vietnam				Ho Chi Minh City, Vietnam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vi-VN" sz="1800" b="1" dirty="0">
                <a:latin typeface="Garamond" panose="02020404030301010803" pitchFamily="18" charset="0"/>
              </a:rPr>
              <a:t>Tel.:  +84 24 3946 2200			Tel.:  +84 28 3824 0240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vi-VN" sz="1800" b="1" dirty="0">
                <a:latin typeface="Garamond" panose="02020404030301010803" pitchFamily="18" charset="0"/>
              </a:rPr>
              <a:t>Fax:  +84 24 3946 1311			Fax:  +84 28 3824 0241</a:t>
            </a:r>
          </a:p>
          <a:p>
            <a:pPr algn="ctr" eaLnBrk="1" hangingPunct="1">
              <a:buNone/>
            </a:pPr>
            <a:r>
              <a:rPr lang="en-US" altLang="vi-VN" sz="1800" b="1" dirty="0">
                <a:latin typeface="Garamond" panose="02020404030301010803" pitchFamily="18" charset="0"/>
              </a:rPr>
              <a:t>Contact email:</a:t>
            </a:r>
          </a:p>
          <a:p>
            <a:pPr algn="ctr" eaLnBrk="1" hangingPunct="1">
              <a:buNone/>
            </a:pPr>
            <a:r>
              <a:rPr lang="en-US" altLang="vi-VN" sz="2400" b="1" dirty="0">
                <a:latin typeface="Garamond" panose="02020404030301010803" pitchFamily="18" charset="0"/>
              </a:rPr>
              <a:t>omassmann@duanemorris.com</a:t>
            </a:r>
          </a:p>
          <a:p>
            <a:pPr algn="ctr" eaLnBrk="1" hangingPunct="1">
              <a:buNone/>
            </a:pPr>
            <a:endParaRPr lang="en-US" altLang="vi-VN" sz="1400" dirty="0"/>
          </a:p>
          <a:p>
            <a:pPr eaLnBrk="1" hangingPunct="1">
              <a:buNone/>
            </a:pPr>
            <a:endParaRPr lang="en-US" altLang="vi-VN" sz="1400" dirty="0"/>
          </a:p>
        </p:txBody>
      </p:sp>
      <p:sp>
        <p:nvSpPr>
          <p:cNvPr id="41988" name="Slide Number Placeholder 3"/>
          <p:cNvSpPr txBox="1">
            <a:spLocks noGrp="1"/>
          </p:cNvSpPr>
          <p:nvPr>
            <p:ph type="sldNum" sz="quarter" idx="10"/>
          </p:nvPr>
        </p:nvSpPr>
        <p:spPr>
          <a:xfrm>
            <a:off x="0" y="6492875"/>
            <a:ext cx="2844800" cy="365125"/>
          </a:xfrm>
          <a:noFill/>
          <a:ln>
            <a:noFill/>
          </a:ln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altLang="vi-VN" sz="1000">
                <a:solidFill>
                  <a:srgbClr val="203C6A"/>
                </a:solidFill>
              </a:rPr>
              <a:t>20</a:t>
            </a:fld>
            <a:endParaRPr lang="en-US" altLang="vi-VN" sz="1000" dirty="0">
              <a:solidFill>
                <a:srgbClr val="203C6A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992123" y="2209800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latinLnBrk="0">
              <a:lnSpc>
                <a:spcPct val="100000"/>
              </a:lnSpc>
              <a:buClrTx/>
              <a:buSzTx/>
              <a:buNone/>
              <a:tabLst/>
            </a:pPr>
            <a:endParaRPr lang="en-US" altLang="en-US" sz="2600" b="1" dirty="0">
              <a:latin typeface="Garamond" panose="02020404030301010803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219200"/>
            <a:ext cx="11460480" cy="868680"/>
          </a:xfrm>
        </p:spPr>
        <p:txBody>
          <a:bodyPr/>
          <a:lstStyle/>
          <a:p>
            <a:pPr algn="ctr"/>
            <a:r>
              <a:rPr lang="en-US" altLang="en-US" sz="3000" dirty="0">
                <a:latin typeface="Garamond" panose="02020404030301010803" pitchFamily="18" charset="0"/>
              </a:rPr>
              <a:t>What used to be coal or ore is now data - in huge quantities - economic power</a:t>
            </a:r>
            <a:br>
              <a:rPr lang="en-US" altLang="en-US" sz="3000" dirty="0">
                <a:latin typeface="Garamond" panose="02020404030301010803" pitchFamily="18" charset="0"/>
              </a:rPr>
            </a:br>
            <a:endParaRPr lang="en-US" sz="3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087880"/>
            <a:ext cx="8077200" cy="436054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7688C-CD5F-4BFB-97A8-622AA87D5F55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3</a:t>
            </a:fld>
            <a:endParaRPr lang="en-US" altLang="vi-VN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33528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8638" y="609600"/>
            <a:ext cx="6629398" cy="1162050"/>
          </a:xfrm>
          <a:noFill/>
          <a:ln w="9525">
            <a:noFill/>
          </a:ln>
        </p:spPr>
        <p:txBody>
          <a:bodyPr anchor="ctr"/>
          <a:lstStyle/>
          <a:p>
            <a:pPr algn="l"/>
            <a:r>
              <a:rPr lang="en-US" sz="3300" kern="1200" dirty="0">
                <a:latin typeface="Garamond" panose="02020404030301010803" pitchFamily="18" charset="0"/>
              </a:rPr>
              <a:t>The Role of Data in Vietnam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87795766"/>
              </p:ext>
            </p:extLst>
          </p:nvPr>
        </p:nvGraphicFramePr>
        <p:xfrm>
          <a:off x="458638" y="1526417"/>
          <a:ext cx="11047562" cy="4798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7688C-CD5F-4BFB-97A8-622AA87D5F55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4</a:t>
            </a:fld>
            <a:endParaRPr lang="en-US" altLang="vi-VN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64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-28903" y="6707620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3A49346-5937-47B0-91C2-01CBC593D1A7}" type="slidenum">
              <a:rPr lang="en-US" altLang="vi-VN" smtClean="0">
                <a:solidFill>
                  <a:srgbClr val="203C6A"/>
                </a:solidFill>
                <a:latin typeface="Garamond" panose="02020404030301010803" pitchFamily="18" charset="0"/>
              </a:rPr>
              <a:pPr/>
              <a:t>5</a:t>
            </a:fld>
            <a:endParaRPr lang="en-US" altLang="vi-VN">
              <a:solidFill>
                <a:srgbClr val="203C6A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A86CDDEA-FA47-1B45-3276-1E74298D2BBE}"/>
              </a:ext>
            </a:extLst>
          </p:cNvPr>
          <p:cNvSpPr txBox="1">
            <a:spLocks/>
          </p:cNvSpPr>
          <p:nvPr/>
        </p:nvSpPr>
        <p:spPr>
          <a:xfrm>
            <a:off x="547854" y="833587"/>
            <a:ext cx="11012400" cy="57849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6E865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E865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E865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E865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E865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457200" indent="228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B325F"/>
                </a:solidFill>
                <a:latin typeface="Adobe Heiti Std R" pitchFamily="34" charset="-128"/>
              </a:defRPr>
            </a:lvl6pPr>
            <a:lvl7pPr marL="914400" indent="228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B325F"/>
                </a:solidFill>
                <a:latin typeface="Adobe Heiti Std R" pitchFamily="34" charset="-128"/>
              </a:defRPr>
            </a:lvl7pPr>
            <a:lvl8pPr marL="1371600" indent="228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B325F"/>
                </a:solidFill>
                <a:latin typeface="Adobe Heiti Std R" pitchFamily="34" charset="-128"/>
              </a:defRPr>
            </a:lvl8pPr>
            <a:lvl9pPr marL="1828800" indent="228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B325F"/>
                </a:solidFill>
                <a:latin typeface="Adobe Heiti Std R" pitchFamily="34" charset="-128"/>
              </a:defRPr>
            </a:lvl9pPr>
          </a:lstStyle>
          <a:p>
            <a:r>
              <a:rPr lang="en-US" dirty="0">
                <a:latin typeface="Garamond" panose="02020404030301010803" pitchFamily="18" charset="0"/>
              </a:rPr>
              <a:t>Legal 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7854" y="1453514"/>
            <a:ext cx="11491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Development of the legal framework on data: 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latin typeface="Garamond" panose="02020404030301010803" pitchFamily="18" charset="0"/>
              </a:rPr>
              <a:t>Law on Data issued on 30 November 2024 to govern data-related activities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latin typeface="Garamond" panose="02020404030301010803" pitchFamily="18" charset="0"/>
              </a:rPr>
              <a:t>Law on Personal Data Protection to be enacted soon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854" y="3657600"/>
            <a:ext cx="81614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Previously issued regulations: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Garamond" panose="02020404030301010803" pitchFamily="18" charset="0"/>
              </a:rPr>
              <a:t>Law on Information Technology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Garamond" panose="02020404030301010803" pitchFamily="18" charset="0"/>
              </a:rPr>
              <a:t>Law on Cyber Information Security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Garamond" panose="02020404030301010803" pitchFamily="18" charset="0"/>
              </a:rPr>
              <a:t>Civil Code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Garamond" panose="02020404030301010803" pitchFamily="18" charset="0"/>
              </a:rPr>
              <a:t>Law on Cybersecurity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Garamond" panose="02020404030301010803" pitchFamily="18" charset="0"/>
              </a:rPr>
              <a:t>Decree 53/2022/NĐ-CP elaborating Law on Cybersecurity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Garamond" panose="02020404030301010803" pitchFamily="18" charset="0"/>
              </a:rPr>
              <a:t>Decree 13/2023/ND-CP on personal data protection</a:t>
            </a:r>
          </a:p>
        </p:txBody>
      </p:sp>
      <p:pic>
        <p:nvPicPr>
          <p:cNvPr id="1026" name="Picture 2" descr="legal law and scale 6100488 Vector Art at Vecteez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525" y="2057400"/>
            <a:ext cx="4651612" cy="437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80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124200"/>
            <a:ext cx="8595360" cy="86868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The First Ever Data Law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7688C-CD5F-4BFB-97A8-622AA87D5F55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6</a:t>
            </a:fld>
            <a:endParaRPr lang="en-US" altLang="vi-VN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37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Governing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dirty="0">
                <a:latin typeface="Garamond" panose="02020404030301010803" pitchFamily="18" charset="0"/>
              </a:rPr>
              <a:t>Data Law governs data-related activities comprehensively!</a:t>
            </a:r>
          </a:p>
          <a:p>
            <a:pPr marL="0" indent="0" algn="just">
              <a:buNone/>
            </a:pPr>
            <a:endParaRPr lang="en-US" sz="2000" b="1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en-US" sz="2000" b="1" dirty="0">
                <a:latin typeface="Garamond" panose="02020404030301010803" pitchFamily="18" charset="0"/>
              </a:rPr>
              <a:t>Note:</a:t>
            </a:r>
          </a:p>
          <a:p>
            <a:pPr algn="just"/>
            <a:r>
              <a:rPr lang="en-US" sz="2000" dirty="0">
                <a:latin typeface="Garamond" panose="02020404030301010803" pitchFamily="18" charset="0"/>
              </a:rPr>
              <a:t>The Data Law for the first time recognizes "</a:t>
            </a:r>
            <a:r>
              <a:rPr lang="en-US" sz="2000" b="1" dirty="0">
                <a:latin typeface="Garamond" panose="02020404030301010803" pitchFamily="18" charset="0"/>
              </a:rPr>
              <a:t>data ownership</a:t>
            </a:r>
            <a:r>
              <a:rPr lang="en-US" sz="2000" dirty="0">
                <a:latin typeface="Garamond" panose="02020404030301010803" pitchFamily="18" charset="0"/>
              </a:rPr>
              <a:t>" as a property right under civil law, granting data owners  full control and exchange rights (Article 3.15, Data Law). </a:t>
            </a:r>
          </a:p>
          <a:p>
            <a:pPr algn="just"/>
            <a:endParaRPr lang="en-US" sz="2000" dirty="0">
              <a:latin typeface="Garamond" panose="02020404030301010803" pitchFamily="18" charset="0"/>
            </a:endParaRPr>
          </a:p>
        </p:txBody>
      </p:sp>
      <p:pic>
        <p:nvPicPr>
          <p:cNvPr id="2050" name="Picture 2" descr="The More You Know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35335"/>
            <a:ext cx="5865826" cy="344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7688C-CD5F-4BFB-97A8-622AA87D5F55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7</a:t>
            </a:fld>
            <a:endParaRPr lang="en-US" altLang="vi-VN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49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680" y="860829"/>
            <a:ext cx="11460480" cy="868680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Governing Authority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680" y="1752600"/>
            <a:ext cx="11460480" cy="1447800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n-US" sz="2400" dirty="0">
                <a:latin typeface="Garamond" panose="02020404030301010803" pitchFamily="18" charset="0"/>
              </a:rPr>
              <a:t>The Ministry of Public Security (“</a:t>
            </a:r>
            <a:r>
              <a:rPr lang="en-US" sz="2400" b="1" dirty="0">
                <a:latin typeface="Garamond" panose="02020404030301010803" pitchFamily="18" charset="0"/>
              </a:rPr>
              <a:t>MPS</a:t>
            </a:r>
            <a:r>
              <a:rPr lang="en-US" sz="2400" dirty="0">
                <a:latin typeface="Garamond" panose="02020404030301010803" pitchFamily="18" charset="0"/>
              </a:rPr>
              <a:t>”) is granted authority to oversee all data-related activities, except for data managed by the Ministry of Defense. </a:t>
            </a:r>
          </a:p>
          <a:p>
            <a:pPr algn="just">
              <a:buFontTx/>
              <a:buChar char="-"/>
            </a:pPr>
            <a:r>
              <a:rPr lang="en-US" sz="2400" dirty="0">
                <a:latin typeface="Garamond" panose="02020404030301010803" pitchFamily="18" charset="0"/>
              </a:rPr>
              <a:t>The MPS will also manage the </a:t>
            </a:r>
            <a:r>
              <a:rPr lang="en-US" sz="2400" b="1" dirty="0">
                <a:latin typeface="Garamond" panose="02020404030301010803" pitchFamily="18" charset="0"/>
              </a:rPr>
              <a:t>National General Database and the National Data Centre to manage data in Vietnam</a:t>
            </a:r>
          </a:p>
          <a:p>
            <a:pPr algn="just">
              <a:buFontTx/>
              <a:buChar char="-"/>
            </a:pPr>
            <a:r>
              <a:rPr lang="en-US" sz="2400" b="1" dirty="0">
                <a:latin typeface="Garamond" panose="02020404030301010803" pitchFamily="18" charset="0"/>
              </a:rPr>
              <a:t>The MPS is planning to acquire 50.17% of FPT Telecom</a:t>
            </a:r>
            <a:endParaRPr lang="en-US" sz="2400" dirty="0">
              <a:latin typeface="Garamond" panose="02020404030301010803" pitchFamily="18" charset="0"/>
            </a:endParaRPr>
          </a:p>
          <a:p>
            <a:pPr algn="just">
              <a:buFontTx/>
              <a:buChar char="-"/>
            </a:pPr>
            <a:endParaRPr lang="en-US" sz="2400" dirty="0">
              <a:latin typeface="Garamond" panose="02020404030301010803" pitchFamily="18" charset="0"/>
            </a:endParaRPr>
          </a:p>
        </p:txBody>
      </p:sp>
      <p:pic>
        <p:nvPicPr>
          <p:cNvPr id="3074" name="Picture 2" descr="Bộ Công an (Việt Nam) – Wikipedia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73" y="3223491"/>
            <a:ext cx="3429000" cy="277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7,700+ Big Brother Is Watching You Stock Photos, Pictures &amp; Royalty-Free  Images - iStock | Surveillance, Spying, Security came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0"/>
            <a:ext cx="3854450" cy="276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7688C-CD5F-4BFB-97A8-622AA87D5F55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8</a:t>
            </a:fld>
            <a:endParaRPr lang="en-US" altLang="vi-VN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01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010" y="1292947"/>
            <a:ext cx="8154390" cy="683821"/>
          </a:xfrm>
        </p:spPr>
        <p:txBody>
          <a:bodyPr/>
          <a:lstStyle/>
          <a:p>
            <a:r>
              <a:rPr lang="en-US" sz="2800" dirty="0">
                <a:latin typeface="Garamond" panose="02020404030301010803" pitchFamily="18" charset="0"/>
              </a:rPr>
              <a:t>Cross-Border Data Transfer and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dirty="0">
                <a:latin typeface="Garamond" panose="02020404030301010803" pitchFamily="18" charset="0"/>
              </a:rPr>
              <a:t>Agencies, organizations, and individuals can freely transfer and process offshore data in Vietnam. </a:t>
            </a:r>
          </a:p>
          <a:p>
            <a:pPr algn="just"/>
            <a:r>
              <a:rPr lang="en-US" sz="2000" dirty="0">
                <a:latin typeface="Garamond" panose="02020404030301010803" pitchFamily="18" charset="0"/>
              </a:rPr>
              <a:t>In certain cases (i.e., core data and important data), conditions can be applied.</a:t>
            </a:r>
          </a:p>
        </p:txBody>
      </p:sp>
      <p:pic>
        <p:nvPicPr>
          <p:cNvPr id="4" name="Picture 4" descr="Cross-Border Transfers of Personal Data in Turkey – Karaduman &amp; Esin Law  Fi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5991225" cy="316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7688C-CD5F-4BFB-97A8-622AA87D5F55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9</a:t>
            </a:fld>
            <a:endParaRPr lang="en-US" altLang="vi-VN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18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12.12"/>
  <p:tag name="AS_TITLE" val="Aspose.Slides for .NET 4.0 Client Profile"/>
  <p:tag name="AS_VERSION" val="18.12"/>
</p:tagLst>
</file>

<file path=ppt/theme/theme1.xml><?xml version="1.0" encoding="utf-8"?>
<a:theme xmlns:a="http://schemas.openxmlformats.org/drawingml/2006/main" name="1_Bulle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"/>
        <a:cs typeface=""/>
      </a:majorFont>
      <a:minorFont>
        <a:latin typeface="Adobe Heiti Std 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887</Words>
  <Application>Microsoft Office PowerPoint</Application>
  <PresentationFormat>Widescreen</PresentationFormat>
  <Paragraphs>134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MS PGothic</vt:lpstr>
      <vt:lpstr>Adobe Heiti Std R</vt:lpstr>
      <vt:lpstr>Arial</vt:lpstr>
      <vt:lpstr>Calibri</vt:lpstr>
      <vt:lpstr>Garamond</vt:lpstr>
      <vt:lpstr>Garamond Bold</vt:lpstr>
      <vt:lpstr>Times New Roman</vt:lpstr>
      <vt:lpstr>Wingdings</vt:lpstr>
      <vt:lpstr>1_Bullet Design</vt:lpstr>
      <vt:lpstr>Into the Digital Transformation Era –  The First Data Law of Vietnam</vt:lpstr>
      <vt:lpstr>Legal Overview and Key Definitions</vt:lpstr>
      <vt:lpstr>What used to be coal or ore is now data - in huge quantities - economic power </vt:lpstr>
      <vt:lpstr>The Role of Data in Vietnam</vt:lpstr>
      <vt:lpstr>PowerPoint Presentation</vt:lpstr>
      <vt:lpstr>The First Ever Data Law</vt:lpstr>
      <vt:lpstr>Governing scope</vt:lpstr>
      <vt:lpstr>Governing Authority </vt:lpstr>
      <vt:lpstr>Cross-Border Data Transfer and Processing</vt:lpstr>
      <vt:lpstr>New Data-Related Products and Services</vt:lpstr>
      <vt:lpstr>Government Lawful Access to Agencies’ Data</vt:lpstr>
      <vt:lpstr>PowerPoint Presentation</vt:lpstr>
      <vt:lpstr>Possible Penalties for Violations of Data Law and Personal Data Protection Provisions</vt:lpstr>
      <vt:lpstr>What must be done?</vt:lpstr>
      <vt:lpstr>PowerPoint Presentation</vt:lpstr>
      <vt:lpstr>PowerPoint Presentation</vt:lpstr>
      <vt:lpstr>PowerPoint Presentation</vt:lpstr>
      <vt:lpstr>PowerPoint Presentation</vt:lpstr>
      <vt:lpstr> CONNECTIONS ARE BUSINESS PLEASE CONNECT WITH ME ON LINKEDIN: DR OLIVER MASSMANN  </vt:lpstr>
      <vt:lpstr>DUANE MORRIS VIETNAM LLC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1601-01-01T00:00:00Z</cp:lastPrinted>
  <dcterms:created xsi:type="dcterms:W3CDTF">1601-01-01T00:00:00Z</dcterms:created>
  <dcterms:modified xsi:type="dcterms:W3CDTF">2025-06-02T03:58:46Z</dcterms:modified>
</cp:coreProperties>
</file>