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4" r:id="rId3"/>
    <p:sldId id="420" r:id="rId4"/>
    <p:sldId id="546" r:id="rId5"/>
    <p:sldId id="542" r:id="rId6"/>
    <p:sldId id="545" r:id="rId7"/>
    <p:sldId id="493" r:id="rId8"/>
    <p:sldId id="494" r:id="rId9"/>
    <p:sldId id="535" r:id="rId10"/>
    <p:sldId id="538" r:id="rId11"/>
    <p:sldId id="539" r:id="rId12"/>
    <p:sldId id="522" r:id="rId13"/>
    <p:sldId id="533" r:id="rId14"/>
    <p:sldId id="547" r:id="rId15"/>
    <p:sldId id="558" r:id="rId16"/>
    <p:sldId id="474" r:id="rId17"/>
    <p:sldId id="475" r:id="rId18"/>
    <p:sldId id="549" r:id="rId19"/>
    <p:sldId id="554" r:id="rId20"/>
    <p:sldId id="495" r:id="rId21"/>
    <p:sldId id="496" r:id="rId22"/>
    <p:sldId id="497" r:id="rId23"/>
    <p:sldId id="498" r:id="rId24"/>
    <p:sldId id="551" r:id="rId25"/>
    <p:sldId id="500" r:id="rId26"/>
    <p:sldId id="555" r:id="rId27"/>
    <p:sldId id="556" r:id="rId28"/>
    <p:sldId id="557" r:id="rId29"/>
    <p:sldId id="543" r:id="rId30"/>
    <p:sldId id="528" r:id="rId31"/>
    <p:sldId id="544" r:id="rId32"/>
    <p:sldId id="342" r:id="rId33"/>
    <p:sldId id="344" r:id="rId34"/>
  </p:sldIdLst>
  <p:sldSz cx="12192000" cy="6858000"/>
  <p:notesSz cx="6881813" cy="9296400"/>
  <p:custDataLst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00"/>
    <a:srgbClr val="336600"/>
    <a:srgbClr val="5AA67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68297-F809-4522-BDB3-D123FD787158}" v="35" dt="2020-01-09T07:18:54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214"/>
  </p:normalViewPr>
  <p:slideViewPr>
    <p:cSldViewPr showGuides="1">
      <p:cViewPr varScale="1">
        <p:scale>
          <a:sx n="104" d="100"/>
          <a:sy n="104" d="100"/>
        </p:scale>
        <p:origin x="240" y="336"/>
      </p:cViewPr>
      <p:guideLst>
        <p:guide orient="horz" pos="2160"/>
        <p:guide pos="3805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presProps" Target="presProps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tableStyles" Target="tableStyle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heme" Target="theme/theme1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viewProps" Target="viewProp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handoutMaster" Target="handoutMasters/handout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notesMaster" Target="notesMasters/notesMaster1.xml" Id="rId35" /><Relationship Type="http://schemas.microsoft.com/office/2015/10/relationships/revisionInfo" Target="revisionInfo.xml" Id="rId43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6526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99EA74-47B6-40EE-BD53-D68FFC5165E2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6/18/25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82869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37" y="8829648"/>
            <a:ext cx="2982869" cy="4652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4F2754-AA4A-4B2A-889A-32A4D7313FEF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‹Nr.›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5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37" y="0"/>
            <a:ext cx="2982869" cy="465266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2B9350-31B1-4206-94F8-2D62AA7CF971}" type="datetime1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6/18/25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68" y="4416311"/>
            <a:ext cx="5502879" cy="41829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82869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37" y="8829648"/>
            <a:ext cx="2982869" cy="4652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5DF71E-BECF-4EC3-B642-0E8CA61A0D92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‹Nr.›</a:t>
            </a:fld>
            <a:endParaRPr kumimoji="0" lang="en-US" alt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34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6913"/>
            <a:ext cx="6199187" cy="3486150"/>
          </a:xfrm>
        </p:spPr>
      </p:sp>
    </p:spTree>
    <p:extLst>
      <p:ext uri="{BB962C8B-B14F-4D97-AF65-F5344CB8AC3E}">
        <p14:creationId xmlns:p14="http://schemas.microsoft.com/office/powerpoint/2010/main" val="3813588981"/>
      </p:ext>
    </p:extLst>
  </p:cSld>
  <p:clrMapOvr>
    <a:masterClrMapping/>
  </p:clrMapOvr>
</p:notes>
</file>

<file path=ppt/notesSlides/notesSlide2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6913"/>
            <a:ext cx="61991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232EA8-49B6-4C3A-8672-51FF0D626489}" type="slidenum">
              <a:rPr lang="en-US" altLang="vi-VN" smtClean="0">
                <a:latin typeface="Calibri" panose="020F0502020204030204" pitchFamily="34" charset="0"/>
              </a:rPr>
              <a:pPr/>
              <a:t>5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63321"/>
      </p:ext>
    </p:extLst>
  </p:cSld>
  <p:clrMapOvr>
    <a:masterClrMapping/>
  </p:clrMapOvr>
</p:notes>
</file>

<file path=ppt/notesSlides/notesSlide3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6913"/>
            <a:ext cx="61991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232EA8-49B6-4C3A-8672-51FF0D626489}" type="slidenum">
              <a:rPr lang="en-US" altLang="vi-VN" smtClean="0">
                <a:latin typeface="Calibri" panose="020F0502020204030204" pitchFamily="34" charset="0"/>
              </a:rPr>
              <a:pPr/>
              <a:t>6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65184"/>
      </p:ext>
    </p:extLst>
  </p:cSld>
  <p:clrMapOvr>
    <a:masterClrMapping/>
  </p:clrMapOvr>
</p:notes>
</file>

<file path=ppt/notesSlides/notesSlide4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6913"/>
            <a:ext cx="61991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232EA8-49B6-4C3A-8672-51FF0D626489}" type="slidenum">
              <a:rPr lang="en-US" altLang="vi-VN" smtClean="0">
                <a:latin typeface="Calibri" panose="020F0502020204030204" pitchFamily="34" charset="0"/>
              </a:rPr>
              <a:pPr/>
              <a:t>7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43287"/>
      </p:ext>
    </p:extLst>
  </p:cSld>
  <p:clrMapOvr>
    <a:masterClrMapping/>
  </p:clrMapOvr>
</p:notes>
</file>

<file path=ppt/notesSlides/notesSlide5.xml><?xml version="1.0" encoding="utf-8"?>
<p:notes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6913"/>
            <a:ext cx="61991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6648BB-B155-4FAC-9377-378E1E092563}" type="slidenum">
              <a:rPr lang="en-US" altLang="vi-VN" smtClean="0">
                <a:latin typeface="Calibri" panose="020F0502020204030204" pitchFamily="34" charset="0"/>
              </a:rPr>
              <a:pPr/>
              <a:t>23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95508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6913"/>
            <a:ext cx="6199187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D14E-A449-4C81-BCFF-BAF91D37821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2890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6913"/>
            <a:ext cx="6199187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BD14E-A449-4C81-BCFF-BAF91D37821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01276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696913"/>
            <a:ext cx="6199187" cy="3486150"/>
          </a:xfrm>
        </p:spPr>
      </p:sp>
    </p:spTree>
    <p:extLst>
      <p:ext uri="{BB962C8B-B14F-4D97-AF65-F5344CB8AC3E}">
        <p14:creationId xmlns:p14="http://schemas.microsoft.com/office/powerpoint/2010/main" val="392127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696913"/>
            <a:ext cx="6199187" cy="34861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2" name="Slide Number Placeholder 3"/>
          <p:cNvSpPr txBox="1">
            <a:spLocks noGrp="1"/>
          </p:cNvSpPr>
          <p:nvPr>
            <p:ph type="sldNum" sz="quarter" idx="10"/>
          </p:nvPr>
        </p:nvSpPr>
        <p:spPr>
          <a:xfrm>
            <a:off x="3897337" y="8829648"/>
            <a:ext cx="2982869" cy="465266"/>
          </a:xfrm>
          <a:prstGeom prst="rect">
            <a:avLst/>
          </a:prstGeom>
          <a:noFill/>
          <a:ln w="9525">
            <a:noFill/>
          </a:ln>
        </p:spPr>
        <p:txBody>
          <a:bodyPr lIns="93177" tIns="46589" rIns="93177" bIns="46589" anchor="b"/>
          <a:lstStyle/>
          <a:p>
            <a:pPr lvl="0" algn="r" eaLnBrk="1" hangingPunct="1"/>
            <a:fld id="{9A0DB2DC-4C9A-4742-B13C-FB6460FD3503}" type="slidenum">
              <a:rPr lang="en-US" altLang="vi-VN" sz="1200">
                <a:latin typeface="Calibri" panose="020F0502020204030204" pitchFamily="34" charset="0"/>
                <a:ea typeface="MS PGothic" panose="020B0600070205080204" pitchFamily="34" charset="-128"/>
              </a:rPr>
              <a:t>33</a:t>
            </a:fld>
            <a:endParaRPr lang="en-US" altLang="vi-VN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1865313"/>
            <a:ext cx="12192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65652" y="6472238"/>
            <a:ext cx="303953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5995991"/>
            <a:ext cx="121920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©2010 Duane Morris LLP. All Rights Reserved. Duane Morris is a registered service mark of Duane Morris LLP. 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Duane Morris – Firm and Affiliate Offices | New York | London | Singapore | Los Angeles | Chicago | Houston | Hanoi | Philadelphia | San Diego | San Francisco | Baltimore | Boston | Washington, D.C.</a:t>
            </a:r>
            <a:b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vi-VN" sz="700" b="0" i="0" u="none" strike="noStrike" kern="120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Vegas | Atlanta | Miami | Pittsburgh | Newark | Boca Raton | Wilmington | Cherry Hill | Princeton | Lake Tahoe | Ho Chi Minh City | Duane Morris LLP – A Delaware limited liability partnership</a:t>
            </a:r>
            <a:endParaRPr kumimoji="0" lang="en-US" altLang="vi-VN" sz="700" b="0" i="0" u="none" strike="noStrike" kern="1200" cap="none" spc="0" normalizeH="0" baseline="0" noProof="0" dirty="0">
              <a:ln>
                <a:noFill/>
              </a:ln>
              <a:solidFill>
                <a:srgbClr val="203C6A"/>
              </a:solidFill>
              <a:effectLst/>
              <a:uLnTx/>
              <a:uFillTx/>
              <a:latin typeface="Adobe Heiti Std R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87" y="5055380"/>
            <a:ext cx="12192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12192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080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6BD5E33-F482-4D7C-A827-E4F8ADDF827C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492878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>
              <a:defRPr/>
            </a:pPr>
            <a:fld id="{35F9B099-564E-4D72-A8DB-913111709386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72402"/>
      </p:ext>
    </p:extLst>
  </p:cSld>
  <p:clrMapOvr>
    <a:masterClrMapping/>
  </p:clrMapOvr>
  <p:transition/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0" y="1068779"/>
            <a:ext cx="11460480" cy="868680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80" y="1995055"/>
            <a:ext cx="11436096" cy="4480560"/>
          </a:xfrm>
        </p:spPr>
        <p:txBody>
          <a:bodyPr/>
          <a:lstStyle>
            <a:lvl1pPr marL="465455" indent="-465455">
              <a:defRPr sz="3000"/>
            </a:lvl1pPr>
            <a:lvl2pPr marL="914400" indent="-403225">
              <a:defRPr sz="2600"/>
            </a:lvl2pPr>
            <a:lvl3pPr marL="1379855" indent="-406400">
              <a:buFont typeface="Wingdings" panose="05000000000000000000" pitchFamily="2" charset="2"/>
              <a:buChar char="Ø"/>
              <a:defRPr sz="2400"/>
            </a:lvl3pPr>
            <a:lvl4pPr marL="1828800" indent="-403225">
              <a:buFont typeface="Wingdings" panose="05000000000000000000" pitchFamily="2" charset="2"/>
              <a:buChar char="§"/>
              <a:defRPr sz="2000"/>
            </a:lvl4pPr>
            <a:lvl5pPr marL="2294255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29185"/>
      </p:ext>
    </p:extLst>
  </p:cSld>
  <p:clrMapOvr>
    <a:masterClrMapping/>
  </p:clrMapOvr>
  <p:transition/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58193"/>
      </p:ext>
    </p:extLst>
  </p:cSld>
  <p:clrMapOvr>
    <a:masterClrMapping/>
  </p:clrMapOvr>
  <p:transition/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13" y="920464"/>
            <a:ext cx="109728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844" y="1905002"/>
            <a:ext cx="54126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844" y="2399725"/>
            <a:ext cx="54126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05002"/>
            <a:ext cx="5389033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9972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52707"/>
      </p:ext>
    </p:extLst>
  </p:cSld>
  <p:clrMapOvr>
    <a:masterClrMapping/>
  </p:clrMapOvr>
  <p:transition/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69798"/>
      </p:ext>
    </p:extLst>
  </p:cSld>
  <p:clrMapOvr>
    <a:masterClrMapping/>
  </p:clrMapOvr>
  <p:transition/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89803"/>
      </p:ext>
    </p:extLst>
  </p:cSld>
  <p:clrMapOvr>
    <a:masterClrMapping/>
  </p:clrMapOvr>
  <p:transition/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992570"/>
            <a:ext cx="4011084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92571"/>
            <a:ext cx="6815667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54621"/>
            <a:ext cx="4011084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04490"/>
      </p:ext>
    </p:extLst>
  </p:cSld>
  <p:clrMapOvr>
    <a:masterClrMapping/>
  </p:clrMapOvr>
  <p:transition/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4243"/>
            <a:ext cx="7315200" cy="3573332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03C6A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724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12235" y="1993903"/>
            <a:ext cx="11434233" cy="44815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99533" y="1068391"/>
            <a:ext cx="11457517" cy="86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11120" y="6472238"/>
            <a:ext cx="303741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2750"/>
            <a:ext cx="12192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>
              <a:defRPr/>
            </a:pPr>
            <a:fld id="{A927688C-CD5F-4BFB-97A8-622AA87D5F55}" type="slidenum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en-US" altLang="vi-VN" dirty="0">
              <a:cs typeface="Arial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492878"/>
            <a:ext cx="4978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solidFill>
                  <a:srgbClr val="203C6A"/>
                </a:solidFill>
              </a:defRPr>
            </a:lvl1pPr>
          </a:lstStyle>
          <a:p>
            <a:pPr>
              <a:defRPr/>
            </a:pPr>
            <a:fld id="{C0C3CAC0-F150-4048-BB23-24C743618A99}" type="datetime1">
              <a:rPr lang="en-US" altLang="vi-VN" smtClean="0">
                <a:cs typeface="Arial" panose="020B0604020202020204" pitchFamily="34" charset="0"/>
              </a:rPr>
              <a:pPr>
                <a:defRPr/>
              </a:pPr>
              <a:t>6/18/25</a:t>
            </a:fld>
            <a:endParaRPr lang="en-US" altLang="vi-V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2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14400" indent="-40322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77950" indent="-40513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828800" indent="-4032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292350" indent="-4051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03C6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1" descr="" title=""/>
          <p:cNvSpPr>
            <a:spLocks noGrp="1"/>
          </p:cNvSpPr>
          <p:nvPr>
            <p:ph type="subTitle" idx="1"/>
          </p:nvPr>
        </p:nvSpPr>
        <p:spPr>
          <a:xfrm>
            <a:off x="1538288" y="5054600"/>
            <a:ext cx="9144000" cy="9144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DR. OLIVER MASSMANN - PARTNER, GENERALDIREKTOR </a:t>
            </a:r>
          </a:p>
          <a:p>
            <a:pPr eaLnBrk="1" hangingPunct="1">
              <a:buClrTx/>
              <a:buSzTx/>
            </a:pPr>
            <a:r>
              <a:rPr lang="en-US" altLang="vi-VN" dirty="0">
                <a:solidFill>
                  <a:srgbClr val="678553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  <a:p>
            <a:pPr>
              <a:buClrTx/>
              <a:buSzTx/>
            </a:pPr>
            <a:endParaRPr lang="en-AU" altLang="en-US" dirty="0">
              <a:solidFill>
                <a:srgbClr val="67855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itle 2" descr="" title=""/>
          <p:cNvSpPr>
            <a:spLocks noGrp="1"/>
          </p:cNvSpPr>
          <p:nvPr>
            <p:ph type="title"/>
          </p:nvPr>
        </p:nvSpPr>
        <p:spPr>
          <a:xfrm>
            <a:off x="1881188" y="3352800"/>
            <a:ext cx="8458200" cy="1295400"/>
          </a:xfrm>
        </p:spPr>
        <p:txBody>
          <a:bodyPr vert="horz" wrap="square" lIns="91440" tIns="45720" rIns="91440" bIns="45720" anchor="ctr"/>
          <a:lstStyle/>
          <a:p>
            <a:r>
              <a:rPr lang="en-US" altLang="en-AU" sz="3000" dirty="0" err="1">
                <a:latin typeface="Garamond" panose="02020404030301010803" pitchFamily="18" charset="0"/>
              </a:rPr>
              <a:t>Investieren</a:t>
            </a:r>
            <a:r>
              <a:rPr lang="en-US" altLang="en-AU" sz="3000" dirty="0">
                <a:latin typeface="Garamond" panose="02020404030301010803" pitchFamily="18" charset="0"/>
              </a:rPr>
              <a:t> und </a:t>
            </a:r>
            <a:r>
              <a:rPr lang="en-US" altLang="en-AU" sz="3000" dirty="0" err="1">
                <a:latin typeface="Garamond" panose="02020404030301010803" pitchFamily="18" charset="0"/>
              </a:rPr>
              <a:t>Geschäfte</a:t>
            </a:r>
            <a:r>
              <a:rPr lang="en-US" altLang="en-AU" sz="3000" dirty="0">
                <a:latin typeface="Garamond" panose="02020404030301010803" pitchFamily="18" charset="0"/>
              </a:rPr>
              <a:t> </a:t>
            </a:r>
            <a:r>
              <a:rPr lang="en-US" altLang="en-AU" sz="3000" dirty="0" err="1">
                <a:latin typeface="Garamond" panose="02020404030301010803" pitchFamily="18" charset="0"/>
              </a:rPr>
              <a:t>machen</a:t>
            </a:r>
            <a:r>
              <a:rPr lang="en-US" altLang="en-AU" sz="3000" dirty="0">
                <a:latin typeface="Garamond" panose="02020404030301010803" pitchFamily="18" charset="0"/>
              </a:rPr>
              <a:t> in Vietnam</a:t>
            </a:r>
          </a:p>
        </p:txBody>
      </p:sp>
      <p:sp>
        <p:nvSpPr>
          <p:cNvPr id="5124" name="Slide Number Placeholder 3" descr="" title=""/>
          <p:cNvSpPr txBox="1">
            <a:spLocks noGrp="1"/>
          </p:cNvSpPr>
          <p:nvPr>
            <p:ph type="sldNum" sz="quarter" idx="4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/>
          <a:p>
            <a:fld id="{9A0DB2DC-4C9A-4742-B13C-FB6460FD3503}" type="slidenum">
              <a:rPr lang="en-US" altLang="vi-VN">
                <a:ea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" title=""/>
          <p:cNvSpPr>
            <a:spLocks noGrp="1"/>
          </p:cNvSpPr>
          <p:nvPr>
            <p:ph type="title"/>
          </p:nvPr>
        </p:nvSpPr>
        <p:spPr>
          <a:xfrm>
            <a:off x="1066800" y="1038907"/>
            <a:ext cx="6447234" cy="6512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EVFTA UND EVIPA</a:t>
            </a:r>
          </a:p>
        </p:txBody>
      </p:sp>
      <p:sp>
        <p:nvSpPr>
          <p:cNvPr id="16387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28800"/>
            <a:ext cx="10515600" cy="3874182"/>
          </a:xfrm>
        </p:spPr>
        <p:txBody>
          <a:bodyPr>
            <a:normAutofit fontScale="92500"/>
          </a:bodyPr>
          <a:lstStyle/>
          <a:p>
            <a:r>
              <a:rPr lang="en-US" altLang="en-US" sz="2000" dirty="0">
                <a:latin typeface="Garamond" panose="02020404030301010803" pitchFamily="18" charset="0"/>
              </a:rPr>
              <a:t>Das EVFTA </a:t>
            </a:r>
            <a:r>
              <a:rPr lang="en-US" altLang="en-US" sz="2000" dirty="0" err="1">
                <a:latin typeface="Garamond" panose="02020404030301010803" pitchFamily="18" charset="0"/>
              </a:rPr>
              <a:t>ist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ein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modernes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Freihandelsabkommen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zwischen</a:t>
            </a:r>
            <a:r>
              <a:rPr lang="en-US" altLang="en-US" sz="2000" dirty="0">
                <a:latin typeface="Garamond" panose="02020404030301010803" pitchFamily="18" charset="0"/>
              </a:rPr>
              <a:t> Vietnam und 27 EU-</a:t>
            </a:r>
            <a:r>
              <a:rPr lang="en-US" altLang="en-US" sz="2000" dirty="0" err="1">
                <a:latin typeface="Garamond" panose="02020404030301010803" pitchFamily="18" charset="0"/>
              </a:rPr>
              <a:t>Mitgliedstaaten</a:t>
            </a:r>
            <a:r>
              <a:rPr lang="en-US" altLang="en-US" sz="2000" dirty="0">
                <a:latin typeface="Garamond" panose="02020404030301010803" pitchFamily="18" charset="0"/>
              </a:rPr>
              <a:t>.</a:t>
            </a:r>
          </a:p>
          <a:p>
            <a:r>
              <a:rPr lang="en-US" altLang="en-US" sz="2000" dirty="0">
                <a:latin typeface="Garamond" panose="02020404030301010803" pitchFamily="18" charset="0"/>
              </a:rPr>
              <a:t>Am 2. </a:t>
            </a:r>
            <a:r>
              <a:rPr lang="en-US" altLang="en-US" sz="2000" dirty="0" err="1">
                <a:latin typeface="Garamond" panose="02020404030301010803" pitchFamily="18" charset="0"/>
              </a:rPr>
              <a:t>Dezember</a:t>
            </a:r>
            <a:r>
              <a:rPr lang="en-US" altLang="en-US" sz="2000" dirty="0">
                <a:latin typeface="Garamond" panose="02020404030301010803" pitchFamily="18" charset="0"/>
              </a:rPr>
              <a:t> 2015 </a:t>
            </a:r>
            <a:r>
              <a:rPr lang="en-US" altLang="en-US" sz="2000" dirty="0" err="1">
                <a:latin typeface="Garamond" panose="02020404030301010803" pitchFamily="18" charset="0"/>
              </a:rPr>
              <a:t>wurden</a:t>
            </a:r>
            <a:r>
              <a:rPr lang="en-US" altLang="en-US" sz="2000" dirty="0">
                <a:latin typeface="Garamond" panose="02020404030301010803" pitchFamily="18" charset="0"/>
              </a:rPr>
              <a:t> die </a:t>
            </a:r>
            <a:r>
              <a:rPr lang="en-US" altLang="en-US" sz="2000" dirty="0" err="1">
                <a:latin typeface="Garamond" panose="02020404030301010803" pitchFamily="18" charset="0"/>
              </a:rPr>
              <a:t>Verhandlungen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abgeschlossen</a:t>
            </a:r>
            <a:r>
              <a:rPr lang="en-US" altLang="en-US" sz="2000" dirty="0">
                <a:latin typeface="Garamond" panose="02020404030301010803" pitchFamily="18" charset="0"/>
              </a:rPr>
              <a:t>. </a:t>
            </a:r>
          </a:p>
          <a:p>
            <a:r>
              <a:rPr lang="en-US" altLang="en-US" sz="2000" dirty="0">
                <a:latin typeface="Garamond" panose="02020404030301010803" pitchFamily="18" charset="0"/>
              </a:rPr>
              <a:t>Am 26. </a:t>
            </a:r>
            <a:r>
              <a:rPr lang="en-US" altLang="en-US" sz="2000" dirty="0" err="1">
                <a:latin typeface="Garamond" panose="02020404030301010803" pitchFamily="18" charset="0"/>
              </a:rPr>
              <a:t>Juni</a:t>
            </a:r>
            <a:r>
              <a:rPr lang="en-US" altLang="en-US" sz="2000" dirty="0">
                <a:latin typeface="Garamond" panose="02020404030301010803" pitchFamily="18" charset="0"/>
              </a:rPr>
              <a:t> 2018 </a:t>
            </a:r>
            <a:r>
              <a:rPr lang="en-US" altLang="en-US" sz="2000" dirty="0" err="1">
                <a:latin typeface="Garamond" panose="02020404030301010803" pitchFamily="18" charset="0"/>
              </a:rPr>
              <a:t>wurde</a:t>
            </a:r>
            <a:r>
              <a:rPr lang="en-US" altLang="en-US" sz="2000" dirty="0">
                <a:latin typeface="Garamond" panose="02020404030301010803" pitchFamily="18" charset="0"/>
              </a:rPr>
              <a:t> das EVFTA </a:t>
            </a:r>
            <a:r>
              <a:rPr lang="en-US" altLang="en-US" sz="2000" dirty="0" err="1">
                <a:latin typeface="Garamond" panose="02020404030301010803" pitchFamily="18" charset="0"/>
              </a:rPr>
              <a:t>im</a:t>
            </a:r>
            <a:r>
              <a:rPr lang="en-US" altLang="en-US" sz="2000" dirty="0">
                <a:latin typeface="Garamond" panose="02020404030301010803" pitchFamily="18" charset="0"/>
              </a:rPr>
              <a:t> Anschluss an das </a:t>
            </a:r>
            <a:r>
              <a:rPr lang="en-US" altLang="en-US" sz="2000" dirty="0" err="1">
                <a:latin typeface="Garamond" panose="02020404030301010803" pitchFamily="18" charset="0"/>
              </a:rPr>
              <a:t>Gutachten</a:t>
            </a:r>
            <a:r>
              <a:rPr lang="en-US" altLang="en-US" sz="2000" dirty="0">
                <a:latin typeface="Garamond" panose="02020404030301010803" pitchFamily="18" charset="0"/>
              </a:rPr>
              <a:t> des </a:t>
            </a:r>
            <a:r>
              <a:rPr lang="en-US" altLang="en-US" sz="2000" dirty="0" err="1">
                <a:latin typeface="Garamond" panose="02020404030301010803" pitchFamily="18" charset="0"/>
              </a:rPr>
              <a:t>Europäischen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Gerichtshofs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zum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Freihandelsabkommen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zwischen</a:t>
            </a:r>
            <a:r>
              <a:rPr lang="en-US" altLang="en-US" sz="2000" dirty="0">
                <a:latin typeface="Garamond" panose="02020404030301010803" pitchFamily="18" charset="0"/>
              </a:rPr>
              <a:t> der EU und </a:t>
            </a:r>
            <a:r>
              <a:rPr lang="en-US" altLang="en-US" sz="2000" dirty="0" err="1">
                <a:latin typeface="Garamond" panose="02020404030301010803" pitchFamily="18" charset="0"/>
              </a:rPr>
              <a:t>Singapur</a:t>
            </a:r>
            <a:r>
              <a:rPr lang="en-US" altLang="en-US" sz="2000" dirty="0">
                <a:latin typeface="Garamond" panose="02020404030301010803" pitchFamily="18" charset="0"/>
              </a:rPr>
              <a:t> in </a:t>
            </a:r>
            <a:r>
              <a:rPr lang="en-US" altLang="en-US" sz="2000" dirty="0" err="1">
                <a:latin typeface="Garamond" panose="02020404030301010803" pitchFamily="18" charset="0"/>
              </a:rPr>
              <a:t>zwei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Abkommen</a:t>
            </a:r>
            <a:r>
              <a:rPr lang="en-US" altLang="en-US" sz="2000" dirty="0">
                <a:latin typeface="Garamond" panose="02020404030301010803" pitchFamily="18" charset="0"/>
              </a:rPr>
              <a:t> in </a:t>
            </a:r>
            <a:r>
              <a:rPr lang="en-US" altLang="en-US" sz="2000" dirty="0" err="1">
                <a:latin typeface="Garamond" panose="02020404030301010803" pitchFamily="18" charset="0"/>
              </a:rPr>
              <a:t>Bezug</a:t>
            </a:r>
            <a:r>
              <a:rPr lang="en-US" altLang="en-US" sz="2000" dirty="0">
                <a:latin typeface="Garamond" panose="02020404030301010803" pitchFamily="18" charset="0"/>
              </a:rPr>
              <a:t> auf Handel und </a:t>
            </a:r>
            <a:r>
              <a:rPr lang="en-US" altLang="en-US" sz="2000" dirty="0" err="1">
                <a:latin typeface="Garamond" panose="02020404030301010803" pitchFamily="18" charset="0"/>
              </a:rPr>
              <a:t>Investition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aufgeteilt</a:t>
            </a:r>
            <a:r>
              <a:rPr lang="en-US" altLang="en-US" sz="2000" dirty="0">
                <a:latin typeface="Garamond" panose="02020404030301010803" pitchFamily="18" charset="0"/>
              </a:rPr>
              <a:t>. </a:t>
            </a:r>
          </a:p>
          <a:p>
            <a:r>
              <a:rPr lang="en-US" altLang="en-US" sz="2000" dirty="0">
                <a:latin typeface="Garamond" panose="02020404030301010803" pitchFamily="18" charset="0"/>
              </a:rPr>
              <a:t>Das EVFTA </a:t>
            </a:r>
            <a:r>
              <a:rPr lang="en-US" altLang="en-US" sz="2000" dirty="0" err="1">
                <a:latin typeface="Garamond" panose="02020404030301010803" pitchFamily="18" charset="0"/>
              </a:rPr>
              <a:t>deckt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Handelsfragen</a:t>
            </a:r>
            <a:r>
              <a:rPr lang="en-US" altLang="en-US" sz="2000" dirty="0">
                <a:latin typeface="Garamond" panose="02020404030301010803" pitchFamily="18" charset="0"/>
              </a:rPr>
              <a:t> ab, </a:t>
            </a:r>
            <a:r>
              <a:rPr lang="en-US" altLang="en-US" sz="2000" dirty="0" err="1">
                <a:latin typeface="Garamond" panose="02020404030301010803" pitchFamily="18" charset="0"/>
              </a:rPr>
              <a:t>während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Investitionsschutz</a:t>
            </a:r>
            <a:r>
              <a:rPr lang="en-US" altLang="en-US" sz="2000" dirty="0">
                <a:latin typeface="Garamond" panose="02020404030301010803" pitchFamily="18" charset="0"/>
              </a:rPr>
              <a:t> und </a:t>
            </a:r>
            <a:r>
              <a:rPr lang="en-US" altLang="en-US" sz="2000" dirty="0" err="1">
                <a:latin typeface="Garamond" panose="02020404030301010803" pitchFamily="18" charset="0"/>
              </a:rPr>
              <a:t>investitionsbezogene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Streitbeilegung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unter</a:t>
            </a:r>
            <a:r>
              <a:rPr lang="en-US" altLang="en-US" sz="2000" dirty="0">
                <a:latin typeface="Garamond" panose="02020404030301010803" pitchFamily="18" charset="0"/>
              </a:rPr>
              <a:t> das EVIPA fallen. </a:t>
            </a:r>
          </a:p>
          <a:p>
            <a:r>
              <a:rPr lang="en-US" altLang="en-US" sz="2000" dirty="0">
                <a:latin typeface="Garamond" panose="02020404030301010803" pitchFamily="18" charset="0"/>
              </a:rPr>
              <a:t>Am 30. </a:t>
            </a:r>
            <a:r>
              <a:rPr lang="en-US" altLang="en-US" sz="2000" dirty="0" err="1">
                <a:latin typeface="Garamond" panose="02020404030301010803" pitchFamily="18" charset="0"/>
              </a:rPr>
              <a:t>Juni</a:t>
            </a:r>
            <a:r>
              <a:rPr lang="en-US" altLang="en-US" sz="2000" dirty="0">
                <a:latin typeface="Garamond" panose="02020404030301010803" pitchFamily="18" charset="0"/>
              </a:rPr>
              <a:t> 2020 </a:t>
            </a:r>
            <a:r>
              <a:rPr lang="en-US" altLang="en-US" sz="2000" dirty="0" err="1">
                <a:latin typeface="Garamond" panose="02020404030301010803" pitchFamily="18" charset="0"/>
              </a:rPr>
              <a:t>wurden</a:t>
            </a:r>
            <a:r>
              <a:rPr lang="en-US" altLang="en-US" sz="2000" dirty="0">
                <a:latin typeface="Garamond" panose="02020404030301010803" pitchFamily="18" charset="0"/>
              </a:rPr>
              <a:t> EVFTA und EVIPA in Hanoi </a:t>
            </a:r>
            <a:r>
              <a:rPr lang="en-US" altLang="en-US" sz="2000" dirty="0" err="1">
                <a:latin typeface="Garamond" panose="02020404030301010803" pitchFamily="18" charset="0"/>
              </a:rPr>
              <a:t>unterzeichnet</a:t>
            </a:r>
            <a:r>
              <a:rPr lang="en-US" altLang="en-US" sz="2000" dirty="0">
                <a:latin typeface="Garamond" panose="02020404030301010803" pitchFamily="18" charset="0"/>
              </a:rPr>
              <a:t>. </a:t>
            </a:r>
          </a:p>
          <a:p>
            <a:r>
              <a:rPr lang="en-US" altLang="en-US" sz="2000" dirty="0">
                <a:latin typeface="Garamond" panose="02020404030301010803" pitchFamily="18" charset="0"/>
              </a:rPr>
              <a:t>EVFTA </a:t>
            </a:r>
            <a:r>
              <a:rPr lang="en-US" altLang="en-US" sz="2000" dirty="0" err="1">
                <a:latin typeface="Garamond" panose="02020404030301010803" pitchFamily="18" charset="0"/>
              </a:rPr>
              <a:t>ist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seit</a:t>
            </a:r>
            <a:r>
              <a:rPr lang="en-US" altLang="en-US" sz="2000" dirty="0">
                <a:latin typeface="Garamond" panose="02020404030301010803" pitchFamily="18" charset="0"/>
              </a:rPr>
              <a:t> </a:t>
            </a:r>
            <a:r>
              <a:rPr lang="en-US" altLang="en-US" sz="2000" dirty="0" err="1">
                <a:latin typeface="Garamond" panose="02020404030301010803" pitchFamily="18" charset="0"/>
              </a:rPr>
              <a:t>dem</a:t>
            </a:r>
            <a:r>
              <a:rPr lang="en-US" altLang="en-US" sz="2000" dirty="0">
                <a:latin typeface="Garamond" panose="02020404030301010803" pitchFamily="18" charset="0"/>
              </a:rPr>
              <a:t> 1. August 2020 in Kraft </a:t>
            </a:r>
            <a:r>
              <a:rPr lang="en-US" altLang="en-US" sz="2000" dirty="0" err="1">
                <a:latin typeface="Garamond" panose="02020404030301010803" pitchFamily="18" charset="0"/>
              </a:rPr>
              <a:t>getreten</a:t>
            </a:r>
            <a:r>
              <a:rPr lang="en-US" altLang="en-US" sz="2000" dirty="0">
                <a:latin typeface="Garamond" panose="02020404030301010803" pitchFamily="18" charset="0"/>
              </a:rPr>
              <a:t>.</a:t>
            </a:r>
          </a:p>
          <a:p>
            <a:r>
              <a:rPr lang="en-US" sz="2100" dirty="0">
                <a:latin typeface="Garamond" panose="02020404030301010803" pitchFamily="18" charset="0"/>
              </a:rPr>
              <a:t>Bis August 2024 </a:t>
            </a:r>
            <a:r>
              <a:rPr lang="en-US" sz="2100" dirty="0" err="1">
                <a:latin typeface="Garamond" panose="02020404030301010803" pitchFamily="18" charset="0"/>
              </a:rPr>
              <a:t>haben</a:t>
            </a:r>
            <a:r>
              <a:rPr lang="en-US" sz="2100" dirty="0">
                <a:latin typeface="Garamond" panose="02020404030301010803" pitchFamily="18" charset="0"/>
              </a:rPr>
              <a:t> 18 von 27 EU-</a:t>
            </a:r>
            <a:r>
              <a:rPr lang="en-US" sz="2100" dirty="0" err="1">
                <a:latin typeface="Garamond" panose="02020404030301010803" pitchFamily="18" charset="0"/>
              </a:rPr>
              <a:t>Staaten</a:t>
            </a:r>
            <a:r>
              <a:rPr lang="en-US" sz="2100" dirty="0">
                <a:latin typeface="Garamond" panose="02020404030301010803" pitchFamily="18" charset="0"/>
              </a:rPr>
              <a:t> </a:t>
            </a:r>
            <a:r>
              <a:rPr lang="en-US" sz="2100" dirty="0" err="1">
                <a:latin typeface="Garamond" panose="02020404030301010803" pitchFamily="18" charset="0"/>
              </a:rPr>
              <a:t>ratifiziert</a:t>
            </a:r>
            <a:r>
              <a:rPr lang="en-US" sz="2100" dirty="0">
                <a:latin typeface="Garamond" panose="02020404030301010803" pitchFamily="18" charset="0"/>
              </a:rPr>
              <a:t>; </a:t>
            </a:r>
            <a:r>
              <a:rPr lang="en-US" sz="2100" dirty="0" err="1">
                <a:latin typeface="Garamond" panose="02020404030301010803" pitchFamily="18" charset="0"/>
              </a:rPr>
              <a:t>einige</a:t>
            </a:r>
            <a:r>
              <a:rPr lang="en-US" sz="2100" dirty="0">
                <a:latin typeface="Garamond" panose="02020404030301010803" pitchFamily="18" charset="0"/>
              </a:rPr>
              <a:t> Länder (</a:t>
            </a:r>
            <a:r>
              <a:rPr lang="en-US" sz="2100" dirty="0" err="1">
                <a:latin typeface="Garamond" panose="02020404030301010803" pitchFamily="18" charset="0"/>
              </a:rPr>
              <a:t>u.a</a:t>
            </a:r>
            <a:r>
              <a:rPr lang="en-US" sz="2100" dirty="0">
                <a:latin typeface="Garamond" panose="02020404030301010803" pitchFamily="18" charset="0"/>
              </a:rPr>
              <a:t>. </a:t>
            </a:r>
            <a:r>
              <a:rPr lang="en-US" sz="2100" dirty="0" err="1">
                <a:latin typeface="Garamond" panose="02020404030301010803" pitchFamily="18" charset="0"/>
              </a:rPr>
              <a:t>Irland</a:t>
            </a:r>
            <a:r>
              <a:rPr lang="en-US" sz="2100" dirty="0">
                <a:latin typeface="Garamond" panose="02020404030301010803" pitchFamily="18" charset="0"/>
              </a:rPr>
              <a:t>, </a:t>
            </a:r>
            <a:r>
              <a:rPr lang="en-US" sz="2100" dirty="0" err="1">
                <a:latin typeface="Garamond" panose="02020404030301010803" pitchFamily="18" charset="0"/>
              </a:rPr>
              <a:t>Österreich</a:t>
            </a:r>
            <a:r>
              <a:rPr lang="en-US" sz="2100" dirty="0">
                <a:latin typeface="Garamond" panose="02020404030301010803" pitchFamily="18" charset="0"/>
              </a:rPr>
              <a:t>, </a:t>
            </a:r>
            <a:r>
              <a:rPr lang="en-US" sz="2100" dirty="0" err="1">
                <a:latin typeface="Garamond" panose="02020404030301010803" pitchFamily="18" charset="0"/>
              </a:rPr>
              <a:t>Polen</a:t>
            </a:r>
            <a:r>
              <a:rPr lang="en-US" sz="2100" dirty="0">
                <a:latin typeface="Garamond" panose="02020404030301010803" pitchFamily="18" charset="0"/>
              </a:rPr>
              <a:t>, </a:t>
            </a:r>
            <a:r>
              <a:rPr lang="en-US" sz="2100" dirty="0" err="1">
                <a:latin typeface="Garamond" panose="02020404030301010803" pitchFamily="18" charset="0"/>
              </a:rPr>
              <a:t>Belgien</a:t>
            </a:r>
            <a:r>
              <a:rPr lang="en-US" sz="2100" dirty="0">
                <a:latin typeface="Garamond" panose="02020404030301010803" pitchFamily="18" charset="0"/>
              </a:rPr>
              <a:t>, Deutschland, </a:t>
            </a:r>
            <a:r>
              <a:rPr lang="en-US" sz="2100" dirty="0" err="1">
                <a:latin typeface="Garamond" panose="02020404030301010803" pitchFamily="18" charset="0"/>
              </a:rPr>
              <a:t>Frankreich</a:t>
            </a:r>
            <a:r>
              <a:rPr lang="en-US" sz="2100" dirty="0">
                <a:latin typeface="Garamond" panose="02020404030301010803" pitchFamily="18" charset="0"/>
              </a:rPr>
              <a:t>, </a:t>
            </a:r>
            <a:r>
              <a:rPr lang="en-US" sz="2100" dirty="0" err="1">
                <a:latin typeface="Garamond" panose="02020404030301010803" pitchFamily="18" charset="0"/>
              </a:rPr>
              <a:t>Zypern</a:t>
            </a:r>
            <a:r>
              <a:rPr lang="en-US" sz="2100" dirty="0">
                <a:latin typeface="Garamond" panose="02020404030301010803" pitchFamily="18" charset="0"/>
              </a:rPr>
              <a:t>, </a:t>
            </a:r>
            <a:r>
              <a:rPr lang="en-US" sz="2100" dirty="0" err="1">
                <a:latin typeface="Garamond" panose="02020404030301010803" pitchFamily="18" charset="0"/>
              </a:rPr>
              <a:t>Niederlande</a:t>
            </a:r>
            <a:r>
              <a:rPr lang="en-US" sz="2100" dirty="0">
                <a:latin typeface="Garamond" panose="02020404030301010803" pitchFamily="18" charset="0"/>
              </a:rPr>
              <a:t> und </a:t>
            </a:r>
            <a:r>
              <a:rPr lang="en-US" sz="2100" dirty="0" err="1">
                <a:latin typeface="Garamond" panose="02020404030301010803" pitchFamily="18" charset="0"/>
              </a:rPr>
              <a:t>Slowenien</a:t>
            </a:r>
            <a:r>
              <a:rPr lang="en-US" sz="2100" dirty="0">
                <a:latin typeface="Garamond" panose="02020404030301010803" pitchFamily="18" charset="0"/>
              </a:rPr>
              <a:t>) </a:t>
            </a:r>
            <a:r>
              <a:rPr lang="en-US" sz="2100" dirty="0" err="1">
                <a:latin typeface="Garamond" panose="02020404030301010803" pitchFamily="18" charset="0"/>
              </a:rPr>
              <a:t>stehen</a:t>
            </a:r>
            <a:r>
              <a:rPr lang="en-US" sz="2100" dirty="0">
                <a:latin typeface="Garamond" panose="02020404030301010803" pitchFamily="18" charset="0"/>
              </a:rPr>
              <a:t> </a:t>
            </a:r>
            <a:r>
              <a:rPr lang="en-US" sz="2100" dirty="0" err="1">
                <a:latin typeface="Garamond" panose="02020404030301010803" pitchFamily="18" charset="0"/>
              </a:rPr>
              <a:t>noch</a:t>
            </a:r>
            <a:r>
              <a:rPr lang="en-US" sz="2100" dirty="0">
                <a:latin typeface="Garamond" panose="02020404030301010803" pitchFamily="18" charset="0"/>
              </a:rPr>
              <a:t> </a:t>
            </a:r>
            <a:r>
              <a:rPr lang="en-US" sz="2100" dirty="0" err="1">
                <a:latin typeface="Garamond" panose="02020404030301010803" pitchFamily="18" charset="0"/>
              </a:rPr>
              <a:t>aus.</a:t>
            </a:r>
            <a:endParaRPr lang="en-US" altLang="en-US" sz="2100" dirty="0">
              <a:latin typeface="Garamond" panose="02020404030301010803" pitchFamily="18" charset="0"/>
            </a:endParaRPr>
          </a:p>
        </p:txBody>
      </p:sp>
      <p:sp>
        <p:nvSpPr>
          <p:cNvPr id="1638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D97492-F072-4B76-9C8D-F3304D00F3D0}" type="slidenum">
              <a:rPr lang="en-US" altLang="vi-VN" smtClean="0">
                <a:solidFill>
                  <a:srgbClr val="203C6A"/>
                </a:solidFill>
              </a:rPr>
              <a:pPr/>
              <a:t>10</a:t>
            </a:fld>
            <a:endParaRPr lang="en-US" altLang="vi-VN" dirty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1743"/>
      </p:ext>
    </p:extLst>
  </p:cSld>
  <p:clrMapOvr>
    <a:masterClrMapping/>
  </p:clrMapOvr>
  <p:transition/>
</p:sld>
</file>

<file path=ppt/slides/slide1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 descr="" title=""/>
          <p:cNvSpPr>
            <a:spLocks noGrp="1"/>
          </p:cNvSpPr>
          <p:nvPr>
            <p:ph type="title"/>
          </p:nvPr>
        </p:nvSpPr>
        <p:spPr>
          <a:xfrm>
            <a:off x="1066800" y="1167442"/>
            <a:ext cx="6447234" cy="65127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EVIPA</a:t>
            </a: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18714"/>
            <a:ext cx="10515600" cy="3359944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Garamond" panose="02020404030301010803" pitchFamily="18" charset="0"/>
              </a:rPr>
              <a:t>EVIPA gilt </a:t>
            </a:r>
            <a:r>
              <a:rPr lang="en-US" sz="2000" dirty="0" err="1">
                <a:latin typeface="Garamond" panose="02020404030301010803" pitchFamily="18" charset="0"/>
              </a:rPr>
              <a:t>für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Investitionen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unter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dem</a:t>
            </a:r>
            <a:r>
              <a:rPr lang="en-US" sz="2000" dirty="0">
                <a:latin typeface="Garamond" panose="02020404030301010803" pitchFamily="18" charset="0"/>
              </a:rPr>
              <a:t> EVFTA.</a:t>
            </a:r>
          </a:p>
          <a:p>
            <a:pPr>
              <a:defRPr/>
            </a:pPr>
            <a:r>
              <a:rPr lang="en-US" sz="2000" dirty="0" err="1">
                <a:latin typeface="Garamond" panose="02020404030301010803" pitchFamily="18" charset="0"/>
              </a:rPr>
              <a:t>Investitionsschutz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2000" b="1" dirty="0">
                <a:latin typeface="Garamond" panose="02020404030301010803" pitchFamily="18" charset="0"/>
              </a:rPr>
              <a:t>Investor-</a:t>
            </a:r>
            <a:r>
              <a:rPr lang="en-US" sz="2000" b="1" dirty="0" err="1">
                <a:latin typeface="Garamond" panose="02020404030301010803" pitchFamily="18" charset="0"/>
              </a:rPr>
              <a:t>Staat</a:t>
            </a:r>
            <a:r>
              <a:rPr lang="en-US" sz="2000" b="1" dirty="0">
                <a:latin typeface="Garamond" panose="02020404030301010803" pitchFamily="18" charset="0"/>
              </a:rPr>
              <a:t>-</a:t>
            </a:r>
            <a:r>
              <a:rPr lang="en-US" sz="2000" b="1" dirty="0" err="1">
                <a:latin typeface="Garamond" panose="02020404030301010803" pitchFamily="18" charset="0"/>
              </a:rPr>
              <a:t>Streitbeilegungsmechanismus</a:t>
            </a:r>
            <a:r>
              <a:rPr lang="en-US" sz="2000" b="1" dirty="0">
                <a:latin typeface="Garamond" panose="02020404030301010803" pitchFamily="18" charset="0"/>
              </a:rPr>
              <a:t> (ISDS): </a:t>
            </a:r>
            <a:r>
              <a:rPr lang="en-US" sz="2000" dirty="0" err="1">
                <a:latin typeface="Garamond" panose="02020404030301010803" pitchFamily="18" charset="0"/>
              </a:rPr>
              <a:t>Investoren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können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klagen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wenn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Schutzpflichten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verletzt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wurden</a:t>
            </a:r>
            <a:r>
              <a:rPr lang="en-US" sz="2000" dirty="0">
                <a:latin typeface="Garamond" panose="02020404030301010803" pitchFamily="18" charset="0"/>
              </a:rPr>
              <a:t> und </a:t>
            </a:r>
            <a:r>
              <a:rPr lang="en-US" sz="2000" dirty="0" err="1">
                <a:latin typeface="Garamond" panose="02020404030301010803" pitchFamily="18" charset="0"/>
              </a:rPr>
              <a:t>nationale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Gerichte</a:t>
            </a:r>
            <a:r>
              <a:rPr lang="en-US" sz="2000" dirty="0">
                <a:latin typeface="Garamond" panose="02020404030301010803" pitchFamily="18" charset="0"/>
              </a:rPr>
              <a:t> die </a:t>
            </a:r>
            <a:r>
              <a:rPr lang="en-US" sz="2000" dirty="0" err="1">
                <a:latin typeface="Garamond" panose="02020404030301010803" pitchFamily="18" charset="0"/>
              </a:rPr>
              <a:t>Rechtmäßigkeit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nicht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prüfen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können</a:t>
            </a:r>
            <a:r>
              <a:rPr lang="en-US" sz="2000" dirty="0">
                <a:latin typeface="Garamond" panose="02020404030301010803" pitchFamily="18" charset="0"/>
              </a:rPr>
              <a:t>.</a:t>
            </a:r>
            <a:endParaRPr lang="en-US" sz="2000" b="1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US" sz="2000" dirty="0">
                <a:latin typeface="Garamond" panose="02020404030301010803" pitchFamily="18" charset="0"/>
              </a:rPr>
              <a:t>EVIPA </a:t>
            </a:r>
            <a:r>
              <a:rPr lang="en-US" sz="2000" dirty="0" err="1">
                <a:latin typeface="Garamond" panose="02020404030301010803" pitchFamily="18" charset="0"/>
              </a:rPr>
              <a:t>ersetzt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alle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bilateralen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Investitionsabkommen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zwischen</a:t>
            </a:r>
            <a:r>
              <a:rPr lang="en-US" sz="2000" dirty="0">
                <a:latin typeface="Garamond" panose="02020404030301010803" pitchFamily="18" charset="0"/>
              </a:rPr>
              <a:t> Vietnam und EU-</a:t>
            </a:r>
            <a:r>
              <a:rPr lang="en-US" sz="2000" dirty="0" err="1">
                <a:latin typeface="Garamond" panose="02020404030301010803" pitchFamily="18" charset="0"/>
              </a:rPr>
              <a:t>Mitgliedern</a:t>
            </a:r>
            <a:r>
              <a:rPr lang="en-US" sz="20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5844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E220A7-1543-478C-939B-38007D84612B}" type="slidenum">
              <a:rPr lang="en-US" altLang="vi-VN" smtClean="0">
                <a:solidFill>
                  <a:srgbClr val="203C6A"/>
                </a:solidFill>
              </a:rPr>
              <a:pPr/>
              <a:t>11</a:t>
            </a:fld>
            <a:endParaRPr lang="en-US" altLang="vi-VN" dirty="0">
              <a:solidFill>
                <a:srgbClr val="203C6A"/>
              </a:solidFill>
            </a:endParaRPr>
          </a:p>
        </p:txBody>
      </p:sp>
      <p:pic>
        <p:nvPicPr>
          <p:cNvPr id="1026" name="Picture 2" descr="" title="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8" y="428595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90495"/>
      </p:ext>
    </p:extLst>
  </p:cSld>
  <p:clrMapOvr>
    <a:masterClrMapping/>
  </p:clrMapOvr>
  <p:transition/>
</p:sld>
</file>

<file path=ppt/slides/slide1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6" name="Picture 24" descr="" title="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37" y="4585942"/>
            <a:ext cx="4039061" cy="21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596312" cy="868362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Garamond" panose="02020404030301010803" pitchFamily="18" charset="0"/>
              </a:rPr>
              <a:t>Frauen in der </a:t>
            </a:r>
            <a:r>
              <a:rPr lang="en-US" altLang="en-US" dirty="0" err="1">
                <a:latin typeface="Garamond" panose="02020404030301010803" pitchFamily="18" charset="0"/>
              </a:rPr>
              <a:t>Wirtschaft</a:t>
            </a:r>
            <a:r>
              <a:rPr lang="en-US" altLang="en-US" dirty="0">
                <a:latin typeface="Garamond" panose="02020404030301010803" pitchFamily="18" charset="0"/>
              </a:rPr>
              <a:t> – </a:t>
            </a:r>
            <a:r>
              <a:rPr lang="en-US" altLang="en-US" dirty="0" err="1">
                <a:latin typeface="Garamond" panose="02020404030301010803" pitchFamily="18" charset="0"/>
              </a:rPr>
              <a:t>Frauenpower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pic>
        <p:nvPicPr>
          <p:cNvPr id="13315" name="Content Placeholder 10" descr="" title="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79" y="4570087"/>
            <a:ext cx="2385561" cy="1882075"/>
          </a:xfrm>
        </p:spPr>
      </p:pic>
      <p:sp>
        <p:nvSpPr>
          <p:cNvPr id="13316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5F111-D6D9-4433-A99E-EADD3AF0F1C4}" type="slidenum">
              <a:rPr lang="en-US" altLang="vi-VN" smtClean="0">
                <a:solidFill>
                  <a:srgbClr val="203C6A"/>
                </a:solidFill>
              </a:rPr>
              <a:pPr/>
              <a:t>12</a:t>
            </a:fld>
            <a:endParaRPr lang="en-US" altLang="vi-VN" dirty="0">
              <a:solidFill>
                <a:srgbClr val="203C6A"/>
              </a:solidFill>
            </a:endParaRPr>
          </a:p>
        </p:txBody>
      </p:sp>
      <p:sp>
        <p:nvSpPr>
          <p:cNvPr id="6" name="Rectangle 5" descr="" title=""/>
          <p:cNvSpPr/>
          <p:nvPr/>
        </p:nvSpPr>
        <p:spPr>
          <a:xfrm>
            <a:off x="1060737" y="1635238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Vietnamesische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Frauen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führen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22 %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aller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Unternehmen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in Vietnam –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vergleichbar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mit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Schweden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(20 %),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Singapur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(24 %) und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Frankreich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(24 %)</a:t>
            </a:r>
          </a:p>
        </p:txBody>
      </p:sp>
      <p:pic>
        <p:nvPicPr>
          <p:cNvPr id="13332" name="Picture 20" descr="" title="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63" y="4570087"/>
            <a:ext cx="2682961" cy="19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 descr="" title=""/>
          <p:cNvSpPr/>
          <p:nvPr/>
        </p:nvSpPr>
        <p:spPr>
          <a:xfrm>
            <a:off x="1066800" y="2520206"/>
            <a:ext cx="10515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Ein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Fünftel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der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vietnamesischen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KMU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ist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in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Frauenhand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–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ähnlich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wie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in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Singapur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, Thailand,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Indonesien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,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Frankreich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und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Schweden</a:t>
            </a: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Vietnam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ist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einer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der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entwickeltesten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Märkte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für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Unternehmerinnen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und hat das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effektivste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Frauennetzwerk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in ASEAN.</a:t>
            </a: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algn="ctr">
              <a:defRPr/>
            </a:pPr>
            <a:endParaRPr lang="en-US" sz="2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44461"/>
      </p:ext>
    </p:extLst>
  </p:cSld>
  <p:clrMapOvr>
    <a:masterClrMapping/>
  </p:clrMapOvr>
  <p:transition/>
</p:sld>
</file>

<file path=ppt/slides/slide1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762000"/>
            <a:ext cx="8596312" cy="868362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Politische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Stabilität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13316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5F111-D6D9-4433-A99E-EADD3AF0F1C4}" type="slidenum">
              <a:rPr lang="en-US" altLang="vi-VN" smtClean="0">
                <a:solidFill>
                  <a:srgbClr val="203C6A"/>
                </a:solidFill>
              </a:rPr>
              <a:pPr/>
              <a:t>13</a:t>
            </a:fld>
            <a:endParaRPr lang="en-US" altLang="vi-VN" dirty="0">
              <a:solidFill>
                <a:srgbClr val="203C6A"/>
              </a:solidFill>
            </a:endParaRPr>
          </a:p>
        </p:txBody>
      </p:sp>
      <p:sp>
        <p:nvSpPr>
          <p:cNvPr id="6" name="Rectangle 5" descr="" title=""/>
          <p:cNvSpPr/>
          <p:nvPr/>
        </p:nvSpPr>
        <p:spPr>
          <a:xfrm>
            <a:off x="1066800" y="1819365"/>
            <a:ext cx="10515600" cy="23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Laut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Best Diplomates (New York)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ist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Vietnam das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acht-sicherste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Land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Asiens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–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niedrige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Kriminalitätsrate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,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politische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Stabilität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,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sichere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Umgebung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.</a:t>
            </a: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Die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Weltbank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bestätigt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: Vietnam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ist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eines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der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politisch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stabilsten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Länder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mit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geringer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Gewalt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/</a:t>
            </a:r>
            <a:r>
              <a:rPr lang="en-US" sz="20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Terrorismus</a:t>
            </a:r>
            <a:r>
              <a:rPr lang="en-US" sz="20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.</a:t>
            </a: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</p:txBody>
      </p:sp>
      <p:pic>
        <p:nvPicPr>
          <p:cNvPr id="1026" name="Picture 2" descr="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14" y="3962400"/>
            <a:ext cx="45365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01386"/>
      </p:ext>
    </p:extLst>
  </p:cSld>
  <p:clrMapOvr>
    <a:masterClrMapping/>
  </p:clrMapOvr>
  <p:transition/>
</p:sld>
</file>

<file path=ppt/slides/slide1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951003"/>
            <a:ext cx="8596312" cy="868362"/>
          </a:xfrm>
        </p:spPr>
        <p:txBody>
          <a:bodyPr>
            <a:normAutofit/>
          </a:bodyPr>
          <a:lstStyle/>
          <a:p>
            <a:r>
              <a:rPr lang="en-US" altLang="en-US" dirty="0" err="1">
                <a:latin typeface="Garamond" panose="02020404030301010803" pitchFamily="18" charset="0"/>
              </a:rPr>
              <a:t>Privatwirtschaft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im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Zentrum</a:t>
            </a:r>
            <a:r>
              <a:rPr lang="en-US" altLang="en-US" dirty="0">
                <a:latin typeface="Garamond" panose="02020404030301010803" pitchFamily="18" charset="0"/>
              </a:rPr>
              <a:t> der </a:t>
            </a:r>
            <a:r>
              <a:rPr lang="en-US" altLang="en-US" dirty="0" err="1">
                <a:latin typeface="Garamond" panose="02020404030301010803" pitchFamily="18" charset="0"/>
              </a:rPr>
              <a:t>Entwicklung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13316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B5F111-D6D9-4433-A99E-EADD3AF0F1C4}" type="slidenum">
              <a:rPr lang="en-US" altLang="vi-VN" smtClean="0">
                <a:solidFill>
                  <a:srgbClr val="203C6A"/>
                </a:solidFill>
              </a:rPr>
              <a:pPr/>
              <a:t>14</a:t>
            </a:fld>
            <a:endParaRPr lang="en-US" altLang="vi-VN" dirty="0">
              <a:solidFill>
                <a:srgbClr val="203C6A"/>
              </a:solidFill>
            </a:endParaRPr>
          </a:p>
        </p:txBody>
      </p:sp>
      <p:sp>
        <p:nvSpPr>
          <p:cNvPr id="6" name="Rectangle 5" descr="" title=""/>
          <p:cNvSpPr/>
          <p:nvPr/>
        </p:nvSpPr>
        <p:spPr>
          <a:xfrm>
            <a:off x="1066800" y="1819365"/>
            <a:ext cx="10515600" cy="459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Die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bahnbrechende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Resolution 68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steuert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die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Entwicklung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Vietnams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bis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2045: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b="1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Die Rolle der </a:t>
            </a:r>
            <a:r>
              <a:rPr lang="en-US" sz="2400" b="1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Privatwirtschaft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: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Durch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die Resolution 68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wird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die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Privatwirtschaft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als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Grundpfeiler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der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sozioökonomischen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Strategie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anerkannt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400" b="1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Marktzugang</a:t>
            </a:r>
            <a:r>
              <a:rPr lang="en-US" sz="2400" b="1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und </a:t>
            </a:r>
            <a:r>
              <a:rPr lang="en-US" sz="2400" b="1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Geschäftstätigkeit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: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Unternehmen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dürfen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in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allen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nicht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ausdrücklich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verbotenen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Sektoren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tätig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sein;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Einschränkungen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müssen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rechtlich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, transparent und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im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öffentlichen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Interesse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</a:t>
            </a:r>
            <a:r>
              <a:rPr lang="en-US" sz="2400" dirty="0" err="1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begründet</a:t>
            </a:r>
            <a:r>
              <a:rPr lang="en-US" sz="2400" dirty="0">
                <a:solidFill>
                  <a:srgbClr val="203C6A"/>
                </a:solidFill>
                <a:latin typeface="Garamond" panose="02020404030301010803" pitchFamily="18" charset="0"/>
                <a:ea typeface="Arial" charset="0"/>
              </a:rPr>
              <a:t> sein. 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  <a:p>
            <a:pPr marL="465138" indent="-46513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203C6A"/>
              </a:solidFill>
              <a:latin typeface="Garamond" panose="02020404030301010803" pitchFamily="18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47556"/>
      </p:ext>
    </p:extLst>
  </p:cSld>
  <p:clrMapOvr>
    <a:masterClrMapping/>
  </p:clrMapOvr>
  <p:transition/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" title="">
            <a:extLst>
              <a:ext uri="{FF2B5EF4-FFF2-40B4-BE49-F238E27FC236}">
                <a16:creationId xmlns:a16="http://schemas.microsoft.com/office/drawing/2014/main" id="{40E7B5E6-11F8-734E-969C-46D245911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Virtuelle Vermögenswerte in Vietnam</a:t>
            </a:r>
          </a:p>
        </p:txBody>
      </p:sp>
      <p:sp>
        <p:nvSpPr>
          <p:cNvPr id="3" name="Inhaltsplatzhalter 2" descr="" title="">
            <a:extLst>
              <a:ext uri="{FF2B5EF4-FFF2-40B4-BE49-F238E27FC236}">
                <a16:creationId xmlns:a16="http://schemas.microsoft.com/office/drawing/2014/main" id="{8184E682-DC28-E840-B94C-38B4367E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/>
              <a:t>Die Nationalversammlung hat vor kurzem das bahnbrechende Gesetz über die Digitaltechnologie-Industrie verabschiedet. Damit ist Vietnam das erste Land überhaupt, das ein Gesetz zur Regulierung der Digitaltechnologie verabschiedet hat</a:t>
            </a:r>
          </a:p>
          <a:p>
            <a:pPr>
              <a:buFont typeface="Symbol" pitchFamily="2" charset="2"/>
              <a:buChar char="-"/>
            </a:pPr>
            <a:r>
              <a:rPr lang="de-DE" sz="2000" b="1" dirty="0"/>
              <a:t>Virtuelle Vermögenswerte: </a:t>
            </a:r>
            <a:r>
              <a:rPr lang="de-DE" sz="2000" dirty="0"/>
              <a:t>Virtuelle Vermögenswerte sind nun offiziell legalisiert und anerkannt. </a:t>
            </a:r>
          </a:p>
          <a:p>
            <a:pPr>
              <a:buFont typeface="Symbol" pitchFamily="2" charset="2"/>
              <a:buChar char="-"/>
            </a:pPr>
            <a:r>
              <a:rPr lang="de-DE" sz="2000" b="1" dirty="0" err="1"/>
              <a:t>Krypto</a:t>
            </a:r>
            <a:r>
              <a:rPr lang="de-DE" sz="2000" b="1" dirty="0"/>
              <a:t>-Vermögenswerte vs. virtuelle Vermögenswerte: </a:t>
            </a:r>
            <a:r>
              <a:rPr lang="de-DE" sz="2000" dirty="0"/>
              <a:t>Mit dem neuen Gesetz werden getrennte Konzepte für </a:t>
            </a:r>
            <a:r>
              <a:rPr lang="de-DE" sz="2000" dirty="0" err="1"/>
              <a:t>Krypto</a:t>
            </a:r>
            <a:r>
              <a:rPr lang="de-DE" sz="2000" dirty="0"/>
              <a:t>-Vermögenswerte und virtuelle Vermögenswerte eingeführt. </a:t>
            </a:r>
          </a:p>
          <a:p>
            <a:pPr>
              <a:buFont typeface="Symbol" pitchFamily="2" charset="2"/>
              <a:buChar char="-"/>
            </a:pPr>
            <a:r>
              <a:rPr lang="de-DE" sz="2000" b="1" dirty="0"/>
              <a:t>Sandbox-Mechanismus für Produkte und Dienstleister für virtuelle Vermögenswerte: </a:t>
            </a:r>
            <a:r>
              <a:rPr lang="de-DE" sz="2000" dirty="0"/>
              <a:t>Mit dem neuen Gesetz wurde ein Pilot-Sandbox-Mechanismus für Produkte und Dienstleistungen für virtuelle Vermögenswerte eingeführt, der auch einen Mechanismus zum Ausschluss der Haftung für teilnehmende staatliche Behörden, Unternehmen und Einzelpersonen vorsieht.</a:t>
            </a:r>
          </a:p>
        </p:txBody>
      </p:sp>
    </p:spTree>
    <p:extLst>
      <p:ext uri="{BB962C8B-B14F-4D97-AF65-F5344CB8AC3E}">
        <p14:creationId xmlns:p14="http://schemas.microsoft.com/office/powerpoint/2010/main" val="1694772951"/>
      </p:ext>
    </p:extLst>
  </p:cSld>
  <p:clrMapOvr>
    <a:masterClrMapping/>
  </p:clrMapOvr>
  <p:transition/>
</p:sld>
</file>

<file path=ppt/slides/slide16.xml><?xml version="1.0" encoding="utf-8"?>
<p:sld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897160"/>
            <a:ext cx="10515600" cy="868363"/>
          </a:xfrm>
        </p:spPr>
        <p:txBody>
          <a:bodyPr vert="horz" wrap="square" lIns="91440" tIns="45720" rIns="91440" bIns="45720" anchor="ctr"/>
          <a:lstStyle/>
          <a:p>
            <a:r>
              <a:rPr lang="en-US" altLang="vi-VN" sz="3600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Hochwachstumswirtschaft</a:t>
            </a:r>
            <a:r>
              <a:rPr lang="en-US" altLang="vi-VN" sz="36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 dirty="0">
                <a:latin typeface="Garamond" panose="02020404030301010803" pitchFamily="18" charset="0"/>
              </a:rPr>
              <a:t>und </a:t>
            </a:r>
            <a:r>
              <a:rPr lang="en-US" altLang="vi-VN" sz="3600" dirty="0" err="1">
                <a:latin typeface="Garamond" panose="02020404030301010803" pitchFamily="18" charset="0"/>
              </a:rPr>
              <a:t>potenzieller</a:t>
            </a:r>
            <a:r>
              <a:rPr lang="en-US" altLang="vi-VN" sz="3600" dirty="0">
                <a:latin typeface="Garamond" panose="02020404030301010803" pitchFamily="18" charset="0"/>
              </a:rPr>
              <a:t> </a:t>
            </a:r>
            <a:r>
              <a:rPr lang="en-US" altLang="vi-VN" sz="3600" dirty="0" err="1">
                <a:latin typeface="Garamond" panose="02020404030301010803" pitchFamily="18" charset="0"/>
              </a:rPr>
              <a:t>Markt</a:t>
            </a:r>
            <a:endParaRPr lang="vi-VN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16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  <p:sp>
        <p:nvSpPr>
          <p:cNvPr id="5" name="Title 1" descr="" title=""/>
          <p:cNvSpPr txBox="1">
            <a:spLocks/>
          </p:cNvSpPr>
          <p:nvPr/>
        </p:nvSpPr>
        <p:spPr>
          <a:xfrm>
            <a:off x="2053693" y="1636809"/>
            <a:ext cx="8596312" cy="868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6E86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4572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6pPr>
            <a:lvl7pPr marL="9144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7pPr>
            <a:lvl8pPr marL="13716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8pPr>
            <a:lvl9pPr marL="18288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</a:rPr>
              <a:t>WTO-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</a:rPr>
              <a:t>Analyse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</a:rPr>
              <a:t>zur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</a:rPr>
              <a:t>Liberalisierung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</a:rPr>
              <a:t> des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</a:rPr>
              <a:t>Marktzugangs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</a:rPr>
              <a:t>: </a:t>
            </a:r>
            <a:endParaRPr lang="en-US" altLang="en-US" sz="1900" dirty="0">
              <a:solidFill>
                <a:srgbClr val="203C6A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Table 5" descr="" title="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52365"/>
              </p:ext>
            </p:extLst>
          </p:nvPr>
        </p:nvGraphicFramePr>
        <p:xfrm>
          <a:off x="1962572" y="2359405"/>
          <a:ext cx="8499475" cy="3033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Marktzugangsbeschränkung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</a:p>
                  </a:txBody>
                  <a:tcPr marL="91436" marR="9143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Marktzugangsbeschränkung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600" dirty="0"/>
                    </a:p>
                  </a:txBody>
                  <a:tcPr marL="91436" marR="9143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Indonesien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Kambodscha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Laos</a:t>
                      </a: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Singapur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niedrig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Indien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Brunei</a:t>
                      </a: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niedrig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4" marB="4571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5" descr="" title=""/>
          <p:cNvSpPr/>
          <p:nvPr/>
        </p:nvSpPr>
        <p:spPr>
          <a:xfrm>
            <a:off x="2275149" y="5444537"/>
            <a:ext cx="8153400" cy="8925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Typische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Beschränkungen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Anzahl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geöffneter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Sektoren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, JV-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Pflicht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Begrenzung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ausländischer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Anteile</a:t>
            </a:r>
            <a:r>
              <a:rPr lang="en-US" altLang="vi-VN" sz="1900" dirty="0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1900" dirty="0" err="1">
                <a:solidFill>
                  <a:srgbClr val="203C6A"/>
                </a:solidFill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Genehmigungspflicht</a:t>
            </a:r>
            <a:endParaRPr lang="en-AU" altLang="zh-CN" sz="1400" i="1" dirty="0">
              <a:latin typeface="Garamond" panose="02020404030301010803" pitchFamily="18" charset="0"/>
              <a:ea typeface="SimSun" panose="02010600030101010101" pitchFamily="2" charset="-122"/>
            </a:endParaRPr>
          </a:p>
          <a:p>
            <a:pPr algn="r">
              <a:buFont typeface="Arial" panose="020B0604020202020204" pitchFamily="34" charset="0"/>
            </a:pPr>
            <a:r>
              <a:rPr lang="en-AU" altLang="zh-CN" sz="1400" i="1" dirty="0">
                <a:latin typeface="Garamond" panose="02020404030301010803" pitchFamily="18" charset="0"/>
                <a:ea typeface="SimSun" panose="02010600030101010101" pitchFamily="2" charset="-122"/>
              </a:rPr>
              <a:t>Copyright Oliver Massmann - All rights reserved</a:t>
            </a:r>
            <a:endParaRPr lang="vi-VN" altLang="vi-VN" sz="1400" i="1" dirty="0"/>
          </a:p>
        </p:txBody>
      </p:sp>
    </p:spTree>
    <p:extLst>
      <p:ext uri="{BB962C8B-B14F-4D97-AF65-F5344CB8AC3E}">
        <p14:creationId xmlns:p14="http://schemas.microsoft.com/office/powerpoint/2010/main" val="892715283"/>
      </p:ext>
    </p:extLst>
  </p:cSld>
  <p:clrMapOvr>
    <a:masterClrMapping/>
  </p:clrMapOvr>
  <p:transition spd="slow"/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960437"/>
            <a:ext cx="8594725" cy="868363"/>
          </a:xfrm>
        </p:spPr>
        <p:txBody>
          <a:bodyPr vert="horz" wrap="square" lIns="91440" tIns="45720" rIns="91440" bIns="45720" anchor="ctr"/>
          <a:lstStyle/>
          <a:p>
            <a:r>
              <a:rPr lang="en-US" altLang="en-US" sz="3600" dirty="0">
                <a:latin typeface="Garamond" panose="02020404030301010803" pitchFamily="18" charset="0"/>
              </a:rPr>
              <a:t>Vietnams </a:t>
            </a:r>
            <a:r>
              <a:rPr lang="en-US" altLang="en-US" sz="3600" dirty="0" err="1">
                <a:latin typeface="Garamond" panose="02020404030301010803" pitchFamily="18" charset="0"/>
              </a:rPr>
              <a:t>wettbewerbsfähige</a:t>
            </a:r>
            <a:r>
              <a:rPr lang="en-US" altLang="en-US" sz="3600" dirty="0">
                <a:latin typeface="Garamond" panose="02020404030301010803" pitchFamily="18" charset="0"/>
              </a:rPr>
              <a:t> </a:t>
            </a:r>
            <a:r>
              <a:rPr lang="en-US" altLang="en-US" sz="3600" dirty="0" err="1">
                <a:latin typeface="Garamond" panose="02020404030301010803" pitchFamily="18" charset="0"/>
              </a:rPr>
              <a:t>Lohnkosten</a:t>
            </a:r>
            <a:endParaRPr lang="vi-VN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28800"/>
            <a:ext cx="10515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Garamond" panose="02020404030301010803" pitchFamily="18" charset="0"/>
              </a:rPr>
              <a:t>Vietnam hat </a:t>
            </a:r>
            <a:r>
              <a:rPr lang="en-US" altLang="en-US" dirty="0" err="1">
                <a:latin typeface="Garamond" panose="02020404030301010803" pitchFamily="18" charset="0"/>
              </a:rPr>
              <a:t>eine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junge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Bevölkerung</a:t>
            </a:r>
            <a:r>
              <a:rPr lang="en-US" altLang="en-US" dirty="0">
                <a:latin typeface="Garamond" panose="02020404030301010803" pitchFamily="18" charset="0"/>
              </a:rPr>
              <a:t> und </a:t>
            </a:r>
            <a:r>
              <a:rPr lang="en-US" altLang="en-US" dirty="0" err="1">
                <a:latin typeface="Garamond" panose="02020404030301010803" pitchFamily="18" charset="0"/>
              </a:rPr>
              <a:t>ein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großes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Arbeitskräftepotenzial</a:t>
            </a:r>
            <a:r>
              <a:rPr lang="en-US" altLang="en-US" dirty="0">
                <a:latin typeface="Garamond" panose="02020404030301010803" pitchFamily="18" charset="0"/>
              </a:rPr>
              <a:t>. Die </a:t>
            </a:r>
            <a:r>
              <a:rPr lang="en-US" altLang="en-US" dirty="0" err="1">
                <a:latin typeface="Garamond" panose="02020404030301010803" pitchFamily="18" charset="0"/>
              </a:rPr>
              <a:t>durchschnittlichen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Lohnkosten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sind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niedriger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als</a:t>
            </a:r>
            <a:r>
              <a:rPr lang="en-US" altLang="en-US" dirty="0">
                <a:latin typeface="Garamond" panose="02020404030301010803" pitchFamily="18" charset="0"/>
              </a:rPr>
              <a:t> in </a:t>
            </a:r>
            <a:r>
              <a:rPr lang="en-US" altLang="en-US" dirty="0" err="1">
                <a:latin typeface="Garamond" panose="02020404030301010803" pitchFamily="18" charset="0"/>
              </a:rPr>
              <a:t>Nachbarländern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wie</a:t>
            </a:r>
            <a:r>
              <a:rPr lang="en-US" altLang="en-US" dirty="0">
                <a:latin typeface="Garamond" panose="02020404030301010803" pitchFamily="18" charset="0"/>
              </a:rPr>
              <a:t> China.</a:t>
            </a: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Garamond" panose="02020404030301010803" pitchFamily="18" charset="0"/>
              </a:rPr>
              <a:t>Herstellungskosten</a:t>
            </a:r>
            <a:r>
              <a:rPr lang="en-US" altLang="en-US" dirty="0">
                <a:latin typeface="Garamond" panose="02020404030301010803" pitchFamily="18" charset="0"/>
              </a:rPr>
              <a:t> pro </a:t>
            </a:r>
            <a:r>
              <a:rPr lang="en-US" altLang="en-US" dirty="0" err="1">
                <a:latin typeface="Garamond" panose="02020404030301010803" pitchFamily="18" charset="0"/>
              </a:rPr>
              <a:t>Stunde</a:t>
            </a:r>
            <a:r>
              <a:rPr lang="en-US" altLang="en-US" dirty="0">
                <a:latin typeface="Garamond" panose="02020404030301010803" pitchFamily="18" charset="0"/>
              </a:rPr>
              <a:t>: China 6,5 US-Dollar; Vietnam ca. 3 US-Dollar.</a:t>
            </a: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Garamond" panose="02020404030301010803" pitchFamily="18" charset="0"/>
              </a:rPr>
              <a:t>60% der </a:t>
            </a:r>
            <a:r>
              <a:rPr lang="en-US" altLang="en-US" dirty="0" err="1">
                <a:latin typeface="Garamond" panose="02020404030301010803" pitchFamily="18" charset="0"/>
              </a:rPr>
              <a:t>Bevölkerung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sind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im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erwerbsfähigen</a:t>
            </a:r>
            <a:r>
              <a:rPr lang="en-US" altLang="en-US" dirty="0">
                <a:latin typeface="Garamond" panose="02020404030301010803" pitchFamily="18" charset="0"/>
              </a:rPr>
              <a:t> Alter (ca. 60 Mio.).</a:t>
            </a:r>
          </a:p>
          <a:p>
            <a:pPr marL="973138" lvl="1" indent="-342900" algn="just">
              <a:buFont typeface="Garamond" panose="02020404030301010803" pitchFamily="18" charset="0"/>
              <a:buChar char="–"/>
            </a:pPr>
            <a:endParaRPr lang="en-US" altLang="en-US" dirty="0">
              <a:latin typeface="Garamond" panose="02020404030301010803" pitchFamily="18" charset="0"/>
            </a:endParaRPr>
          </a:p>
          <a:p>
            <a:pPr marL="176530" lvl="1" indent="0">
              <a:buNone/>
            </a:pP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8196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17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04515"/>
      </p:ext>
    </p:extLst>
  </p:cSld>
  <p:clrMapOvr>
    <a:masterClrMapping/>
  </p:clrMapOvr>
  <p:transition spd="slow"/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762000"/>
            <a:ext cx="8594725" cy="868363"/>
          </a:xfrm>
        </p:spPr>
        <p:txBody>
          <a:bodyPr vert="horz" wrap="square" lIns="91440" tIns="45720" rIns="91440" bIns="45720" anchor="ctr"/>
          <a:lstStyle/>
          <a:p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Vietnams </a:t>
            </a:r>
            <a:r>
              <a:rPr lang="en-US" altLang="en-US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politische</a:t>
            </a: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Stärke</a:t>
            </a:r>
            <a:endParaRPr lang="vi-VN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28800"/>
            <a:ext cx="10515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943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aramond" panose="02020404030301010803" pitchFamily="18" charset="0"/>
                <a:sym typeface="Arial Bold"/>
              </a:rPr>
              <a:t>Politische</a:t>
            </a:r>
            <a:r>
              <a:rPr lang="en-US" b="1" dirty="0">
                <a:latin typeface="Garamond" panose="02020404030301010803" pitchFamily="18" charset="0"/>
                <a:sym typeface="Arial Bold"/>
              </a:rPr>
              <a:t> </a:t>
            </a:r>
            <a:r>
              <a:rPr lang="en-US" b="1" dirty="0" err="1">
                <a:latin typeface="Garamond" panose="02020404030301010803" pitchFamily="18" charset="0"/>
                <a:sym typeface="Arial Bold"/>
              </a:rPr>
              <a:t>Stabilität</a:t>
            </a:r>
            <a:r>
              <a:rPr lang="en-US" b="1" dirty="0">
                <a:latin typeface="Garamond" panose="02020404030301010803" pitchFamily="18" charset="0"/>
                <a:sym typeface="Arial Bold"/>
              </a:rPr>
              <a:t>: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Keine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regionalen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,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religiösen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oder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ethischen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Konflikte</a:t>
            </a:r>
            <a:r>
              <a:rPr lang="en-US" dirty="0">
                <a:latin typeface="Garamond" panose="02020404030301010803" pitchFamily="18" charset="0"/>
                <a:sym typeface="Arial"/>
              </a:rPr>
              <a:t>.</a:t>
            </a:r>
          </a:p>
          <a:p>
            <a:pPr marL="51943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Garamond" panose="02020404030301010803" pitchFamily="18" charset="0"/>
                <a:sym typeface="Arial Bold"/>
              </a:rPr>
              <a:t>Strategischer</a:t>
            </a:r>
            <a:r>
              <a:rPr lang="en-US" b="1" dirty="0">
                <a:latin typeface="Garamond" panose="02020404030301010803" pitchFamily="18" charset="0"/>
                <a:sym typeface="Arial Bold"/>
              </a:rPr>
              <a:t> </a:t>
            </a:r>
            <a:r>
              <a:rPr lang="en-US" b="1" dirty="0" err="1">
                <a:latin typeface="Garamond" panose="02020404030301010803" pitchFamily="18" charset="0"/>
                <a:sym typeface="Arial Bold"/>
              </a:rPr>
              <a:t>Verbündeter</a:t>
            </a:r>
            <a:r>
              <a:rPr lang="en-US" b="1" dirty="0">
                <a:latin typeface="Garamond" panose="02020404030301010803" pitchFamily="18" charset="0"/>
                <a:sym typeface="Arial Bold"/>
              </a:rPr>
              <a:t>: </a:t>
            </a:r>
            <a:r>
              <a:rPr lang="en-US" dirty="0">
                <a:latin typeface="Garamond" panose="02020404030301010803" pitchFamily="18" charset="0"/>
                <a:sym typeface="Arial"/>
              </a:rPr>
              <a:t>Vietnams Rolle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bei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der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Eindämmung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Chinas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entspricht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US-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Interessen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.</a:t>
            </a:r>
          </a:p>
          <a:p>
            <a:pPr marL="519430" lvl="1" indent="-342900" algn="just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  <a:sym typeface="Arial Bold"/>
              </a:rPr>
              <a:t>Flexible </a:t>
            </a:r>
            <a:r>
              <a:rPr lang="en-US" b="1" dirty="0" err="1">
                <a:latin typeface="Garamond" panose="02020404030301010803" pitchFamily="18" charset="0"/>
                <a:sym typeface="Arial Bold"/>
              </a:rPr>
              <a:t>Bambus-Politik</a:t>
            </a:r>
            <a:r>
              <a:rPr lang="en-US" b="1" dirty="0">
                <a:latin typeface="Garamond" panose="02020404030301010803" pitchFamily="18" charset="0"/>
                <a:sym typeface="Arial Bold"/>
              </a:rPr>
              <a:t>: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Diplomatische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Anpassungsfähigkeit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sorgt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für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Stabilität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in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geopolitischen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 </a:t>
            </a:r>
            <a:r>
              <a:rPr lang="en-US" dirty="0" err="1">
                <a:latin typeface="Garamond" panose="02020404030301010803" pitchFamily="18" charset="0"/>
                <a:sym typeface="Arial"/>
              </a:rPr>
              <a:t>Veränderungen</a:t>
            </a:r>
            <a:r>
              <a:rPr lang="en-US" dirty="0">
                <a:latin typeface="Garamond" panose="02020404030301010803" pitchFamily="18" charset="0"/>
                <a:sym typeface="Arial"/>
              </a:rPr>
              <a:t>.</a:t>
            </a:r>
            <a:endParaRPr lang="en-US" altLang="en-US" dirty="0">
              <a:latin typeface="Garamond" panose="02020404030301010803" pitchFamily="18" charset="0"/>
            </a:endParaRPr>
          </a:p>
          <a:p>
            <a:pPr marL="176530" lvl="1" indent="0">
              <a:buNone/>
            </a:pP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8196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18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58000"/>
      </p:ext>
    </p:extLst>
  </p:cSld>
  <p:clrMapOvr>
    <a:masterClrMapping/>
  </p:clrMapOvr>
  <p:transition spd="slow"/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" title=""/>
          <p:cNvSpPr>
            <a:spLocks noGrp="1"/>
          </p:cNvSpPr>
          <p:nvPr>
            <p:ph type="title"/>
          </p:nvPr>
        </p:nvSpPr>
        <p:spPr>
          <a:xfrm>
            <a:off x="1905003" y="845346"/>
            <a:ext cx="8594725" cy="868363"/>
          </a:xfrm>
        </p:spPr>
        <p:txBody>
          <a:bodyPr vert="horz" wrap="square" lIns="91440" tIns="45720" rIns="91440" bIns="45720" anchor="ctr"/>
          <a:lstStyle/>
          <a:p>
            <a:r>
              <a:rPr lang="en-US" altLang="en-US" sz="320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Vietn</a:t>
            </a:r>
            <a:r>
              <a:rPr lang="en-US" altLang="en-US" sz="3200" dirty="0">
                <a:latin typeface="Garamond" panose="02020404030301010803" pitchFamily="18" charset="0"/>
              </a:rPr>
              <a:t>am </a:t>
            </a:r>
            <a:r>
              <a:rPr lang="en-US" altLang="en-US" sz="3200" dirty="0" err="1">
                <a:latin typeface="Garamond" panose="02020404030301010803" pitchFamily="18" charset="0"/>
              </a:rPr>
              <a:t>kann</a:t>
            </a:r>
            <a:r>
              <a:rPr lang="en-US" altLang="en-US" sz="3200" dirty="0">
                <a:latin typeface="Garamond" panose="02020404030301010803" pitchFamily="18" charset="0"/>
              </a:rPr>
              <a:t> der </a:t>
            </a:r>
            <a:r>
              <a:rPr lang="en-US" altLang="en-US" sz="3200" dirty="0" err="1">
                <a:latin typeface="Garamond" panose="02020404030301010803" pitchFamily="18" charset="0"/>
              </a:rPr>
              <a:t>Mittelstandsfalle</a:t>
            </a:r>
            <a:r>
              <a:rPr lang="en-US" altLang="en-US" sz="3200" dirty="0">
                <a:latin typeface="Garamond" panose="02020404030301010803" pitchFamily="18" charset="0"/>
              </a:rPr>
              <a:t> </a:t>
            </a:r>
            <a:r>
              <a:rPr lang="en-US" altLang="en-US" sz="3200" dirty="0" err="1">
                <a:latin typeface="Garamond" panose="02020404030301010803" pitchFamily="18" charset="0"/>
              </a:rPr>
              <a:t>entkommen</a:t>
            </a:r>
            <a:endParaRPr lang="vi-VN" altLang="vi-VN" sz="3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>
          <a:xfrm>
            <a:off x="1905001" y="1828800"/>
            <a:ext cx="82296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6530" lvl="1" indent="0" algn="just">
              <a:lnSpc>
                <a:spcPts val="2160"/>
              </a:lnSpc>
              <a:buNone/>
            </a:pPr>
            <a:r>
              <a:rPr lang="en-US" altLang="en-US" sz="2800" dirty="0" err="1">
                <a:latin typeface="Garamond" panose="02020404030301010803" pitchFamily="18" charset="0"/>
              </a:rPr>
              <a:t>Erwartet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wird</a:t>
            </a:r>
            <a:r>
              <a:rPr lang="en-US" altLang="en-US" sz="2800" dirty="0">
                <a:latin typeface="Garamond" panose="02020404030301010803" pitchFamily="18" charset="0"/>
              </a:rPr>
              <a:t>, </a:t>
            </a:r>
            <a:r>
              <a:rPr lang="en-US" altLang="en-US" sz="2800" dirty="0" err="1">
                <a:latin typeface="Garamond" panose="02020404030301010803" pitchFamily="18" charset="0"/>
              </a:rPr>
              <a:t>dass</a:t>
            </a:r>
            <a:r>
              <a:rPr lang="en-US" altLang="en-US" sz="2800" dirty="0">
                <a:latin typeface="Garamond" panose="02020404030301010803" pitchFamily="18" charset="0"/>
              </a:rPr>
              <a:t> Vietnam </a:t>
            </a:r>
            <a:r>
              <a:rPr lang="en-US" altLang="en-US" sz="2800" dirty="0" err="1">
                <a:latin typeface="Garamond" panose="02020404030301010803" pitchFamily="18" charset="0"/>
              </a:rPr>
              <a:t>mit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folgenden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Maßnahmen</a:t>
            </a:r>
            <a:r>
              <a:rPr lang="en-US" altLang="en-US" sz="2800" dirty="0">
                <a:latin typeface="Garamond" panose="02020404030301010803" pitchFamily="18" charset="0"/>
              </a:rPr>
              <a:t> die </a:t>
            </a:r>
            <a:r>
              <a:rPr lang="en-US" altLang="en-US" sz="2800" dirty="0" err="1">
                <a:latin typeface="Garamond" panose="02020404030301010803" pitchFamily="18" charset="0"/>
              </a:rPr>
              <a:t>Mittelstandsfalle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verlässt</a:t>
            </a:r>
            <a:r>
              <a:rPr lang="en-US" altLang="en-US" sz="2800" dirty="0">
                <a:latin typeface="Garamond" panose="02020404030301010803" pitchFamily="18" charset="0"/>
              </a:rPr>
              <a:t>:</a:t>
            </a:r>
            <a:endParaRPr lang="en-US" sz="2400" dirty="0">
              <a:latin typeface="Garamond" panose="02020404030301010803" pitchFamily="18" charset="0"/>
              <a:sym typeface="Arial"/>
            </a:endParaRPr>
          </a:p>
          <a:p>
            <a:pPr marL="519430" lvl="1" indent="-342900" algn="just">
              <a:lnSpc>
                <a:spcPts val="2160"/>
              </a:lnSpc>
            </a:pPr>
            <a:r>
              <a:rPr lang="en-US" altLang="en-US" sz="2400" dirty="0" err="1">
                <a:latin typeface="Garamond" panose="02020404030301010803" pitchFamily="18" charset="0"/>
              </a:rPr>
              <a:t>Institutionelle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Reformen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marL="519430" lvl="1" indent="-342900" algn="just">
              <a:lnSpc>
                <a:spcPts val="2160"/>
              </a:lnSpc>
            </a:pPr>
            <a:r>
              <a:rPr lang="en-US" altLang="en-US" sz="2400" dirty="0" err="1">
                <a:latin typeface="Garamond" panose="02020404030301010803" pitchFamily="18" charset="0"/>
              </a:rPr>
              <a:t>Anpassung</a:t>
            </a:r>
            <a:r>
              <a:rPr lang="en-US" altLang="en-US" sz="2400" dirty="0">
                <a:latin typeface="Garamond" panose="02020404030301010803" pitchFamily="18" charset="0"/>
              </a:rPr>
              <a:t> an den </a:t>
            </a:r>
            <a:r>
              <a:rPr lang="en-US" altLang="en-US" sz="2400" dirty="0" err="1">
                <a:latin typeface="Garamond" panose="02020404030301010803" pitchFamily="18" charset="0"/>
              </a:rPr>
              <a:t>Klimawandel</a:t>
            </a:r>
            <a:r>
              <a:rPr lang="en-US" altLang="en-US" sz="2400" dirty="0">
                <a:latin typeface="Garamond" panose="02020404030301010803" pitchFamily="18" charset="0"/>
              </a:rPr>
              <a:t> (</a:t>
            </a:r>
            <a:r>
              <a:rPr lang="en-US" altLang="en-US" sz="2400" dirty="0" err="1">
                <a:latin typeface="Garamond" panose="02020404030301010803" pitchFamily="18" charset="0"/>
              </a:rPr>
              <a:t>rechtliche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Rahmenbedingungen</a:t>
            </a:r>
            <a:r>
              <a:rPr lang="en-US" altLang="en-US" sz="2400" dirty="0">
                <a:latin typeface="Garamond" panose="02020404030301010803" pitchFamily="18" charset="0"/>
              </a:rPr>
              <a:t>)</a:t>
            </a:r>
          </a:p>
          <a:p>
            <a:pPr marL="519430" lvl="1" indent="-342900" algn="just">
              <a:lnSpc>
                <a:spcPts val="2160"/>
              </a:lnSpc>
            </a:pPr>
            <a:r>
              <a:rPr lang="en-US" altLang="en-US" sz="2400" dirty="0" err="1">
                <a:latin typeface="Garamond" panose="02020404030301010803" pitchFamily="18" charset="0"/>
              </a:rPr>
              <a:t>Verwaltungsreformen</a:t>
            </a:r>
            <a:r>
              <a:rPr lang="en-US" altLang="en-US" sz="2400" dirty="0">
                <a:latin typeface="Garamond" panose="02020404030301010803" pitchFamily="18" charset="0"/>
              </a:rPr>
              <a:t> (</a:t>
            </a:r>
            <a:r>
              <a:rPr lang="en-US" altLang="en-US" sz="2400" dirty="0" err="1">
                <a:latin typeface="Garamond" panose="02020404030301010803" pitchFamily="18" charset="0"/>
              </a:rPr>
              <a:t>Bürokratieabbau</a:t>
            </a:r>
            <a:r>
              <a:rPr lang="en-US" altLang="en-US" sz="2400" dirty="0">
                <a:latin typeface="Garamond" panose="02020404030301010803" pitchFamily="18" charset="0"/>
              </a:rPr>
              <a:t>)</a:t>
            </a:r>
          </a:p>
          <a:p>
            <a:pPr marL="519430" lvl="1" indent="-342900" algn="just">
              <a:lnSpc>
                <a:spcPts val="2160"/>
              </a:lnSpc>
            </a:pPr>
            <a:r>
              <a:rPr lang="en-US" altLang="en-US" sz="2400" dirty="0" err="1">
                <a:latin typeface="Garamond" panose="02020404030301010803" pitchFamily="18" charset="0"/>
              </a:rPr>
              <a:t>Bessere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Koordination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zwischen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lokalen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Behörden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 marL="519430" lvl="1" indent="-342900" algn="just">
              <a:lnSpc>
                <a:spcPts val="2160"/>
              </a:lnSpc>
            </a:pPr>
            <a:endParaRPr lang="en-US" altLang="en-US" sz="2400" dirty="0">
              <a:latin typeface="Garamond" panose="02020404030301010803" pitchFamily="18" charset="0"/>
            </a:endParaRPr>
          </a:p>
          <a:p>
            <a:pPr marL="519430" lvl="1" indent="-342900" algn="just">
              <a:lnSpc>
                <a:spcPts val="2160"/>
              </a:lnSpc>
            </a:pPr>
            <a:endParaRPr lang="en-US" altLang="en-US" sz="2000" dirty="0">
              <a:latin typeface="Garamond" panose="02020404030301010803" pitchFamily="18" charset="0"/>
            </a:endParaRPr>
          </a:p>
          <a:p>
            <a:pPr marL="176530" lvl="1" indent="0">
              <a:buNone/>
            </a:pPr>
            <a:endParaRPr lang="en-US" altLang="en-US" sz="1800" b="1" dirty="0">
              <a:latin typeface="Garamond" panose="02020404030301010803" pitchFamily="18" charset="0"/>
            </a:endParaRPr>
          </a:p>
        </p:txBody>
      </p:sp>
      <p:sp>
        <p:nvSpPr>
          <p:cNvPr id="8196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 dirty="0">
                <a:solidFill>
                  <a:srgbClr val="203C6A"/>
                </a:solidFill>
              </a:rPr>
              <a:t>19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2340"/>
      </p:ext>
    </p:extLst>
  </p:cSld>
  <p:clrMapOvr>
    <a:masterClrMapping/>
  </p:clrMapOvr>
  <p:transition spd="slow"/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 descr="" title=""/>
          <p:cNvSpPr>
            <a:spLocks noGrp="1"/>
          </p:cNvSpPr>
          <p:nvPr>
            <p:ph type="title"/>
          </p:nvPr>
        </p:nvSpPr>
        <p:spPr>
          <a:xfrm>
            <a:off x="1903413" y="914403"/>
            <a:ext cx="8596312" cy="868363"/>
          </a:xfrm>
        </p:spPr>
        <p:txBody>
          <a:bodyPr vert="horz" wrap="square" lIns="91440" tIns="45720" rIns="91440" bIns="45720" anchor="ctr"/>
          <a:lstStyle/>
          <a:p>
            <a:r>
              <a:rPr lang="en-AU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147" name="Content Placeholder 2" descr="" title=""/>
          <p:cNvSpPr>
            <a:spLocks noGrp="1"/>
          </p:cNvSpPr>
          <p:nvPr>
            <p:ph idx="1"/>
          </p:nvPr>
        </p:nvSpPr>
        <p:spPr>
          <a:xfrm>
            <a:off x="1870756" y="1946278"/>
            <a:ext cx="8577262" cy="4225925"/>
          </a:xfrm>
        </p:spPr>
        <p:txBody>
          <a:bodyPr vert="horz" wrap="square" lIns="91440" tIns="45720" rIns="91440" bIns="45720" anchor="t"/>
          <a:lstStyle/>
          <a:p>
            <a:r>
              <a:rPr lang="en-US" altLang="vi-VN" sz="2400" b="1" dirty="0">
                <a:latin typeface="Garamond" panose="02020404030301010803" pitchFamily="18" charset="0"/>
              </a:rPr>
              <a:t>ÜBERBLICK ÜBER DIE VIETNAMESISCHE UNTERNEHMENSLANDSCHAFT</a:t>
            </a:r>
          </a:p>
          <a:p>
            <a:r>
              <a:rPr lang="en-US" altLang="vi-VN" sz="2400" b="1" dirty="0">
                <a:latin typeface="Garamond" panose="02020404030301010803" pitchFamily="18" charset="0"/>
              </a:rPr>
              <a:t>GESCHÄFTE MACHEN UND INVESTIEREN  IN VIETNAM</a:t>
            </a:r>
          </a:p>
          <a:p>
            <a:r>
              <a:rPr lang="en-AU" altLang="en-US" sz="2400" b="1" dirty="0">
                <a:latin typeface="Garamond" panose="02020404030301010803" pitchFamily="18" charset="0"/>
              </a:rPr>
              <a:t>WIE WÄHLT MAN SEINEN LOKALEN BERATER AUS</a:t>
            </a:r>
          </a:p>
        </p:txBody>
      </p:sp>
      <p:sp>
        <p:nvSpPr>
          <p:cNvPr id="6148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/>
          <a:p>
            <a:fld id="{9A0DB2DC-4C9A-4742-B13C-FB6460FD3503}" type="slidenum">
              <a:rPr lang="en-US" altLang="vi-VN" dirty="0"/>
              <a:pPr/>
              <a:t>2</a:t>
            </a:fld>
            <a:endParaRPr lang="en-US" altLang="vi-VN" dirty="0"/>
          </a:p>
        </p:txBody>
      </p:sp>
    </p:spTree>
    <p:extLst>
      <p:ext uri="{BB962C8B-B14F-4D97-AF65-F5344CB8AC3E}">
        <p14:creationId xmlns:p14="http://schemas.microsoft.com/office/powerpoint/2010/main" val="2901743553"/>
      </p:ext>
    </p:extLst>
  </p:cSld>
  <p:clrMapOvr>
    <a:masterClrMapping/>
  </p:clrMapOvr>
  <p:transition/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905000" y="2743203"/>
            <a:ext cx="8593138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GESCHÄFTE MACHEN UND INVESTIEREN IN VIETNAM</a:t>
            </a:r>
          </a:p>
        </p:txBody>
      </p:sp>
    </p:spTree>
    <p:extLst>
      <p:ext uri="{BB962C8B-B14F-4D97-AF65-F5344CB8AC3E}">
        <p14:creationId xmlns:p14="http://schemas.microsoft.com/office/powerpoint/2010/main" val="4060942349"/>
      </p:ext>
    </p:extLst>
  </p:cSld>
  <p:clrMapOvr>
    <a:masterClrMapping/>
  </p:clrMapOvr>
  <p:transition/>
</p:sld>
</file>

<file path=ppt/slides/slide2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 descr="" title=""/>
          <p:cNvSpPr>
            <a:spLocks noGrp="1"/>
          </p:cNvSpPr>
          <p:nvPr>
            <p:ph type="title"/>
          </p:nvPr>
        </p:nvSpPr>
        <p:spPr>
          <a:xfrm>
            <a:off x="1066800" y="838200"/>
            <a:ext cx="8594725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Investitionsumfeld</a:t>
            </a:r>
            <a:r>
              <a:rPr lang="en-AU" altLang="en-US" dirty="0">
                <a:latin typeface="Garamond" panose="02020404030301010803" pitchFamily="18" charset="0"/>
              </a:rPr>
              <a:t> in Vietnam</a:t>
            </a:r>
            <a:endParaRPr lang="en-AU" altLang="en-US" dirty="0"/>
          </a:p>
        </p:txBody>
      </p:sp>
      <p:sp>
        <p:nvSpPr>
          <p:cNvPr id="2560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600200"/>
            <a:ext cx="10515599" cy="4876800"/>
          </a:xfrm>
        </p:spPr>
        <p:txBody>
          <a:bodyPr/>
          <a:lstStyle/>
          <a:p>
            <a:r>
              <a:rPr lang="en-AU" altLang="en-US" sz="2500" dirty="0" err="1">
                <a:latin typeface="Garamond" panose="02020404030301010803" pitchFamily="18" charset="0"/>
              </a:rPr>
              <a:t>Hauptgesetze</a:t>
            </a:r>
            <a:r>
              <a:rPr lang="en-AU" altLang="en-US" sz="2500" dirty="0">
                <a:latin typeface="Garamond" panose="02020404030301010803" pitchFamily="18" charset="0"/>
              </a:rPr>
              <a:t>: </a:t>
            </a:r>
            <a:r>
              <a:rPr lang="en-AU" altLang="en-US" sz="2500" dirty="0" err="1">
                <a:latin typeface="Garamond" panose="02020404030301010803" pitchFamily="18" charset="0"/>
              </a:rPr>
              <a:t>Investitionsgesetz</a:t>
            </a:r>
            <a:r>
              <a:rPr lang="en-AU" altLang="en-US" sz="2500" dirty="0">
                <a:latin typeface="Garamond" panose="02020404030301010803" pitchFamily="18" charset="0"/>
              </a:rPr>
              <a:t> 2020, </a:t>
            </a:r>
            <a:r>
              <a:rPr lang="en-AU" altLang="en-US" sz="2500" dirty="0" err="1">
                <a:latin typeface="Garamond" panose="02020404030301010803" pitchFamily="18" charset="0"/>
              </a:rPr>
              <a:t>Unternehmensgesetz</a:t>
            </a:r>
            <a:r>
              <a:rPr lang="en-AU" altLang="en-US" sz="2500" dirty="0">
                <a:latin typeface="Garamond" panose="02020404030301010803" pitchFamily="18" charset="0"/>
              </a:rPr>
              <a:t> 2020 und </a:t>
            </a:r>
            <a:r>
              <a:rPr lang="en-AU" altLang="en-US" sz="2500" dirty="0" err="1">
                <a:latin typeface="Garamond" panose="02020404030301010803" pitchFamily="18" charset="0"/>
              </a:rPr>
              <a:t>deren</a:t>
            </a:r>
            <a:r>
              <a:rPr lang="en-AU" altLang="en-US" sz="2500" dirty="0">
                <a:latin typeface="Garamond" panose="02020404030301010803" pitchFamily="18" charset="0"/>
              </a:rPr>
              <a:t> </a:t>
            </a:r>
            <a:r>
              <a:rPr lang="en-AU" altLang="en-US" sz="2500" dirty="0" err="1">
                <a:latin typeface="Garamond" panose="02020404030301010803" pitchFamily="18" charset="0"/>
              </a:rPr>
              <a:t>Durchführungsbestimmungen</a:t>
            </a:r>
            <a:r>
              <a:rPr lang="en-AU" altLang="en-US" sz="2500" dirty="0">
                <a:latin typeface="Garamond" panose="02020404030301010803" pitchFamily="18" charset="0"/>
              </a:rPr>
              <a:t>.</a:t>
            </a:r>
          </a:p>
          <a:p>
            <a:r>
              <a:rPr lang="en-AU" altLang="en-US" sz="2500" dirty="0" err="1">
                <a:latin typeface="Garamond" panose="02020404030301010803" pitchFamily="18" charset="0"/>
              </a:rPr>
              <a:t>Investitionsformen</a:t>
            </a:r>
            <a:r>
              <a:rPr lang="en-AU" altLang="en-US" sz="2500" dirty="0">
                <a:latin typeface="Garamond" panose="02020404030301010803" pitchFamily="18" charset="0"/>
              </a:rPr>
              <a:t>:</a:t>
            </a:r>
          </a:p>
          <a:p>
            <a:pPr lvl="1"/>
            <a:r>
              <a:rPr lang="en-US" altLang="en-US" sz="2500" b="1" dirty="0" err="1">
                <a:latin typeface="Garamond" panose="02020404030301010803" pitchFamily="18" charset="0"/>
              </a:rPr>
              <a:t>Gründung</a:t>
            </a:r>
            <a:r>
              <a:rPr lang="en-US" altLang="en-US" sz="2500" b="1" dirty="0">
                <a:latin typeface="Garamond" panose="02020404030301010803" pitchFamily="18" charset="0"/>
              </a:rPr>
              <a:t> </a:t>
            </a:r>
            <a:r>
              <a:rPr lang="en-US" altLang="en-US" sz="2500" b="1" dirty="0" err="1">
                <a:latin typeface="Garamond" panose="02020404030301010803" pitchFamily="18" charset="0"/>
              </a:rPr>
              <a:t>einer</a:t>
            </a:r>
            <a:r>
              <a:rPr lang="en-US" altLang="en-US" sz="2500" b="1" dirty="0">
                <a:latin typeface="Garamond" panose="02020404030301010803" pitchFamily="18" charset="0"/>
              </a:rPr>
              <a:t> </a:t>
            </a:r>
            <a:r>
              <a:rPr lang="en-US" altLang="en-US" sz="2500" b="1" dirty="0" err="1">
                <a:latin typeface="Garamond" panose="02020404030301010803" pitchFamily="18" charset="0"/>
              </a:rPr>
              <a:t>Wirtschaftseinheit</a:t>
            </a:r>
            <a:r>
              <a:rPr lang="en-US" altLang="en-US" sz="2500" dirty="0">
                <a:latin typeface="Garamond" panose="02020404030301010803" pitchFamily="18" charset="0"/>
              </a:rPr>
              <a:t>;</a:t>
            </a:r>
            <a:endParaRPr lang="en-AU" altLang="en-US" sz="25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dirty="0">
                <a:latin typeface="Garamond" panose="02020404030301010803" pitchFamily="18" charset="0"/>
              </a:rPr>
              <a:t>Business Cooperation contract</a:t>
            </a:r>
            <a:r>
              <a:rPr lang="en-US" altLang="en-US" sz="2500" dirty="0">
                <a:latin typeface="Garamond" panose="02020404030301010803" pitchFamily="18" charset="0"/>
              </a:rPr>
              <a:t>: </a:t>
            </a:r>
            <a:r>
              <a:rPr lang="en-US" altLang="en-US" sz="2500" dirty="0" err="1">
                <a:latin typeface="Garamond" panose="02020404030301010803" pitchFamily="18" charset="0"/>
              </a:rPr>
              <a:t>vertragliche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Zusammenarbeit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ohne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eigene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Rechtspersönlichkeit</a:t>
            </a:r>
            <a:endParaRPr lang="en-US" altLang="en-US" sz="25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dirty="0">
                <a:latin typeface="Garamond" panose="02020404030301010803" pitchFamily="18" charset="0"/>
              </a:rPr>
              <a:t>Public-Private Partnership</a:t>
            </a:r>
            <a:r>
              <a:rPr lang="en-US" altLang="en-US" sz="2500" dirty="0">
                <a:latin typeface="Garamond" panose="02020404030301010803" pitchFamily="18" charset="0"/>
              </a:rPr>
              <a:t>; </a:t>
            </a:r>
            <a:r>
              <a:rPr lang="en-US" altLang="en-US" sz="2500" dirty="0" err="1">
                <a:latin typeface="Garamond" panose="02020404030301010803" pitchFamily="18" charset="0"/>
              </a:rPr>
              <a:t>eine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vertragliche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Vereinbarung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zwischen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zuständigen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staatlichen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Behörden</a:t>
            </a:r>
            <a:r>
              <a:rPr lang="en-US" altLang="en-US" sz="2500" dirty="0">
                <a:latin typeface="Garamond" panose="02020404030301010803" pitchFamily="18" charset="0"/>
              </a:rPr>
              <a:t> und </a:t>
            </a:r>
            <a:r>
              <a:rPr lang="en-US" altLang="en-US" sz="2500" dirty="0" err="1">
                <a:latin typeface="Garamond" panose="02020404030301010803" pitchFamily="18" charset="0"/>
              </a:rPr>
              <a:t>Investoren</a:t>
            </a:r>
            <a:r>
              <a:rPr lang="en-US" altLang="en-US" sz="2500" dirty="0">
                <a:latin typeface="Garamond" panose="02020404030301010803" pitchFamily="18" charset="0"/>
              </a:rPr>
              <a:t>, </a:t>
            </a:r>
            <a:r>
              <a:rPr lang="en-US" altLang="en-US" sz="2500" dirty="0" err="1">
                <a:latin typeface="Garamond" panose="02020404030301010803" pitchFamily="18" charset="0"/>
              </a:rPr>
              <a:t>ein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Unternehmensprojekt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zur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Durchführung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eines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Investitionsvorhabens</a:t>
            </a:r>
            <a:r>
              <a:rPr lang="en-US" altLang="en-US" sz="2500" dirty="0">
                <a:latin typeface="Garamond" panose="02020404030301010803" pitchFamily="18" charset="0"/>
              </a:rPr>
              <a:t>;</a:t>
            </a:r>
          </a:p>
          <a:p>
            <a:pPr lvl="1"/>
            <a:r>
              <a:rPr lang="en-US" altLang="en-US" sz="2500" b="1" dirty="0" err="1">
                <a:latin typeface="Garamond" panose="02020404030301010803" pitchFamily="18" charset="0"/>
              </a:rPr>
              <a:t>Erwerb</a:t>
            </a:r>
            <a:r>
              <a:rPr lang="en-US" altLang="en-US" sz="2500" b="1" dirty="0">
                <a:latin typeface="Garamond" panose="02020404030301010803" pitchFamily="18" charset="0"/>
              </a:rPr>
              <a:t> von </a:t>
            </a:r>
            <a:r>
              <a:rPr lang="en-US" altLang="en-US" sz="2500" b="1" dirty="0" err="1">
                <a:latin typeface="Garamond" panose="02020404030301010803" pitchFamily="18" charset="0"/>
              </a:rPr>
              <a:t>Anteilen</a:t>
            </a:r>
            <a:r>
              <a:rPr lang="en-US" altLang="en-US" sz="2500" b="1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oder</a:t>
            </a:r>
            <a:r>
              <a:rPr lang="en-US" altLang="en-US" sz="2500" dirty="0">
                <a:latin typeface="Garamond" panose="02020404030301010803" pitchFamily="18" charset="0"/>
              </a:rPr>
              <a:t> </a:t>
            </a:r>
            <a:r>
              <a:rPr lang="en-US" altLang="en-US" sz="2500" dirty="0" err="1">
                <a:latin typeface="Garamond" panose="02020404030301010803" pitchFamily="18" charset="0"/>
              </a:rPr>
              <a:t>Kapitalbeteiligungen</a:t>
            </a:r>
            <a:r>
              <a:rPr lang="en-US" altLang="en-US" sz="2500" dirty="0">
                <a:latin typeface="Garamond" panose="02020404030301010803" pitchFamily="18" charset="0"/>
              </a:rPr>
              <a:t>.</a:t>
            </a:r>
            <a:endParaRPr lang="en-AU" altLang="en-US" sz="2500" dirty="0">
              <a:latin typeface="Garamond" panose="02020404030301010803" pitchFamily="18" charset="0"/>
            </a:endParaRPr>
          </a:p>
          <a:p>
            <a:pPr lvl="1"/>
            <a:endParaRPr lang="en-US" altLang="en-US" sz="2500" dirty="0">
              <a:latin typeface="Garamond" panose="02020404030301010803" pitchFamily="18" charset="0"/>
            </a:endParaRPr>
          </a:p>
          <a:p>
            <a:pPr>
              <a:buFontTx/>
              <a:buChar char="-"/>
            </a:pPr>
            <a:endParaRPr lang="en-AU" altLang="en-US" sz="2500" dirty="0">
              <a:latin typeface="Garamond" panose="02020404030301010803" pitchFamily="18" charset="0"/>
            </a:endParaRPr>
          </a:p>
          <a:p>
            <a:endParaRPr lang="en-AU" altLang="en-US" sz="2500" dirty="0">
              <a:latin typeface="Garamond" panose="02020404030301010803" pitchFamily="18" charset="0"/>
            </a:endParaRPr>
          </a:p>
        </p:txBody>
      </p:sp>
      <p:sp>
        <p:nvSpPr>
          <p:cNvPr id="25604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A6BA14-26EC-4D18-B8AB-09E7B4943B1D}" type="slidenum">
              <a:rPr lang="en-US" altLang="vi-VN" smtClean="0">
                <a:solidFill>
                  <a:srgbClr val="203C6A"/>
                </a:solidFill>
              </a:rPr>
              <a:pPr/>
              <a:t>21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16051"/>
      </p:ext>
    </p:extLst>
  </p:cSld>
  <p:clrMapOvr>
    <a:masterClrMapping/>
  </p:clrMapOvr>
  <p:transition spd="slow"/>
</p:sld>
</file>

<file path=ppt/slides/slide2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descr="" title=""/>
          <p:cNvSpPr>
            <a:spLocks noGrp="1"/>
          </p:cNvSpPr>
          <p:nvPr>
            <p:ph type="title"/>
          </p:nvPr>
        </p:nvSpPr>
        <p:spPr>
          <a:xfrm>
            <a:off x="1066801" y="758828"/>
            <a:ext cx="9432928" cy="868363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Investitionsumfeld</a:t>
            </a:r>
            <a:r>
              <a:rPr lang="en-AU" altLang="en-US" dirty="0">
                <a:latin typeface="Garamond" panose="02020404030301010803" pitchFamily="18" charset="0"/>
              </a:rPr>
              <a:t> in Vietnam</a:t>
            </a:r>
            <a:endParaRPr lang="en-AU" altLang="en-US" dirty="0"/>
          </a:p>
        </p:txBody>
      </p:sp>
      <p:sp>
        <p:nvSpPr>
          <p:cNvPr id="26627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1" y="1801203"/>
            <a:ext cx="10515599" cy="4447198"/>
          </a:xfrm>
        </p:spPr>
        <p:txBody>
          <a:bodyPr/>
          <a:lstStyle/>
          <a:p>
            <a:r>
              <a:rPr lang="en-AU" altLang="en-US" sz="2300" dirty="0" err="1">
                <a:latin typeface="Garamond" panose="02020404030301010803" pitchFamily="18" charset="0"/>
              </a:rPr>
              <a:t>Unternehmensformen</a:t>
            </a:r>
            <a:r>
              <a:rPr lang="en-AU" altLang="en-US" sz="2300" dirty="0">
                <a:latin typeface="Garamond" panose="02020404030301010803" pitchFamily="18" charset="0"/>
              </a:rPr>
              <a:t> in Vietnam</a:t>
            </a:r>
          </a:p>
          <a:p>
            <a:pPr marL="457200" lvl="1" indent="-457200"/>
            <a:r>
              <a:rPr lang="en-US" altLang="en-US" sz="2300" b="1" dirty="0">
                <a:latin typeface="Garamond" panose="02020404030301010803" pitchFamily="18" charset="0"/>
              </a:rPr>
              <a:t>Gesellschaft </a:t>
            </a:r>
            <a:r>
              <a:rPr lang="en-US" altLang="en-US" sz="2300" b="1" dirty="0" err="1">
                <a:latin typeface="Garamond" panose="02020404030301010803" pitchFamily="18" charset="0"/>
              </a:rPr>
              <a:t>mit</a:t>
            </a:r>
            <a:r>
              <a:rPr lang="en-US" altLang="en-US" sz="2300" b="1" dirty="0">
                <a:latin typeface="Garamond" panose="02020404030301010803" pitchFamily="18" charset="0"/>
              </a:rPr>
              <a:t> </a:t>
            </a:r>
            <a:r>
              <a:rPr lang="en-US" altLang="en-US" sz="2300" b="1" dirty="0" err="1">
                <a:latin typeface="Garamond" panose="02020404030301010803" pitchFamily="18" charset="0"/>
              </a:rPr>
              <a:t>beschränkter</a:t>
            </a:r>
            <a:r>
              <a:rPr lang="en-US" altLang="en-US" sz="2300" b="1" dirty="0">
                <a:latin typeface="Garamond" panose="02020404030301010803" pitchFamily="18" charset="0"/>
              </a:rPr>
              <a:t> </a:t>
            </a:r>
            <a:r>
              <a:rPr lang="en-US" altLang="en-US" sz="2300" b="1" dirty="0" err="1">
                <a:latin typeface="Garamond" panose="02020404030301010803" pitchFamily="18" charset="0"/>
              </a:rPr>
              <a:t>Haftung</a:t>
            </a:r>
            <a:r>
              <a:rPr lang="en-US" altLang="en-US" sz="2300" b="1" dirty="0">
                <a:latin typeface="Garamond" panose="02020404030301010803" pitchFamily="18" charset="0"/>
              </a:rPr>
              <a:t> (GmbH)</a:t>
            </a:r>
            <a:r>
              <a:rPr lang="en-US" altLang="en-US" sz="2300" dirty="0">
                <a:latin typeface="Garamond" panose="02020404030301010803" pitchFamily="18" charset="0"/>
              </a:rPr>
              <a:t>: </a:t>
            </a:r>
            <a:r>
              <a:rPr lang="de-DE" altLang="en-US" sz="2300" dirty="0">
                <a:latin typeface="Garamond" panose="02020404030301010803" pitchFamily="18" charset="0"/>
              </a:rPr>
              <a:t>Haftung bis zur Höhe der Einlage.</a:t>
            </a:r>
            <a:endParaRPr lang="en-AU" altLang="en-US" sz="2300" dirty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300" b="1" dirty="0" err="1">
                <a:latin typeface="Garamond" panose="02020404030301010803" pitchFamily="18" charset="0"/>
              </a:rPr>
              <a:t>Aktiengesellschaft</a:t>
            </a:r>
            <a:r>
              <a:rPr lang="en-US" altLang="en-US" sz="2300" dirty="0">
                <a:latin typeface="Garamond" panose="02020404030301010803" pitchFamily="18" charset="0"/>
              </a:rPr>
              <a:t>: </a:t>
            </a:r>
            <a:r>
              <a:rPr lang="en-US" altLang="en-US" sz="2300" dirty="0" err="1">
                <a:latin typeface="Garamond" panose="02020404030301010803" pitchFamily="18" charset="0"/>
              </a:rPr>
              <a:t>Grundkapital</a:t>
            </a:r>
            <a:r>
              <a:rPr lang="en-US" altLang="en-US" sz="2300" dirty="0">
                <a:latin typeface="Garamond" panose="02020404030301010803" pitchFamily="18" charset="0"/>
              </a:rPr>
              <a:t> in </a:t>
            </a:r>
            <a:r>
              <a:rPr lang="en-US" altLang="en-US" sz="2300" dirty="0" err="1">
                <a:latin typeface="Garamond" panose="02020404030301010803" pitchFamily="18" charset="0"/>
              </a:rPr>
              <a:t>Aktien</a:t>
            </a:r>
            <a:r>
              <a:rPr lang="en-US" altLang="en-US" sz="2300" dirty="0">
                <a:latin typeface="Garamond" panose="02020404030301010803" pitchFamily="18" charset="0"/>
              </a:rPr>
              <a:t>, </a:t>
            </a:r>
            <a:r>
              <a:rPr lang="en-US" altLang="en-US" sz="2300" dirty="0" err="1">
                <a:latin typeface="Garamond" panose="02020404030301010803" pitchFamily="18" charset="0"/>
              </a:rPr>
              <a:t>Haftung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bis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zur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Höhe</a:t>
            </a:r>
            <a:r>
              <a:rPr lang="en-US" altLang="en-US" sz="2300" dirty="0">
                <a:latin typeface="Garamond" panose="02020404030301010803" pitchFamily="18" charset="0"/>
              </a:rPr>
              <a:t> der </a:t>
            </a:r>
            <a:r>
              <a:rPr lang="en-US" altLang="en-US" sz="2300" dirty="0" err="1">
                <a:latin typeface="Garamond" panose="02020404030301010803" pitchFamily="18" charset="0"/>
              </a:rPr>
              <a:t>Einlage</a:t>
            </a:r>
            <a:r>
              <a:rPr lang="en-US" altLang="en-US" sz="2300" dirty="0">
                <a:latin typeface="Garamond" panose="02020404030301010803" pitchFamily="18" charset="0"/>
              </a:rPr>
              <a:t>.</a:t>
            </a:r>
          </a:p>
          <a:p>
            <a:pPr marL="457200" lvl="1" indent="-457200"/>
            <a:r>
              <a:rPr lang="en-US" altLang="en-US" sz="2300" b="1" dirty="0" err="1">
                <a:latin typeface="Garamond" panose="02020404030301010803" pitchFamily="18" charset="0"/>
              </a:rPr>
              <a:t>Partnerschaft</a:t>
            </a:r>
            <a:r>
              <a:rPr lang="en-US" altLang="en-US" sz="2300" dirty="0">
                <a:latin typeface="Garamond" panose="02020404030301010803" pitchFamily="18" charset="0"/>
              </a:rPr>
              <a:t>: </a:t>
            </a:r>
            <a:r>
              <a:rPr lang="en-US" altLang="en-US" sz="2300" dirty="0" err="1">
                <a:latin typeface="Garamond" panose="02020404030301010803" pitchFamily="18" charset="0"/>
              </a:rPr>
              <a:t>Gründung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durch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zwei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oder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mehr</a:t>
            </a:r>
            <a:r>
              <a:rPr lang="en-US" altLang="en-US" sz="2300" dirty="0">
                <a:latin typeface="Garamond" panose="02020404030301010803" pitchFamily="18" charset="0"/>
              </a:rPr>
              <a:t> Partner.</a:t>
            </a:r>
            <a:endParaRPr lang="en-AU" altLang="en-US" sz="2300" dirty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300" b="1" dirty="0">
                <a:latin typeface="Garamond" panose="02020404030301010803" pitchFamily="18" charset="0"/>
              </a:rPr>
              <a:t>Business Cooperation Contract: </a:t>
            </a:r>
            <a:r>
              <a:rPr lang="en-US" altLang="en-US" sz="2300" dirty="0" err="1">
                <a:latin typeface="Garamond" panose="02020404030301010803" pitchFamily="18" charset="0"/>
              </a:rPr>
              <a:t>Vertrag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ohne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eigene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Rechtspersönlichkeit</a:t>
            </a:r>
            <a:r>
              <a:rPr lang="en-US" altLang="en-US" sz="2300" dirty="0">
                <a:latin typeface="Garamond" panose="02020404030301010803" pitchFamily="18" charset="0"/>
              </a:rPr>
              <a:t>, </a:t>
            </a:r>
            <a:r>
              <a:rPr lang="en-US" altLang="en-US" sz="2300" dirty="0" err="1">
                <a:latin typeface="Garamond" panose="02020404030301010803" pitchFamily="18" charset="0"/>
              </a:rPr>
              <a:t>jede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Partei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zahlt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Steuern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individuell</a:t>
            </a:r>
            <a:r>
              <a:rPr lang="en-US" altLang="en-US" sz="2300" dirty="0">
                <a:latin typeface="Garamond" panose="02020404030301010803" pitchFamily="18" charset="0"/>
              </a:rPr>
              <a:t>.</a:t>
            </a:r>
            <a:endParaRPr lang="en-AU" altLang="en-US" sz="2300" dirty="0">
              <a:latin typeface="Garamond" panose="02020404030301010803" pitchFamily="18" charset="0"/>
            </a:endParaRPr>
          </a:p>
          <a:p>
            <a:pPr marL="457200" lvl="1" indent="-457200"/>
            <a:r>
              <a:rPr lang="en-US" altLang="en-US" sz="2300" b="1" dirty="0" err="1">
                <a:latin typeface="Garamond" panose="02020404030301010803" pitchFamily="18" charset="0"/>
              </a:rPr>
              <a:t>Zweigniederlassung</a:t>
            </a:r>
            <a:r>
              <a:rPr lang="en-US" altLang="en-US" sz="2300" dirty="0">
                <a:latin typeface="Garamond" panose="02020404030301010803" pitchFamily="18" charset="0"/>
              </a:rPr>
              <a:t>: </a:t>
            </a:r>
            <a:r>
              <a:rPr lang="en-US" altLang="en-US" sz="2300" dirty="0" err="1">
                <a:latin typeface="Garamond" panose="02020404030301010803" pitchFamily="18" charset="0"/>
              </a:rPr>
              <a:t>Niederlassung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eines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ausländischen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Unternehmens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mit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Geschäftsbetrieb</a:t>
            </a:r>
            <a:r>
              <a:rPr lang="en-US" altLang="en-US" sz="2300" dirty="0">
                <a:latin typeface="Garamond" panose="02020404030301010803" pitchFamily="18" charset="0"/>
              </a:rPr>
              <a:t>.</a:t>
            </a:r>
          </a:p>
          <a:p>
            <a:pPr marL="457200" lvl="1" indent="-457200"/>
            <a:r>
              <a:rPr lang="en-US" altLang="en-US" sz="2300" b="1" dirty="0" err="1">
                <a:latin typeface="Garamond" panose="02020404030301010803" pitchFamily="18" charset="0"/>
              </a:rPr>
              <a:t>Repräsentanzbüro</a:t>
            </a:r>
            <a:r>
              <a:rPr lang="en-US" altLang="en-US" sz="2300" dirty="0">
                <a:latin typeface="Garamond" panose="02020404030301010803" pitchFamily="18" charset="0"/>
              </a:rPr>
              <a:t>: </a:t>
            </a:r>
            <a:r>
              <a:rPr lang="en-US" altLang="en-US" sz="2300" dirty="0" err="1">
                <a:latin typeface="Garamond" panose="02020404030301010803" pitchFamily="18" charset="0"/>
              </a:rPr>
              <a:t>Repräsentiert</a:t>
            </a:r>
            <a:r>
              <a:rPr lang="en-US" altLang="en-US" sz="2300" dirty="0">
                <a:latin typeface="Garamond" panose="02020404030301010803" pitchFamily="18" charset="0"/>
              </a:rPr>
              <a:t> das </a:t>
            </a:r>
            <a:r>
              <a:rPr lang="en-US" altLang="en-US" sz="2300" dirty="0" err="1">
                <a:latin typeface="Garamond" panose="02020404030301010803" pitchFamily="18" charset="0"/>
              </a:rPr>
              <a:t>Mutterunternehmen</a:t>
            </a:r>
            <a:r>
              <a:rPr lang="en-US" altLang="en-US" sz="2300" dirty="0">
                <a:latin typeface="Garamond" panose="02020404030301010803" pitchFamily="18" charset="0"/>
              </a:rPr>
              <a:t>, </a:t>
            </a:r>
            <a:r>
              <a:rPr lang="en-US" altLang="en-US" sz="2300" dirty="0" err="1">
                <a:latin typeface="Garamond" panose="02020404030301010803" pitchFamily="18" charset="0"/>
              </a:rPr>
              <a:t>keine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Geschäftstätigkeit</a:t>
            </a:r>
            <a:r>
              <a:rPr lang="en-US" altLang="en-US" sz="2300" dirty="0">
                <a:latin typeface="Garamond" panose="02020404030301010803" pitchFamily="18" charset="0"/>
              </a:rPr>
              <a:t> – </a:t>
            </a:r>
            <a:r>
              <a:rPr lang="en-US" altLang="en-US" sz="2300" dirty="0" err="1">
                <a:latin typeface="Garamond" panose="02020404030301010803" pitchFamily="18" charset="0"/>
              </a:rPr>
              <a:t>geeignet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für</a:t>
            </a:r>
            <a:r>
              <a:rPr lang="en-US" altLang="en-US" sz="2300" dirty="0">
                <a:latin typeface="Garamond" panose="02020404030301010803" pitchFamily="18" charset="0"/>
              </a:rPr>
              <a:t> </a:t>
            </a:r>
            <a:r>
              <a:rPr lang="en-US" altLang="en-US" sz="2300" dirty="0" err="1">
                <a:latin typeface="Garamond" panose="02020404030301010803" pitchFamily="18" charset="0"/>
              </a:rPr>
              <a:t>Marktforschung</a:t>
            </a:r>
            <a:r>
              <a:rPr lang="en-US" altLang="en-US" sz="2300" dirty="0">
                <a:latin typeface="Garamond" panose="02020404030301010803" pitchFamily="18" charset="0"/>
              </a:rPr>
              <a:t>.</a:t>
            </a:r>
            <a:endParaRPr lang="en-AU" altLang="en-US" sz="2300" dirty="0">
              <a:latin typeface="Garamond" panose="02020404030301010803" pitchFamily="18" charset="0"/>
            </a:endParaRPr>
          </a:p>
        </p:txBody>
      </p:sp>
      <p:sp>
        <p:nvSpPr>
          <p:cNvPr id="2662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52487C-1F81-43D1-ADFB-B3F7123CA874}" type="slidenum">
              <a:rPr lang="en-US" altLang="vi-VN" smtClean="0">
                <a:solidFill>
                  <a:srgbClr val="203C6A"/>
                </a:solidFill>
              </a:rPr>
              <a:pPr/>
              <a:t>22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3311"/>
      </p:ext>
    </p:extLst>
  </p:cSld>
  <p:clrMapOvr>
    <a:masterClrMapping/>
  </p:clrMapOvr>
  <p:transition spd="slow"/>
</p:sld>
</file>

<file path=ppt/slides/slide2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 descr="" title=""/>
          <p:cNvSpPr>
            <a:spLocks noGrp="1"/>
          </p:cNvSpPr>
          <p:nvPr>
            <p:ph type="title"/>
          </p:nvPr>
        </p:nvSpPr>
        <p:spPr>
          <a:xfrm>
            <a:off x="1066800" y="838203"/>
            <a:ext cx="9601200" cy="868363"/>
          </a:xfrm>
        </p:spPr>
        <p:txBody>
          <a:bodyPr/>
          <a:lstStyle/>
          <a:p>
            <a:pPr>
              <a:defRPr/>
            </a:pPr>
            <a:r>
              <a:rPr lang="en-AU" altLang="en-US" sz="2900" cap="all" dirty="0" err="1">
                <a:latin typeface="Garamond" pitchFamily="18" charset="0"/>
              </a:rPr>
              <a:t>I</a:t>
            </a:r>
            <a:r>
              <a:rPr lang="en-AU" altLang="en-US" sz="2900" dirty="0" err="1">
                <a:latin typeface="Garamond" pitchFamily="18" charset="0"/>
              </a:rPr>
              <a:t>nvestitionsverfahren</a:t>
            </a:r>
            <a:r>
              <a:rPr lang="en-AU" altLang="en-US" sz="2900" dirty="0">
                <a:latin typeface="Garamond" pitchFamily="18" charset="0"/>
              </a:rPr>
              <a:t> </a:t>
            </a:r>
            <a:r>
              <a:rPr lang="en-AU" altLang="en-US" sz="2900" dirty="0" err="1">
                <a:latin typeface="Garamond" pitchFamily="18" charset="0"/>
              </a:rPr>
              <a:t>nach</a:t>
            </a:r>
            <a:r>
              <a:rPr lang="en-AU" altLang="en-US" sz="2900" dirty="0">
                <a:latin typeface="Garamond" pitchFamily="18" charset="0"/>
              </a:rPr>
              <a:t> </a:t>
            </a:r>
            <a:r>
              <a:rPr lang="en-AU" altLang="en-US" sz="2900" dirty="0" err="1">
                <a:latin typeface="Garamond" pitchFamily="18" charset="0"/>
              </a:rPr>
              <a:t>Investitionsgesetz</a:t>
            </a:r>
            <a:r>
              <a:rPr lang="en-AU" altLang="en-US" sz="2900" dirty="0">
                <a:latin typeface="Garamond" pitchFamily="18" charset="0"/>
              </a:rPr>
              <a:t> 2020</a:t>
            </a:r>
            <a:endParaRPr lang="en-AU" altLang="en-US" sz="2900" cap="all" dirty="0">
              <a:latin typeface="Garamond" pitchFamily="18" charset="0"/>
            </a:endParaRPr>
          </a:p>
        </p:txBody>
      </p:sp>
      <p:sp>
        <p:nvSpPr>
          <p:cNvPr id="29699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676400"/>
            <a:ext cx="10515599" cy="4876800"/>
          </a:xfrm>
        </p:spPr>
        <p:txBody>
          <a:bodyPr/>
          <a:lstStyle/>
          <a:p>
            <a:r>
              <a:rPr lang="en-AU" altLang="en-US" sz="2300" dirty="0">
                <a:latin typeface="Garamond" panose="02020404030301010803" pitchFamily="18" charset="0"/>
              </a:rPr>
              <a:t>Under </a:t>
            </a:r>
            <a:r>
              <a:rPr lang="en-AU" altLang="en-US" sz="2300" dirty="0" err="1">
                <a:latin typeface="Garamond" panose="02020404030301010803" pitchFamily="18" charset="0"/>
              </a:rPr>
              <a:t>Nach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dem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Investitionsgesetz</a:t>
            </a:r>
            <a:r>
              <a:rPr lang="en-AU" altLang="en-US" sz="2300" dirty="0">
                <a:latin typeface="Garamond" panose="02020404030301010803" pitchFamily="18" charset="0"/>
              </a:rPr>
              <a:t> und </a:t>
            </a:r>
            <a:r>
              <a:rPr lang="en-AU" altLang="en-US" sz="2300" dirty="0" err="1">
                <a:latin typeface="Garamond" panose="02020404030301010803" pitchFamily="18" charset="0"/>
              </a:rPr>
              <a:t>dem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Unternehmensgesetz</a:t>
            </a:r>
            <a:r>
              <a:rPr lang="en-AU" altLang="en-US" sz="2300" dirty="0">
                <a:latin typeface="Garamond" panose="02020404030301010803" pitchFamily="18" charset="0"/>
              </a:rPr>
              <a:t>: </a:t>
            </a:r>
            <a:r>
              <a:rPr lang="en-AU" altLang="en-US" sz="2300" b="1" dirty="0">
                <a:latin typeface="Garamond" panose="02020404030301010803" pitchFamily="18" charset="0"/>
              </a:rPr>
              <a:t>2 </a:t>
            </a:r>
            <a:r>
              <a:rPr lang="en-AU" altLang="en-US" sz="2300" b="1" dirty="0" err="1">
                <a:latin typeface="Garamond" panose="02020404030301010803" pitchFamily="18" charset="0"/>
              </a:rPr>
              <a:t>getrennte</a:t>
            </a:r>
            <a:r>
              <a:rPr lang="en-AU" altLang="en-US" sz="2300" b="1" dirty="0">
                <a:latin typeface="Garamond" panose="02020404030301010803" pitchFamily="18" charset="0"/>
              </a:rPr>
              <a:t> </a:t>
            </a:r>
            <a:r>
              <a:rPr lang="en-AU" altLang="en-US" sz="2300" b="1" dirty="0" err="1">
                <a:latin typeface="Garamond" panose="02020404030301010803" pitchFamily="18" charset="0"/>
              </a:rPr>
              <a:t>Schritte</a:t>
            </a:r>
            <a:r>
              <a:rPr lang="en-AU" altLang="en-US" sz="2300" b="1" dirty="0">
                <a:latin typeface="Garamond" panose="02020404030301010803" pitchFamily="18" charset="0"/>
              </a:rPr>
              <a:t> </a:t>
            </a:r>
            <a:r>
              <a:rPr lang="en-AU" altLang="en-US" sz="2300" dirty="0">
                <a:latin typeface="Garamond" panose="02020404030301010803" pitchFamily="18" charset="0"/>
              </a:rPr>
              <a:t>- </a:t>
            </a:r>
            <a:r>
              <a:rPr lang="en-AU" altLang="en-US" sz="2300" dirty="0" err="1">
                <a:latin typeface="Garamond" panose="02020404030301010803" pitchFamily="18" charset="0"/>
              </a:rPr>
              <a:t>Antrag</a:t>
            </a:r>
            <a:r>
              <a:rPr lang="en-AU" altLang="en-US" sz="2300" dirty="0">
                <a:latin typeface="Garamond" panose="02020404030301010803" pitchFamily="18" charset="0"/>
              </a:rPr>
              <a:t> auf </a:t>
            </a:r>
            <a:r>
              <a:rPr lang="en-AU" altLang="en-US" sz="2300" dirty="0" err="1">
                <a:latin typeface="Garamond" panose="02020404030301010803" pitchFamily="18" charset="0"/>
              </a:rPr>
              <a:t>Investitionsregistrierungsbescheinigung</a:t>
            </a:r>
            <a:r>
              <a:rPr lang="en-AU" altLang="en-US" sz="2300" dirty="0">
                <a:latin typeface="Garamond" panose="02020404030301010803" pitchFamily="18" charset="0"/>
              </a:rPr>
              <a:t> („IRC“) und </a:t>
            </a:r>
            <a:r>
              <a:rPr lang="en-AU" altLang="en-US" sz="2300" dirty="0" err="1">
                <a:latin typeface="Garamond" panose="02020404030301010803" pitchFamily="18" charset="0"/>
              </a:rPr>
              <a:t>Antrag</a:t>
            </a:r>
            <a:r>
              <a:rPr lang="en-AU" altLang="en-US" sz="2300" dirty="0">
                <a:latin typeface="Garamond" panose="02020404030301010803" pitchFamily="18" charset="0"/>
              </a:rPr>
              <a:t> auf </a:t>
            </a:r>
            <a:r>
              <a:rPr lang="en-AU" altLang="en-US" sz="2300" dirty="0" err="1">
                <a:latin typeface="Garamond" panose="02020404030301010803" pitchFamily="18" charset="0"/>
              </a:rPr>
              <a:t>Unternehmensregistrierungsbescheinigung</a:t>
            </a:r>
            <a:r>
              <a:rPr lang="en-AU" altLang="en-US" sz="2300" dirty="0">
                <a:latin typeface="Garamond" panose="02020404030301010803" pitchFamily="18" charset="0"/>
              </a:rPr>
              <a:t> („ERC“)</a:t>
            </a:r>
          </a:p>
          <a:p>
            <a:r>
              <a:rPr lang="en-AU" altLang="en-US" sz="2300" b="1" dirty="0">
                <a:latin typeface="Garamond" panose="02020404030301010803" pitchFamily="18" charset="0"/>
              </a:rPr>
              <a:t>Step 1: IRC</a:t>
            </a:r>
          </a:p>
          <a:p>
            <a:pPr lvl="1"/>
            <a:r>
              <a:rPr lang="en-AU" altLang="en-US" sz="2300" dirty="0" err="1">
                <a:latin typeface="Garamond" panose="02020404030301010803" pitchFamily="18" charset="0"/>
              </a:rPr>
              <a:t>Für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Projekte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mit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Genehmigung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durch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Nationalversammlung</a:t>
            </a:r>
            <a:r>
              <a:rPr lang="en-AU" altLang="en-US" sz="2300" dirty="0">
                <a:latin typeface="Garamond" panose="02020404030301010803" pitchFamily="18" charset="0"/>
              </a:rPr>
              <a:t>/</a:t>
            </a:r>
            <a:r>
              <a:rPr lang="en-AU" altLang="en-US" sz="2300" dirty="0" err="1">
                <a:latin typeface="Garamond" panose="02020404030301010803" pitchFamily="18" charset="0"/>
              </a:rPr>
              <a:t>Volkskomitee</a:t>
            </a:r>
            <a:r>
              <a:rPr lang="en-AU" altLang="en-US" sz="2300" dirty="0">
                <a:latin typeface="Garamond" panose="02020404030301010803" pitchFamily="18" charset="0"/>
              </a:rPr>
              <a:t>: </a:t>
            </a:r>
            <a:r>
              <a:rPr lang="en-AU" altLang="en-US" sz="2300" dirty="0" err="1">
                <a:latin typeface="Garamond" panose="02020404030301010803" pitchFamily="18" charset="0"/>
              </a:rPr>
              <a:t>Ausstellung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binnen</a:t>
            </a:r>
            <a:r>
              <a:rPr lang="en-AU" altLang="en-US" sz="2300" dirty="0">
                <a:latin typeface="Garamond" panose="02020404030301010803" pitchFamily="18" charset="0"/>
              </a:rPr>
              <a:t> 5 </a:t>
            </a:r>
            <a:r>
              <a:rPr lang="en-AU" altLang="en-US" sz="2300" dirty="0" err="1">
                <a:latin typeface="Garamond" panose="02020404030301010803" pitchFamily="18" charset="0"/>
              </a:rPr>
              <a:t>Werktagen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nach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Genehmigung</a:t>
            </a:r>
            <a:r>
              <a:rPr lang="en-AU" altLang="en-US" sz="2300" dirty="0">
                <a:latin typeface="Garamond" panose="02020404030301010803" pitchFamily="18" charset="0"/>
              </a:rPr>
              <a:t>.</a:t>
            </a:r>
          </a:p>
          <a:p>
            <a:pPr lvl="1"/>
            <a:r>
              <a:rPr lang="en-AU" altLang="en-US" sz="2300" dirty="0" err="1">
                <a:latin typeface="Garamond" panose="02020404030301010803" pitchFamily="18" charset="0"/>
              </a:rPr>
              <a:t>Für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andere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Projekte</a:t>
            </a:r>
            <a:r>
              <a:rPr lang="en-AU" altLang="en-US" sz="2300" dirty="0">
                <a:latin typeface="Garamond" panose="02020404030301010803" pitchFamily="18" charset="0"/>
              </a:rPr>
              <a:t>: </a:t>
            </a:r>
            <a:r>
              <a:rPr lang="en-AU" altLang="en-US" sz="2300" dirty="0" err="1">
                <a:latin typeface="Garamond" panose="02020404030301010803" pitchFamily="18" charset="0"/>
              </a:rPr>
              <a:t>Ausstellung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binnen</a:t>
            </a:r>
            <a:r>
              <a:rPr lang="en-AU" altLang="en-US" sz="2300" dirty="0">
                <a:latin typeface="Garamond" panose="02020404030301010803" pitchFamily="18" charset="0"/>
              </a:rPr>
              <a:t> 15 </a:t>
            </a:r>
            <a:r>
              <a:rPr lang="en-AU" altLang="en-US" sz="2300" dirty="0" err="1">
                <a:latin typeface="Garamond" panose="02020404030301010803" pitchFamily="18" charset="0"/>
              </a:rPr>
              <a:t>Tagen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nach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Eingang</a:t>
            </a:r>
            <a:r>
              <a:rPr lang="en-AU" altLang="en-US" sz="2300" dirty="0">
                <a:latin typeface="Garamond" panose="02020404030301010803" pitchFamily="18" charset="0"/>
              </a:rPr>
              <a:t> der </a:t>
            </a:r>
            <a:r>
              <a:rPr lang="en-AU" altLang="en-US" sz="2300" dirty="0" err="1">
                <a:latin typeface="Garamond" panose="02020404030301010803" pitchFamily="18" charset="0"/>
              </a:rPr>
              <a:t>Unterlagen</a:t>
            </a:r>
            <a:r>
              <a:rPr lang="en-AU" altLang="en-US" sz="2300" dirty="0">
                <a:latin typeface="Garamond" panose="02020404030301010803" pitchFamily="18" charset="0"/>
              </a:rPr>
              <a:t>.</a:t>
            </a:r>
          </a:p>
          <a:p>
            <a:r>
              <a:rPr lang="en-AU" altLang="en-US" sz="2300" b="1" dirty="0">
                <a:latin typeface="Garamond" panose="02020404030301010803" pitchFamily="18" charset="0"/>
              </a:rPr>
              <a:t>Step 2: ERC</a:t>
            </a:r>
          </a:p>
          <a:p>
            <a:pPr lvl="1"/>
            <a:r>
              <a:rPr lang="en-AU" altLang="en-US" sz="2300" dirty="0" err="1">
                <a:latin typeface="Garamond" panose="02020404030301010803" pitchFamily="18" charset="0"/>
              </a:rPr>
              <a:t>Einreichung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nach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Erhalt</a:t>
            </a:r>
            <a:r>
              <a:rPr lang="en-AU" altLang="en-US" sz="2300" dirty="0">
                <a:latin typeface="Garamond" panose="02020404030301010803" pitchFamily="18" charset="0"/>
              </a:rPr>
              <a:t> des IRC, </a:t>
            </a:r>
            <a:r>
              <a:rPr lang="en-AU" altLang="en-US" sz="2300" dirty="0" err="1">
                <a:latin typeface="Garamond" panose="02020404030301010803" pitchFamily="18" charset="0"/>
              </a:rPr>
              <a:t>Ausstellung</a:t>
            </a:r>
            <a:r>
              <a:rPr lang="en-AU" altLang="en-US" sz="2300" dirty="0">
                <a:latin typeface="Garamond" panose="02020404030301010803" pitchFamily="18" charset="0"/>
              </a:rPr>
              <a:t> </a:t>
            </a:r>
            <a:r>
              <a:rPr lang="en-AU" altLang="en-US" sz="2300" dirty="0" err="1">
                <a:latin typeface="Garamond" panose="02020404030301010803" pitchFamily="18" charset="0"/>
              </a:rPr>
              <a:t>binnen</a:t>
            </a:r>
            <a:r>
              <a:rPr lang="en-AU" altLang="en-US" sz="2300" dirty="0">
                <a:latin typeface="Garamond" panose="02020404030301010803" pitchFamily="18" charset="0"/>
              </a:rPr>
              <a:t> 3 </a:t>
            </a:r>
            <a:r>
              <a:rPr lang="en-AU" altLang="en-US" sz="2300" dirty="0" err="1">
                <a:latin typeface="Garamond" panose="02020404030301010803" pitchFamily="18" charset="0"/>
              </a:rPr>
              <a:t>Werktagen</a:t>
            </a:r>
            <a:r>
              <a:rPr lang="en-AU" altLang="en-US" sz="23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29700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EE75C-3AA7-458D-9531-B57EDAE6EF8C}" type="slidenum">
              <a:rPr lang="en-US" altLang="vi-VN" smtClean="0">
                <a:solidFill>
                  <a:srgbClr val="203C6A"/>
                </a:solidFill>
              </a:rPr>
              <a:pPr/>
              <a:t>23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63447"/>
      </p:ext>
    </p:extLst>
  </p:cSld>
  <p:clrMapOvr>
    <a:masterClrMapping/>
  </p:clrMapOvr>
  <p:transition spd="slow"/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 descr="" title="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10515600" cy="868363"/>
          </a:xfrm>
        </p:spPr>
        <p:txBody>
          <a:bodyPr vert="horz" wrap="square" lIns="91440" tIns="45720" rIns="91440" bIns="45720" anchor="ctr"/>
          <a:lstStyle/>
          <a:p>
            <a:r>
              <a:rPr lang="en-US" altLang="vi-VN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Vorgeschlagene</a:t>
            </a:r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Änderungen</a:t>
            </a:r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 am </a:t>
            </a:r>
            <a:r>
              <a:rPr lang="en-US" altLang="vi-VN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Investitions</a:t>
            </a:r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altLang="vi-VN" dirty="0" err="1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Unternehemens</a:t>
            </a:r>
            <a:r>
              <a:rPr lang="en-US" altLang="vi-VN" dirty="0" err="1">
                <a:latin typeface="Garamond" panose="02020404030301010803" pitchFamily="18" charset="0"/>
              </a:rPr>
              <a:t>gesetz</a:t>
            </a:r>
            <a:r>
              <a:rPr lang="en-US" altLang="vi-VN" dirty="0">
                <a:latin typeface="Garamond" panose="02020404030301010803" pitchFamily="18" charset="0"/>
              </a:rPr>
              <a:t> 2020</a:t>
            </a:r>
            <a:endParaRPr lang="vi-VN" altLang="vi-VN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2133600"/>
            <a:ext cx="10515600" cy="4495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176530" lvl="1" indent="0" algn="just">
              <a:buNone/>
            </a:pPr>
            <a:r>
              <a:rPr lang="en-US" altLang="en-US" sz="2200" b="1" dirty="0" err="1">
                <a:latin typeface="Garamond" panose="02020404030301010803" pitchFamily="18" charset="0"/>
              </a:rPr>
              <a:t>Investitionsgesetz</a:t>
            </a:r>
            <a:r>
              <a:rPr lang="en-US" altLang="en-US" sz="2200" b="1" dirty="0">
                <a:latin typeface="Garamond" panose="02020404030301010803" pitchFamily="18" charset="0"/>
              </a:rPr>
              <a:t>:</a:t>
            </a:r>
            <a:r>
              <a:rPr lang="en-US" altLang="en-US" sz="2200" dirty="0">
                <a:latin typeface="Garamond" panose="02020404030301010803" pitchFamily="18" charset="0"/>
              </a:rPr>
              <a:t>	</a:t>
            </a: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Garamond" panose="02020404030301010803" pitchFamily="18" charset="0"/>
              </a:rPr>
              <a:t>Rolle des IRC </a:t>
            </a:r>
            <a:r>
              <a:rPr lang="en-US" altLang="en-US" sz="2200" dirty="0" err="1">
                <a:latin typeface="Garamond" panose="02020404030301010803" pitchFamily="18" charset="0"/>
              </a:rPr>
              <a:t>überdenken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Zuständigkeiten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bei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Projektübertragungen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klären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Garamond" panose="02020404030301010803" pitchFamily="18" charset="0"/>
              </a:rPr>
              <a:t>24 </a:t>
            </a:r>
            <a:r>
              <a:rPr lang="en-US" altLang="en-US" sz="2200" dirty="0" err="1">
                <a:latin typeface="Garamond" panose="02020404030301010803" pitchFamily="18" charset="0"/>
              </a:rPr>
              <a:t>bedingte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Investionssektoren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streichen</a:t>
            </a:r>
            <a:r>
              <a:rPr lang="en-US" altLang="en-US" sz="2200" dirty="0">
                <a:latin typeface="Garamond" panose="02020404030301010803" pitchFamily="18" charset="0"/>
              </a:rPr>
              <a:t>, 8 </a:t>
            </a:r>
            <a:r>
              <a:rPr lang="en-US" altLang="en-US" sz="2200" dirty="0" err="1">
                <a:latin typeface="Garamond" panose="02020404030301010803" pitchFamily="18" charset="0"/>
              </a:rPr>
              <a:t>hinzufügen</a:t>
            </a:r>
            <a:r>
              <a:rPr lang="en-US" altLang="en-US" sz="2200" dirty="0">
                <a:latin typeface="Garamond" panose="02020404030301010803" pitchFamily="18" charset="0"/>
              </a:rPr>
              <a:t>, </a:t>
            </a:r>
            <a:r>
              <a:rPr lang="en-US" altLang="en-US" sz="2200" dirty="0" err="1">
                <a:latin typeface="Garamond" panose="02020404030301010803" pitchFamily="18" charset="0"/>
              </a:rPr>
              <a:t>Bedingungen</a:t>
            </a:r>
            <a:r>
              <a:rPr lang="en-US" altLang="en-US" sz="2200" dirty="0">
                <a:latin typeface="Garamond" panose="02020404030301010803" pitchFamily="18" charset="0"/>
              </a:rPr>
              <a:t> von 14 </a:t>
            </a:r>
            <a:r>
              <a:rPr lang="en-US" altLang="en-US" sz="2200" dirty="0" err="1">
                <a:latin typeface="Garamond" panose="02020404030301010803" pitchFamily="18" charset="0"/>
              </a:rPr>
              <a:t>Sektoren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ändern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Mehr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Projekte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mit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Investitionsanreizen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Monatliche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Berichtspflicht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abschaffen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176530" lvl="1" indent="0" algn="just">
              <a:buNone/>
            </a:pPr>
            <a:r>
              <a:rPr lang="en-US" altLang="en-US" sz="2200" b="1" dirty="0" err="1">
                <a:latin typeface="Garamond" panose="02020404030301010803" pitchFamily="18" charset="0"/>
              </a:rPr>
              <a:t>Unternehmensgesetz</a:t>
            </a:r>
            <a:r>
              <a:rPr lang="en-US" altLang="en-US" sz="2200" b="1" dirty="0">
                <a:latin typeface="Garamond" panose="02020404030301010803" pitchFamily="18" charset="0"/>
              </a:rPr>
              <a:t>:</a:t>
            </a: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Stärkere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Bekämpfung</a:t>
            </a:r>
            <a:r>
              <a:rPr lang="en-US" altLang="en-US" sz="2200" dirty="0">
                <a:latin typeface="Garamond" panose="02020404030301010803" pitchFamily="18" charset="0"/>
              </a:rPr>
              <a:t> von </a:t>
            </a:r>
            <a:r>
              <a:rPr lang="en-US" altLang="en-US" sz="2200" dirty="0" err="1">
                <a:latin typeface="Garamond" panose="02020404030301010803" pitchFamily="18" charset="0"/>
              </a:rPr>
              <a:t>Geldwäsche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Änderungen</a:t>
            </a:r>
            <a:r>
              <a:rPr lang="en-US" altLang="en-US" sz="2200" dirty="0">
                <a:latin typeface="Garamond" panose="02020404030301010803" pitchFamily="18" charset="0"/>
              </a:rPr>
              <a:t> </a:t>
            </a:r>
            <a:r>
              <a:rPr lang="en-US" altLang="en-US" sz="2200" dirty="0" err="1">
                <a:latin typeface="Garamond" panose="02020404030301010803" pitchFamily="18" charset="0"/>
              </a:rPr>
              <a:t>bei</a:t>
            </a:r>
            <a:r>
              <a:rPr lang="en-US" altLang="en-US" sz="2200" dirty="0">
                <a:latin typeface="Garamond" panose="02020404030301010803" pitchFamily="18" charset="0"/>
              </a:rPr>
              <a:t> der </a:t>
            </a:r>
            <a:r>
              <a:rPr lang="en-US" altLang="en-US" sz="2200" dirty="0" err="1">
                <a:latin typeface="Garamond" panose="02020404030301010803" pitchFamily="18" charset="0"/>
              </a:rPr>
              <a:t>Veröffentlichung</a:t>
            </a:r>
            <a:r>
              <a:rPr lang="en-US" altLang="en-US" sz="2200" dirty="0">
                <a:latin typeface="Garamond" panose="02020404030301010803" pitchFamily="18" charset="0"/>
              </a:rPr>
              <a:t> von </a:t>
            </a:r>
            <a:r>
              <a:rPr lang="en-US" altLang="en-US" sz="2200" dirty="0" err="1">
                <a:latin typeface="Garamond" panose="02020404030301010803" pitchFamily="18" charset="0"/>
              </a:rPr>
              <a:t>Unternehmensinformationen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519430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Garamond" panose="02020404030301010803" pitchFamily="18" charset="0"/>
              </a:rPr>
              <a:t>Überarbeitung</a:t>
            </a:r>
            <a:r>
              <a:rPr lang="en-US" altLang="en-US" sz="2200" dirty="0">
                <a:latin typeface="Garamond" panose="02020404030301010803" pitchFamily="18" charset="0"/>
              </a:rPr>
              <a:t> der </a:t>
            </a:r>
            <a:r>
              <a:rPr lang="en-US" altLang="en-US" sz="2200" dirty="0" err="1">
                <a:latin typeface="Garamond" panose="02020404030301010803" pitchFamily="18" charset="0"/>
              </a:rPr>
              <a:t>Anforderungen</a:t>
            </a:r>
            <a:r>
              <a:rPr lang="en-US" altLang="en-US" sz="2200" dirty="0">
                <a:latin typeface="Garamond" panose="02020404030301010803" pitchFamily="18" charset="0"/>
              </a:rPr>
              <a:t> an </a:t>
            </a:r>
            <a:r>
              <a:rPr lang="en-US" altLang="en-US" sz="2200" dirty="0" err="1">
                <a:latin typeface="Garamond" panose="02020404030301010803" pitchFamily="18" charset="0"/>
              </a:rPr>
              <a:t>Geschäftsführer</a:t>
            </a:r>
            <a:endParaRPr lang="en-US" altLang="en-US" sz="2200" dirty="0">
              <a:latin typeface="Garamond" panose="02020404030301010803" pitchFamily="18" charset="0"/>
            </a:endParaRPr>
          </a:p>
          <a:p>
            <a:pPr marL="176530" lvl="1" indent="0">
              <a:buNone/>
            </a:pPr>
            <a:endParaRPr lang="en-US" alt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27608"/>
      </p:ext>
    </p:extLst>
  </p:cSld>
  <p:clrMapOvr>
    <a:masterClrMapping/>
  </p:clrMapOvr>
  <p:transition spd="slow"/>
</p:sld>
</file>

<file path=ppt/slides/slide2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 descr="" title=""/>
          <p:cNvSpPr>
            <a:spLocks noGrp="1"/>
          </p:cNvSpPr>
          <p:nvPr>
            <p:ph type="title"/>
          </p:nvPr>
        </p:nvSpPr>
        <p:spPr>
          <a:xfrm>
            <a:off x="990600" y="1021496"/>
            <a:ext cx="8596312" cy="868362"/>
          </a:xfrm>
        </p:spPr>
        <p:txBody>
          <a:bodyPr/>
          <a:lstStyle/>
          <a:p>
            <a:r>
              <a:rPr lang="en-AU" altLang="en-US" dirty="0" err="1">
                <a:latin typeface="Garamond" panose="02020404030301010803" pitchFamily="18" charset="0"/>
              </a:rPr>
              <a:t>Wie</a:t>
            </a:r>
            <a:r>
              <a:rPr lang="en-AU" altLang="en-US" dirty="0">
                <a:latin typeface="Garamond" panose="02020404030301010803" pitchFamily="18" charset="0"/>
              </a:rPr>
              <a:t> man </a:t>
            </a:r>
            <a:r>
              <a:rPr lang="en-AU" altLang="en-US" dirty="0" err="1">
                <a:latin typeface="Garamond" panose="02020404030301010803" pitchFamily="18" charset="0"/>
              </a:rPr>
              <a:t>Geschäfte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abschließt</a:t>
            </a:r>
            <a:endParaRPr lang="en-AU" alt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990600" y="1951404"/>
            <a:ext cx="8577262" cy="4479925"/>
          </a:xfrm>
        </p:spPr>
        <p:txBody>
          <a:bodyPr/>
          <a:lstStyle/>
          <a:p>
            <a:pPr>
              <a:defRPr/>
            </a:pPr>
            <a:r>
              <a:rPr lang="en-AU" sz="2800" dirty="0" err="1">
                <a:latin typeface="Garamond" panose="02020404030301010803" pitchFamily="18" charset="0"/>
              </a:rPr>
              <a:t>Sorgfältige</a:t>
            </a:r>
            <a:r>
              <a:rPr lang="en-AU" sz="2800" dirty="0">
                <a:latin typeface="Garamond" panose="02020404030301010803" pitchFamily="18" charset="0"/>
              </a:rPr>
              <a:t> Due-Diligence-</a:t>
            </a:r>
            <a:r>
              <a:rPr lang="en-AU" sz="2800" dirty="0" err="1">
                <a:latin typeface="Garamond" panose="02020404030301010803" pitchFamily="18" charset="0"/>
              </a:rPr>
              <a:t>Prüfung</a:t>
            </a:r>
            <a:r>
              <a:rPr lang="en-AU" sz="2800" dirty="0">
                <a:latin typeface="Garamond" panose="02020404030301010803" pitchFamily="18" charset="0"/>
              </a:rPr>
              <a:t> (</a:t>
            </a:r>
            <a:r>
              <a:rPr lang="en-AU" sz="2800" dirty="0" err="1">
                <a:latin typeface="Garamond" panose="02020404030301010803" pitchFamily="18" charset="0"/>
              </a:rPr>
              <a:t>rechtlich</a:t>
            </a:r>
            <a:r>
              <a:rPr lang="en-AU" sz="2800" dirty="0">
                <a:latin typeface="Garamond" panose="02020404030301010803" pitchFamily="18" charset="0"/>
              </a:rPr>
              <a:t> &amp; </a:t>
            </a:r>
            <a:r>
              <a:rPr lang="en-AU" sz="2800" dirty="0" err="1">
                <a:latin typeface="Garamond" panose="02020404030301010803" pitchFamily="18" charset="0"/>
              </a:rPr>
              <a:t>finanziell</a:t>
            </a:r>
            <a:r>
              <a:rPr lang="en-AU" sz="2800" dirty="0">
                <a:latin typeface="Garamond" panose="02020404030301010803" pitchFamily="18" charset="0"/>
              </a:rPr>
              <a:t>)</a:t>
            </a:r>
          </a:p>
          <a:p>
            <a:pPr>
              <a:defRPr/>
            </a:pPr>
            <a:r>
              <a:rPr lang="en-AU" sz="2800" dirty="0" err="1">
                <a:latin typeface="Garamond" panose="02020404030301010803" pitchFamily="18" charset="0"/>
              </a:rPr>
              <a:t>Sicherstellen</a:t>
            </a:r>
            <a:r>
              <a:rPr lang="en-AU" sz="2800" dirty="0">
                <a:latin typeface="Garamond" panose="02020404030301010803" pitchFamily="18" charset="0"/>
              </a:rPr>
              <a:t>, </a:t>
            </a:r>
            <a:r>
              <a:rPr lang="en-AU" sz="2800" dirty="0" err="1">
                <a:latin typeface="Garamond" panose="02020404030301010803" pitchFamily="18" charset="0"/>
              </a:rPr>
              <a:t>dass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alle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Geschäftsbereiche</a:t>
            </a:r>
            <a:r>
              <a:rPr lang="en-AU" sz="2800" dirty="0">
                <a:latin typeface="Garamond" panose="02020404030301010803" pitchFamily="18" charset="0"/>
              </a:rPr>
              <a:t> des </a:t>
            </a:r>
            <a:r>
              <a:rPr lang="en-AU" sz="2800" dirty="0" err="1">
                <a:latin typeface="Garamond" panose="02020404030301010803" pitchFamily="18" charset="0"/>
              </a:rPr>
              <a:t>Zielunternehmens</a:t>
            </a:r>
            <a:r>
              <a:rPr lang="en-AU" sz="2800" dirty="0">
                <a:latin typeface="Garamond" panose="02020404030301010803" pitchFamily="18" charset="0"/>
              </a:rPr>
              <a:t> auf das </a:t>
            </a:r>
            <a:r>
              <a:rPr lang="en-AU" sz="2800" dirty="0" err="1">
                <a:latin typeface="Garamond" panose="02020404030301010803" pitchFamily="18" charset="0"/>
              </a:rPr>
              <a:t>neue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Unternehmen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übertragen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werden</a:t>
            </a:r>
            <a:endParaRPr lang="en-AU" sz="2800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en-AU" sz="2800" dirty="0">
                <a:latin typeface="Garamond" panose="02020404030301010803" pitchFamily="18" charset="0"/>
              </a:rPr>
              <a:t>M&amp;A-</a:t>
            </a:r>
            <a:r>
              <a:rPr lang="en-AU" sz="2800" dirty="0" err="1">
                <a:latin typeface="Garamond" panose="02020404030301010803" pitchFamily="18" charset="0"/>
              </a:rPr>
              <a:t>Aktivitäten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unterliegen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strenger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Prüfung</a:t>
            </a:r>
            <a:r>
              <a:rPr lang="en-AU" sz="2800" dirty="0">
                <a:latin typeface="Garamond" panose="02020404030301010803" pitchFamily="18" charset="0"/>
              </a:rPr>
              <a:t> </a:t>
            </a:r>
            <a:r>
              <a:rPr lang="en-AU" sz="2800" dirty="0" err="1">
                <a:latin typeface="Garamond" panose="02020404030301010803" pitchFamily="18" charset="0"/>
              </a:rPr>
              <a:t>durch</a:t>
            </a:r>
            <a:r>
              <a:rPr lang="en-AU" sz="2800" dirty="0">
                <a:latin typeface="Garamond" panose="02020404030301010803" pitchFamily="18" charset="0"/>
              </a:rPr>
              <a:t> das </a:t>
            </a:r>
            <a:r>
              <a:rPr lang="en-AU" sz="2800" dirty="0" err="1">
                <a:latin typeface="Garamond" panose="02020404030301010803" pitchFamily="18" charset="0"/>
              </a:rPr>
              <a:t>Finanzministerium</a:t>
            </a:r>
            <a:endParaRPr lang="en-AU" sz="2800" dirty="0">
              <a:latin typeface="Garamond" panose="02020404030301010803" pitchFamily="18" charset="0"/>
            </a:endParaRPr>
          </a:p>
        </p:txBody>
      </p:sp>
      <p:sp>
        <p:nvSpPr>
          <p:cNvPr id="3686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513334-93CC-4BA5-8EC8-ED59A5BB779D}" type="slidenum">
              <a:rPr lang="en-US" altLang="vi-VN" smtClean="0">
                <a:solidFill>
                  <a:srgbClr val="203C6A"/>
                </a:solidFill>
              </a:rPr>
              <a:pPr/>
              <a:t>25</a:t>
            </a:fld>
            <a:endParaRPr lang="en-US" altLang="vi-VN">
              <a:solidFill>
                <a:srgbClr val="203C6A"/>
              </a:solidFill>
            </a:endParaRPr>
          </a:p>
        </p:txBody>
      </p:sp>
      <p:pic>
        <p:nvPicPr>
          <p:cNvPr id="36869" name="Picture 4" descr="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76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11476"/>
      </p:ext>
    </p:extLst>
  </p:cSld>
  <p:clrMapOvr>
    <a:masterClrMapping/>
  </p:clrMapOvr>
  <p:transition/>
</p:sld>
</file>

<file path=ppt/slides/slide26.xml><?xml version="1.0" encoding="utf-8"?>
<p:sld xmlns:p14="http://schemas.microsoft.com/office/powerpoint/2010/main"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 descr="" title=""/>
          <p:cNvSpPr>
            <a:spLocks noGrp="1"/>
          </p:cNvSpPr>
          <p:nvPr>
            <p:ph type="title"/>
          </p:nvPr>
        </p:nvSpPr>
        <p:spPr>
          <a:xfrm>
            <a:off x="1903413" y="1068388"/>
            <a:ext cx="8596312" cy="868362"/>
          </a:xfrm>
        </p:spPr>
        <p:txBody>
          <a:bodyPr/>
          <a:lstStyle/>
          <a:p>
            <a:r>
              <a:rPr lang="en-AU" altLang="en-US" sz="3200" dirty="0">
                <a:latin typeface="Garamond" panose="02020404030301010803" pitchFamily="18" charset="0"/>
              </a:rPr>
              <a:t>INVESTITIONSANREIZE</a:t>
            </a:r>
          </a:p>
        </p:txBody>
      </p:sp>
      <p:graphicFrame>
        <p:nvGraphicFramePr>
          <p:cNvPr id="5" name="Content Placeholder 4" descr="" title="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12510"/>
              </p:ext>
            </p:extLst>
          </p:nvPr>
        </p:nvGraphicFramePr>
        <p:xfrm>
          <a:off x="3048001" y="2032000"/>
          <a:ext cx="6230937" cy="3728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70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err="1">
                          <a:latin typeface="Garamond" panose="02020404030301010803" pitchFamily="18" charset="0"/>
                        </a:rPr>
                        <a:t>Kategorie</a:t>
                      </a:r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Garamond" panose="02020404030301010803" pitchFamily="18" charset="0"/>
                        </a:rPr>
                        <a:t>2019</a:t>
                      </a:r>
                    </a:p>
                  </a:txBody>
                  <a:tcPr marL="91446" marR="91446" marT="45715" marB="4571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0">
                <a:tc>
                  <a:txBody>
                    <a:bodyPr/>
                    <a:lstStyle/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In SEZ</a:t>
                      </a: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Außerhalb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SEZ</a:t>
                      </a:r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Steuersatz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10%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für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die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ersten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15 Jahre</a:t>
                      </a:r>
                    </a:p>
                    <a:p>
                      <a:pPr algn="ctr"/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Garamond" panose="02020404030301010803" pitchFamily="18" charset="0"/>
                        </a:rPr>
                        <a:t>20%</a:t>
                      </a: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Körperschaftsteuer-Freijahre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4 Jahre</a:t>
                      </a:r>
                    </a:p>
                    <a:p>
                      <a:pPr algn="ctr"/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latin typeface="Garamond" panose="02020404030301010803" pitchFamily="18" charset="0"/>
                        </a:rPr>
                        <a:t>2 Jahre</a:t>
                      </a: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Körperschaftsteuer-Reduktion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en-AU" sz="180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50%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für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weitere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9 Jahre</a:t>
                      </a:r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50%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für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weitere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cs typeface="Arial" pitchFamily="34" charset="0"/>
                        </a:rPr>
                        <a:t> 4 Jahre</a:t>
                      </a:r>
                      <a:endParaRPr lang="en-AU" sz="1800" b="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endParaRPr lang="en-AU" sz="1800" b="0" dirty="0">
                        <a:latin typeface="Garamond" panose="02020404030301010803" pitchFamily="18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916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A5D830-4837-4986-A991-074042C92BB5}" type="slidenum">
              <a:rPr lang="en-US" altLang="vi-VN" smtClean="0">
                <a:solidFill>
                  <a:srgbClr val="203C6A"/>
                </a:solidFill>
              </a:rPr>
              <a:pPr/>
              <a:t>26</a:t>
            </a:fld>
            <a:endParaRPr lang="en-US" altLang="vi-VN">
              <a:solidFill>
                <a:srgbClr val="203C6A"/>
              </a:solidFill>
            </a:endParaRPr>
          </a:p>
        </p:txBody>
      </p:sp>
      <p:sp>
        <p:nvSpPr>
          <p:cNvPr id="37917" name="Rectangle 1" descr="" title=""/>
          <p:cNvSpPr>
            <a:spLocks noChangeArrowheads="1"/>
          </p:cNvSpPr>
          <p:nvPr/>
        </p:nvSpPr>
        <p:spPr bwMode="auto">
          <a:xfrm>
            <a:off x="1947863" y="5486401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AU" altLang="en-US" dirty="0" err="1">
                <a:latin typeface="Garamond" panose="02020404030301010803" pitchFamily="18" charset="0"/>
              </a:rPr>
              <a:t>Verlustvortrag</a:t>
            </a:r>
            <a:endParaRPr lang="en-AU" alt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err="1">
                <a:latin typeface="Garamond" panose="02020404030301010803" pitchFamily="18" charset="0"/>
              </a:rPr>
              <a:t>Reduzierung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oder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Befreiung</a:t>
            </a:r>
            <a:r>
              <a:rPr lang="en-AU" altLang="en-US" dirty="0">
                <a:latin typeface="Garamond" panose="02020404030301010803" pitchFamily="18" charset="0"/>
              </a:rPr>
              <a:t> von </a:t>
            </a:r>
            <a:r>
              <a:rPr lang="en-AU" altLang="en-US" dirty="0" err="1">
                <a:latin typeface="Garamond" panose="02020404030301010803" pitchFamily="18" charset="0"/>
              </a:rPr>
              <a:t>Landmiete</a:t>
            </a:r>
            <a:r>
              <a:rPr lang="en-AU" altLang="en-US" dirty="0">
                <a:latin typeface="Garamond" panose="02020404030301010803" pitchFamily="18" charset="0"/>
              </a:rPr>
              <a:t>/-</a:t>
            </a:r>
            <a:r>
              <a:rPr lang="en-AU" altLang="en-US" dirty="0" err="1">
                <a:latin typeface="Garamond" panose="02020404030301010803" pitchFamily="18" charset="0"/>
              </a:rPr>
              <a:t>nutzungsgebühr</a:t>
            </a:r>
            <a:endParaRPr lang="en-AU" alt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dirty="0" err="1">
                <a:latin typeface="Garamond" panose="02020404030301010803" pitchFamily="18" charset="0"/>
              </a:rPr>
              <a:t>Anreize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für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Unternehmen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mit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weiblichen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Beschäftigten</a:t>
            </a:r>
            <a:endParaRPr lang="en-AU" alt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3950"/>
      </p:ext>
    </p:extLst>
  </p:cSld>
  <p:clrMapOvr>
    <a:masterClrMapping/>
  </p:clrMapOvr>
  <p:transition/>
</p:sld>
</file>

<file path=ppt/slides/slide2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descr="" title=""/>
          <p:cNvSpPr>
            <a:spLocks noGrp="1"/>
          </p:cNvSpPr>
          <p:nvPr>
            <p:ph type="title"/>
          </p:nvPr>
        </p:nvSpPr>
        <p:spPr>
          <a:xfrm>
            <a:off x="1828801" y="838201"/>
            <a:ext cx="8594725" cy="868363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Einkommensteuer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676401" y="1752600"/>
            <a:ext cx="8729663" cy="4953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Für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ausländische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steuerliche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Ansässige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:</a:t>
            </a: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LcParenR"/>
            </a:pPr>
            <a:r>
              <a:rPr lang="en-GB" sz="2000" dirty="0" err="1">
                <a:latin typeface="Garamond" panose="02020404030301010803" pitchFamily="18" charset="0"/>
              </a:rPr>
              <a:t>Aufenthalt</a:t>
            </a:r>
            <a:r>
              <a:rPr lang="en-GB" sz="2000" dirty="0">
                <a:latin typeface="Garamond" panose="02020404030301010803" pitchFamily="18" charset="0"/>
              </a:rPr>
              <a:t> in Vietnam ≥ 183 </a:t>
            </a:r>
            <a:r>
              <a:rPr lang="en-GB" sz="2000" dirty="0" err="1">
                <a:latin typeface="Garamond" panose="02020404030301010803" pitchFamily="18" charset="0"/>
              </a:rPr>
              <a:t>Tage</a:t>
            </a:r>
            <a:r>
              <a:rPr lang="en-GB" sz="2000" dirty="0">
                <a:latin typeface="Garamond" panose="02020404030301010803" pitchFamily="18" charset="0"/>
              </a:rPr>
              <a:t>/</a:t>
            </a:r>
            <a:r>
              <a:rPr lang="en-GB" sz="2000" dirty="0" err="1">
                <a:latin typeface="Garamond" panose="02020404030301010803" pitchFamily="18" charset="0"/>
              </a:rPr>
              <a:t>Jahr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oder</a:t>
            </a:r>
            <a:r>
              <a:rPr lang="en-GB" sz="2000" dirty="0">
                <a:latin typeface="Garamond" panose="02020404030301010803" pitchFamily="18" charset="0"/>
              </a:rPr>
              <a:t> 12 </a:t>
            </a:r>
            <a:r>
              <a:rPr lang="en-GB" sz="2000" dirty="0" err="1">
                <a:latin typeface="Garamond" panose="02020404030301010803" pitchFamily="18" charset="0"/>
              </a:rPr>
              <a:t>aufeinanderfolgende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Monate</a:t>
            </a:r>
            <a:r>
              <a:rPr lang="en-GB" sz="2000" dirty="0">
                <a:latin typeface="Garamond" panose="02020404030301010803" pitchFamily="18" charset="0"/>
              </a:rPr>
              <a:t>; </a:t>
            </a:r>
            <a:r>
              <a:rPr lang="en-GB" sz="2000" dirty="0" err="1">
                <a:latin typeface="Garamond" panose="02020404030301010803" pitchFamily="18" charset="0"/>
              </a:rPr>
              <a:t>oder</a:t>
            </a:r>
            <a:endParaRPr lang="en-GB" sz="2000" dirty="0">
              <a:latin typeface="Garamond" panose="02020404030301010803" pitchFamily="18" charset="0"/>
            </a:endParaRPr>
          </a:p>
          <a:p>
            <a:pPr marL="40005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AutoNum type="romanLcParenR"/>
            </a:pPr>
            <a:r>
              <a:rPr lang="en-GB" sz="2000" dirty="0">
                <a:latin typeface="Garamond" panose="02020404030301010803" pitchFamily="18" charset="0"/>
              </a:rPr>
              <a:t>Fester </a:t>
            </a:r>
            <a:r>
              <a:rPr lang="en-GB" sz="2000" dirty="0" err="1">
                <a:latin typeface="Garamond" panose="02020404030301010803" pitchFamily="18" charset="0"/>
              </a:rPr>
              <a:t>Wohnsitz</a:t>
            </a:r>
            <a:r>
              <a:rPr lang="en-GB" sz="2000" dirty="0">
                <a:latin typeface="Garamond" panose="02020404030301010803" pitchFamily="18" charset="0"/>
              </a:rPr>
              <a:t> in Vietnam (</a:t>
            </a:r>
            <a:r>
              <a:rPr lang="en-GB" sz="2000" dirty="0" err="1">
                <a:latin typeface="Garamond" panose="02020404030301010803" pitchFamily="18" charset="0"/>
              </a:rPr>
              <a:t>Meldeadresse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oder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Mietwohnung</a:t>
            </a:r>
            <a:r>
              <a:rPr lang="en-GB" sz="2000" dirty="0">
                <a:latin typeface="Garamond" panose="02020404030301010803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en-GB" sz="2000" dirty="0" err="1">
                <a:latin typeface="Garamond" panose="02020404030301010803" pitchFamily="18" charset="0"/>
              </a:rPr>
              <a:t>Einkommen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aus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Geschäft</a:t>
            </a:r>
            <a:r>
              <a:rPr lang="en-GB" sz="2000" dirty="0">
                <a:latin typeface="Garamond" panose="02020404030301010803" pitchFamily="18" charset="0"/>
              </a:rPr>
              <a:t>, </a:t>
            </a:r>
            <a:r>
              <a:rPr lang="en-GB" sz="2000" dirty="0" err="1">
                <a:latin typeface="Garamond" panose="02020404030301010803" pitchFamily="18" charset="0"/>
              </a:rPr>
              <a:t>Gehalt</a:t>
            </a:r>
            <a:r>
              <a:rPr lang="en-GB" sz="2000" dirty="0">
                <a:latin typeface="Garamond" panose="02020404030301010803" pitchFamily="18" charset="0"/>
              </a:rPr>
              <a:t>, </a:t>
            </a:r>
            <a:r>
              <a:rPr lang="en-GB" sz="2000" dirty="0" err="1">
                <a:latin typeface="Garamond" panose="02020404030301010803" pitchFamily="18" charset="0"/>
              </a:rPr>
              <a:t>Lohn</a:t>
            </a:r>
            <a:r>
              <a:rPr lang="en-GB" sz="2000" dirty="0">
                <a:latin typeface="Garamond" panose="02020404030301010803" pitchFamily="18" charset="0"/>
              </a:rPr>
              <a:t>: </a:t>
            </a:r>
            <a:r>
              <a:rPr lang="en-GB" sz="2000" dirty="0" err="1">
                <a:latin typeface="Garamond" panose="02020404030301010803" pitchFamily="18" charset="0"/>
              </a:rPr>
              <a:t>Progressiver</a:t>
            </a:r>
            <a:r>
              <a:rPr lang="en-GB" sz="2000" dirty="0">
                <a:latin typeface="Garamond" panose="02020404030301010803" pitchFamily="18" charset="0"/>
              </a:rPr>
              <a:t> Tarif </a:t>
            </a:r>
            <a:r>
              <a:rPr lang="en-GB" sz="2000" dirty="0" err="1">
                <a:latin typeface="Garamond" panose="02020404030301010803" pitchFamily="18" charset="0"/>
              </a:rPr>
              <a:t>gemäß</a:t>
            </a:r>
            <a:r>
              <a:rPr lang="en-GB" sz="2000" dirty="0">
                <a:latin typeface="Garamond" panose="02020404030301010803" pitchFamily="18" charset="0"/>
              </a:rPr>
              <a:t> </a:t>
            </a:r>
            <a:r>
              <a:rPr lang="en-GB" sz="2000" dirty="0" err="1">
                <a:latin typeface="Garamond" panose="02020404030301010803" pitchFamily="18" charset="0"/>
              </a:rPr>
              <a:t>Artikel</a:t>
            </a:r>
            <a:r>
              <a:rPr lang="en-GB" sz="2000" dirty="0">
                <a:latin typeface="Garamond" panose="02020404030301010803" pitchFamily="18" charset="0"/>
              </a:rPr>
              <a:t> 7.2 der Circular 111/2013/TT-BTC</a:t>
            </a:r>
            <a:endParaRPr lang="en-VN" sz="2000">
              <a:latin typeface="Garamond" panose="020204040303010108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Für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ausländische</a:t>
            </a: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NICHT-</a:t>
            </a:r>
            <a:r>
              <a:rPr lang="en-GB" sz="2000" b="1" dirty="0" err="1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Ansässige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Geschäftseinkommen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: 1 % (Handel), 5 % (</a:t>
            </a: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Dienstleistung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), 2 % (</a:t>
            </a: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Produktion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/</a:t>
            </a: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Bau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/Transport)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Gehalt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/</a:t>
            </a: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Lohn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: 20 % </a:t>
            </a:r>
            <a:r>
              <a:rPr lang="en-GB" sz="2000" dirty="0" err="1">
                <a:latin typeface="Garamond" panose="02020404030301010803" pitchFamily="18" charset="0"/>
                <a:cs typeface="Calibri" panose="020F0502020204030204" pitchFamily="34" charset="0"/>
              </a:rPr>
              <a:t>pauschal</a:t>
            </a:r>
            <a:endParaRPr lang="en-VN" sz="20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8916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5383CE-56CA-407D-BF30-1DB3BA54F3F9}" type="slidenum">
              <a:rPr lang="en-US" altLang="vi-VN" smtClean="0">
                <a:solidFill>
                  <a:srgbClr val="203C6A"/>
                </a:solidFill>
              </a:rPr>
              <a:pPr/>
              <a:t>27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82410"/>
      </p:ext>
    </p:extLst>
  </p:cSld>
  <p:clrMapOvr>
    <a:masterClrMapping/>
  </p:clrMapOvr>
  <p:transition/>
</p:sld>
</file>

<file path=ppt/slides/slide28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descr="" title=""/>
          <p:cNvSpPr>
            <a:spLocks noGrp="1"/>
          </p:cNvSpPr>
          <p:nvPr>
            <p:ph type="title"/>
          </p:nvPr>
        </p:nvSpPr>
        <p:spPr>
          <a:xfrm>
            <a:off x="1903413" y="1068388"/>
            <a:ext cx="8596312" cy="868362"/>
          </a:xfrm>
        </p:spPr>
        <p:txBody>
          <a:bodyPr/>
          <a:lstStyle/>
          <a:p>
            <a:r>
              <a:rPr lang="en-US" altLang="en-US" dirty="0" err="1">
                <a:latin typeface="Garamond" panose="02020404030301010803" pitchFamily="18" charset="0"/>
              </a:rPr>
              <a:t>Steuern</a:t>
            </a:r>
            <a:r>
              <a:rPr lang="en-US" altLang="en-US" dirty="0">
                <a:latin typeface="Garamond" panose="02020404030301010803" pitchFamily="18" charset="0"/>
              </a:rPr>
              <a:t> in Vietnam</a:t>
            </a:r>
          </a:p>
        </p:txBody>
      </p:sp>
      <p:sp>
        <p:nvSpPr>
          <p:cNvPr id="39939" name="Content Placeholder 2" descr="" title=""/>
          <p:cNvSpPr>
            <a:spLocks noGrp="1"/>
          </p:cNvSpPr>
          <p:nvPr>
            <p:ph idx="1"/>
          </p:nvPr>
        </p:nvSpPr>
        <p:spPr>
          <a:xfrm>
            <a:off x="1903413" y="1995489"/>
            <a:ext cx="8577262" cy="4479925"/>
          </a:xfrm>
        </p:spPr>
        <p:txBody>
          <a:bodyPr/>
          <a:lstStyle/>
          <a:p>
            <a:r>
              <a:rPr lang="en-US" altLang="en-US" sz="2400" dirty="0" err="1">
                <a:latin typeface="Garamond" panose="02020404030301010803" pitchFamily="18" charset="0"/>
              </a:rPr>
              <a:t>Mehrwertsteuer</a:t>
            </a:r>
            <a:r>
              <a:rPr lang="en-US" altLang="en-US" sz="2400" dirty="0">
                <a:latin typeface="Garamond" panose="02020404030301010803" pitchFamily="18" charset="0"/>
              </a:rPr>
              <a:t> (“VAT”)</a:t>
            </a:r>
          </a:p>
          <a:p>
            <a:pPr lvl="1"/>
            <a:r>
              <a:rPr lang="en-US" altLang="en-US" sz="2400" dirty="0" err="1">
                <a:latin typeface="Garamond" panose="02020404030301010803" pitchFamily="18" charset="0"/>
              </a:rPr>
              <a:t>Steuer</a:t>
            </a:r>
            <a:r>
              <a:rPr lang="en-US" altLang="en-US" sz="2400" dirty="0">
                <a:latin typeface="Garamond" panose="02020404030301010803" pitchFamily="18" charset="0"/>
              </a:rPr>
              <a:t>, die auf </a:t>
            </a:r>
            <a:r>
              <a:rPr lang="en-US" altLang="en-US" sz="2400" dirty="0" err="1">
                <a:latin typeface="Garamond" panose="02020404030301010803" pitchFamily="18" charset="0"/>
              </a:rPr>
              <a:t>Waren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Dienstleistungen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erhoben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wird</a:t>
            </a:r>
            <a:r>
              <a:rPr lang="en-US" altLang="en-US" sz="2400" dirty="0">
                <a:latin typeface="Garamond" panose="02020404030301010803" pitchFamily="18" charset="0"/>
              </a:rPr>
              <a:t>, die </a:t>
            </a:r>
            <a:r>
              <a:rPr lang="en-US" altLang="en-US" sz="2400" dirty="0" err="1">
                <a:latin typeface="Garamond" panose="02020404030301010803" pitchFamily="18" charset="0"/>
              </a:rPr>
              <a:t>für</a:t>
            </a:r>
            <a:r>
              <a:rPr lang="en-US" altLang="en-US" sz="2400" dirty="0">
                <a:latin typeface="Garamond" panose="02020404030301010803" pitchFamily="18" charset="0"/>
              </a:rPr>
              <a:t> die </a:t>
            </a:r>
            <a:r>
              <a:rPr lang="en-US" altLang="en-US" sz="2400" dirty="0" err="1">
                <a:latin typeface="Garamond" panose="02020404030301010803" pitchFamily="18" charset="0"/>
              </a:rPr>
              <a:t>Produktion</a:t>
            </a:r>
            <a:r>
              <a:rPr lang="en-US" altLang="en-US" sz="2400" dirty="0">
                <a:latin typeface="Garamond" panose="02020404030301010803" pitchFamily="18" charset="0"/>
              </a:rPr>
              <a:t>, den Handel und den </a:t>
            </a:r>
            <a:r>
              <a:rPr lang="en-US" altLang="en-US" sz="2400" dirty="0" err="1">
                <a:latin typeface="Garamond" panose="02020404030301010803" pitchFamily="18" charset="0"/>
              </a:rPr>
              <a:t>Verbrauch</a:t>
            </a:r>
            <a:r>
              <a:rPr lang="en-US" altLang="en-US" sz="2400" dirty="0">
                <a:latin typeface="Garamond" panose="02020404030301010803" pitchFamily="18" charset="0"/>
              </a:rPr>
              <a:t> in Vietnam </a:t>
            </a:r>
            <a:r>
              <a:rPr lang="en-US" altLang="en-US" sz="2400" dirty="0" err="1">
                <a:latin typeface="Garamond" panose="02020404030301010803" pitchFamily="18" charset="0"/>
              </a:rPr>
              <a:t>verwendet</a:t>
            </a:r>
            <a:r>
              <a:rPr lang="en-US" altLang="en-US" sz="2400" dirty="0">
                <a:latin typeface="Garamond" panose="02020404030301010803" pitchFamily="18" charset="0"/>
              </a:rPr>
              <a:t> warden (</a:t>
            </a:r>
            <a:r>
              <a:rPr lang="en-US" altLang="en-US" sz="2400" dirty="0" err="1">
                <a:latin typeface="Garamond" panose="02020404030301010803" pitchFamily="18" charset="0"/>
              </a:rPr>
              <a:t>einschließlich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im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Ausland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erworbener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Waren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Dienstleistungen</a:t>
            </a:r>
            <a:r>
              <a:rPr lang="en-US" altLang="en-US" sz="2400" dirty="0">
                <a:latin typeface="Garamond" panose="02020404030301010803" pitchFamily="18" charset="0"/>
              </a:rPr>
              <a:t>) </a:t>
            </a:r>
          </a:p>
          <a:p>
            <a:pPr lvl="1"/>
            <a:r>
              <a:rPr lang="en-US" altLang="en-US" sz="2400" dirty="0" err="1">
                <a:latin typeface="Garamond" panose="02020404030301010803" pitchFamily="18" charset="0"/>
              </a:rPr>
              <a:t>Steuersatz</a:t>
            </a:r>
            <a:r>
              <a:rPr lang="en-US" altLang="en-US" sz="2400" dirty="0">
                <a:latin typeface="Garamond" panose="02020404030301010803" pitchFamily="18" charset="0"/>
              </a:rPr>
              <a:t>: 0-10% </a:t>
            </a:r>
            <a:r>
              <a:rPr lang="en-US" altLang="en-US" sz="2400" dirty="0" err="1">
                <a:latin typeface="Garamond" panose="02020404030301010803" pitchFamily="18" charset="0"/>
              </a:rPr>
              <a:t>je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nach</a:t>
            </a:r>
            <a:r>
              <a:rPr lang="en-US" altLang="en-US" sz="2400" dirty="0">
                <a:latin typeface="Garamond" panose="02020404030301010803" pitchFamily="18" charset="0"/>
              </a:rPr>
              <a:t> Art der </a:t>
            </a:r>
            <a:r>
              <a:rPr lang="en-US" altLang="en-US" sz="2400" dirty="0" err="1">
                <a:latin typeface="Garamond" panose="02020404030301010803" pitchFamily="18" charset="0"/>
              </a:rPr>
              <a:t>Waren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Dienstleistungen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r>
              <a:rPr lang="en-US" altLang="en-US" sz="2400" dirty="0" err="1">
                <a:latin typeface="Garamond" panose="02020404030301010803" pitchFamily="18" charset="0"/>
              </a:rPr>
              <a:t>Andere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Steuern</a:t>
            </a:r>
            <a:r>
              <a:rPr lang="en-US" altLang="en-US" sz="2400" dirty="0">
                <a:latin typeface="Garamond" panose="02020404030301010803" pitchFamily="18" charset="0"/>
              </a:rPr>
              <a:t>: </a:t>
            </a:r>
            <a:r>
              <a:rPr lang="en-US" altLang="en-US" sz="2400" dirty="0" err="1">
                <a:latin typeface="Garamond" panose="02020404030301010803" pitchFamily="18" charset="0"/>
              </a:rPr>
              <a:t>Sonderumsatzsteuer</a:t>
            </a:r>
            <a:r>
              <a:rPr lang="en-US" altLang="en-US" sz="2400" dirty="0">
                <a:latin typeface="Garamond" panose="02020404030301010803" pitchFamily="18" charset="0"/>
              </a:rPr>
              <a:t> (auf </a:t>
            </a:r>
            <a:r>
              <a:rPr lang="en-US" altLang="en-US" sz="2400" dirty="0" err="1">
                <a:latin typeface="Garamond" panose="02020404030301010803" pitchFamily="18" charset="0"/>
              </a:rPr>
              <a:t>Luxusgüter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oder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Vergnügungsstätten</a:t>
            </a:r>
            <a:r>
              <a:rPr lang="en-US" altLang="en-US" sz="2400" dirty="0">
                <a:latin typeface="Garamond" panose="02020404030301010803" pitchFamily="18" charset="0"/>
              </a:rPr>
              <a:t>), </a:t>
            </a:r>
            <a:r>
              <a:rPr lang="en-US" altLang="en-US" sz="2400" dirty="0" err="1">
                <a:latin typeface="Garamond" panose="02020404030301010803" pitchFamily="18" charset="0"/>
              </a:rPr>
              <a:t>Steuer</a:t>
            </a:r>
            <a:r>
              <a:rPr lang="en-US" altLang="en-US" sz="2400" dirty="0">
                <a:latin typeface="Garamond" panose="02020404030301010803" pitchFamily="18" charset="0"/>
              </a:rPr>
              <a:t> auf </a:t>
            </a:r>
            <a:r>
              <a:rPr lang="en-US" altLang="en-US" sz="2400" dirty="0" err="1">
                <a:latin typeface="Garamond" panose="02020404030301010803" pitchFamily="18" charset="0"/>
              </a:rPr>
              <a:t>natürliche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Ressourcen</a:t>
            </a:r>
            <a:r>
              <a:rPr lang="en-US" altLang="en-US" sz="2400" dirty="0">
                <a:latin typeface="Garamond" panose="02020404030301010803" pitchFamily="18" charset="0"/>
              </a:rPr>
              <a:t>, </a:t>
            </a:r>
            <a:r>
              <a:rPr lang="en-US" altLang="en-US" sz="2400" dirty="0" err="1">
                <a:latin typeface="Garamond" panose="02020404030301010803" pitchFamily="18" charset="0"/>
              </a:rPr>
              <a:t>Grund</a:t>
            </a:r>
            <a:r>
              <a:rPr lang="en-US" altLang="en-US" sz="2400" dirty="0">
                <a:latin typeface="Garamond" panose="02020404030301010803" pitchFamily="18" charset="0"/>
              </a:rPr>
              <a:t>- und </a:t>
            </a:r>
            <a:r>
              <a:rPr lang="en-US" altLang="en-US" sz="2400" dirty="0" err="1">
                <a:latin typeface="Garamond" panose="02020404030301010803" pitchFamily="18" charset="0"/>
              </a:rPr>
              <a:t>Wohnungssteuer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usw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9940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589E23-2DA7-47D6-B5F6-A394DB306FB6}" type="slidenum">
              <a:rPr lang="en-US" altLang="vi-VN" smtClean="0">
                <a:solidFill>
                  <a:srgbClr val="203C6A"/>
                </a:solidFill>
              </a:rPr>
              <a:pPr/>
              <a:t>28</a:t>
            </a:fld>
            <a:endParaRPr lang="en-US" altLang="vi-VN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73953"/>
      </p:ext>
    </p:extLst>
  </p:cSld>
  <p:clrMapOvr>
    <a:masterClrMapping/>
  </p:clrMapOvr>
  <p:transition/>
</p:sld>
</file>

<file path=ppt/slides/slide2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828800" y="2514603"/>
            <a:ext cx="8593138" cy="86518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Wahl des </a:t>
            </a:r>
            <a:r>
              <a:rPr lang="en-US" dirty="0" err="1">
                <a:latin typeface="Garamond" panose="02020404030301010803" pitchFamily="18" charset="0"/>
              </a:rPr>
              <a:t>Rechtsberaters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92224"/>
      </p:ext>
    </p:extLst>
  </p:cSld>
  <p:clrMapOvr>
    <a:masterClrMapping/>
  </p:clrMapOvr>
  <p:transition/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/>
          <p:cNvSpPr>
            <a:spLocks noGrp="1"/>
          </p:cNvSpPr>
          <p:nvPr>
            <p:ph type="title"/>
          </p:nvPr>
        </p:nvSpPr>
        <p:spPr>
          <a:xfrm>
            <a:off x="1828800" y="3124200"/>
            <a:ext cx="8595360" cy="868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Garamond" panose="02020404030301010803" pitchFamily="18" charset="0"/>
              </a:rPr>
              <a:t>Überblick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über</a:t>
            </a:r>
            <a:r>
              <a:rPr lang="en-US" dirty="0">
                <a:latin typeface="Garamond" panose="02020404030301010803" pitchFamily="18" charset="0"/>
              </a:rPr>
              <a:t> die </a:t>
            </a:r>
            <a:r>
              <a:rPr lang="en-US" dirty="0" err="1">
                <a:latin typeface="Garamond" panose="02020404030301010803" pitchFamily="18" charset="0"/>
              </a:rPr>
              <a:t>vietnamesische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Unternehmenslandschaft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10061"/>
      </p:ext>
    </p:extLst>
  </p:cSld>
  <p:clrMapOvr>
    <a:masterClrMapping/>
  </p:clrMapOvr>
  <p:transition/>
</p:sld>
</file>

<file path=ppt/slides/slide3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36316"/>
            <a:ext cx="10515600" cy="4480560"/>
          </a:xfrm>
        </p:spPr>
        <p:txBody>
          <a:bodyPr/>
          <a:lstStyle/>
          <a:p>
            <a:pPr marL="389573" lvl="1" indent="-257175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Garamond" panose="02020404030301010803" pitchFamily="18" charset="0"/>
              </a:rPr>
              <a:t>Die Wahl </a:t>
            </a:r>
            <a:r>
              <a:rPr lang="en-US" altLang="en-US" dirty="0" err="1">
                <a:latin typeface="Garamond" panose="02020404030301010803" pitchFamily="18" charset="0"/>
              </a:rPr>
              <a:t>Ihres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Rechtsberaters</a:t>
            </a:r>
            <a:r>
              <a:rPr lang="en-US" altLang="en-US" dirty="0">
                <a:latin typeface="Garamond" panose="02020404030301010803" pitchFamily="18" charset="0"/>
              </a:rPr>
              <a:t>: Sie </a:t>
            </a:r>
            <a:r>
              <a:rPr lang="en-US" altLang="en-US" dirty="0" err="1">
                <a:latin typeface="Garamond" panose="02020404030301010803" pitchFamily="18" charset="0"/>
              </a:rPr>
              <a:t>müssen</a:t>
            </a:r>
            <a:r>
              <a:rPr lang="en-US" altLang="en-US" dirty="0">
                <a:latin typeface="Garamond" panose="02020404030301010803" pitchFamily="18" charset="0"/>
              </a:rPr>
              <a:t> in der </a:t>
            </a:r>
            <a:r>
              <a:rPr lang="en-US" altLang="en-US" dirty="0" err="1">
                <a:latin typeface="Garamond" panose="02020404030301010803" pitchFamily="18" charset="0"/>
              </a:rPr>
              <a:t>Lage</a:t>
            </a:r>
            <a:r>
              <a:rPr lang="en-US" altLang="en-US" dirty="0">
                <a:latin typeface="Garamond" panose="02020404030301010803" pitchFamily="18" charset="0"/>
              </a:rPr>
              <a:t> sein, </a:t>
            </a:r>
            <a:r>
              <a:rPr lang="en-US" altLang="en-US" dirty="0" err="1">
                <a:latin typeface="Garamond" panose="02020404030301010803" pitchFamily="18" charset="0"/>
              </a:rPr>
              <a:t>Ihren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Rechtsberater</a:t>
            </a:r>
            <a:r>
              <a:rPr lang="en-US" altLang="en-US" dirty="0">
                <a:latin typeface="Garamond" panose="02020404030301010803" pitchFamily="18" charset="0"/>
              </a:rPr>
              <a:t> in </a:t>
            </a:r>
            <a:r>
              <a:rPr lang="en-US" altLang="en-US" dirty="0" err="1">
                <a:latin typeface="Garamond" panose="02020404030301010803" pitchFamily="18" charset="0"/>
              </a:rPr>
              <a:t>vollem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Umfang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für</a:t>
            </a:r>
            <a:r>
              <a:rPr lang="en-US" altLang="en-US" dirty="0">
                <a:latin typeface="Garamond" panose="02020404030301010803" pitchFamily="18" charset="0"/>
              </a:rPr>
              <a:t> seine Arbeit und </a:t>
            </a:r>
            <a:r>
              <a:rPr lang="en-US" altLang="en-US" dirty="0" err="1">
                <a:latin typeface="Garamond" panose="02020404030301010803" pitchFamily="18" charset="0"/>
              </a:rPr>
              <a:t>seinen</a:t>
            </a:r>
            <a:r>
              <a:rPr lang="en-US" altLang="en-US" dirty="0">
                <a:latin typeface="Garamond" panose="02020404030301010803" pitchFamily="18" charset="0"/>
              </a:rPr>
              <a:t> Rat </a:t>
            </a:r>
            <a:r>
              <a:rPr lang="en-US" altLang="en-US" dirty="0" err="1">
                <a:latin typeface="Garamond" panose="02020404030301010803" pitchFamily="18" charset="0"/>
              </a:rPr>
              <a:t>haftbar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zur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machen</a:t>
            </a:r>
            <a:r>
              <a:rPr lang="en-US" altLang="en-US" dirty="0">
                <a:latin typeface="Garamond" panose="02020404030301010803" pitchFamily="18" charset="0"/>
              </a:rPr>
              <a:t>! </a:t>
            </a:r>
            <a:r>
              <a:rPr lang="en-US" altLang="en-US" dirty="0" err="1">
                <a:latin typeface="Garamond" panose="02020404030301010803" pitchFamily="18" charset="0"/>
              </a:rPr>
              <a:t>Achten</a:t>
            </a:r>
            <a:r>
              <a:rPr lang="en-US" altLang="en-US" dirty="0">
                <a:latin typeface="Garamond" panose="02020404030301010803" pitchFamily="18" charset="0"/>
              </a:rPr>
              <a:t> Sie </a:t>
            </a:r>
            <a:r>
              <a:rPr lang="en-US" altLang="en-US" dirty="0" err="1">
                <a:latin typeface="Garamond" panose="02020404030301010803" pitchFamily="18" charset="0"/>
              </a:rPr>
              <a:t>darauf</a:t>
            </a:r>
            <a:r>
              <a:rPr lang="en-US" altLang="en-US" dirty="0">
                <a:latin typeface="Garamond" panose="02020404030301010803" pitchFamily="18" charset="0"/>
              </a:rPr>
              <a:t>, </a:t>
            </a:r>
            <a:r>
              <a:rPr lang="en-US" altLang="en-US" dirty="0" err="1">
                <a:latin typeface="Garamond" panose="02020404030301010803" pitchFamily="18" charset="0"/>
              </a:rPr>
              <a:t>ob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Ihr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Rechtsberater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eine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unbegrenzte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Berufshaftpflicht</a:t>
            </a:r>
            <a:r>
              <a:rPr lang="en-US" altLang="en-US" dirty="0">
                <a:latin typeface="Garamond" panose="02020404030301010803" pitchFamily="18" charset="0"/>
              </a:rPr>
              <a:t> hat! </a:t>
            </a:r>
            <a:r>
              <a:rPr lang="en-US" altLang="en-US" dirty="0" err="1">
                <a:latin typeface="Garamond" panose="02020404030301010803" pitchFamily="18" charset="0"/>
              </a:rPr>
              <a:t>Wenn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sie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gedeckelt</a:t>
            </a:r>
            <a:r>
              <a:rPr lang="en-US" altLang="en-US" dirty="0">
                <a:latin typeface="Garamond" panose="02020404030301010803" pitchFamily="18" charset="0"/>
              </a:rPr>
              <a:t> </a:t>
            </a:r>
            <a:r>
              <a:rPr lang="en-US" altLang="en-US" dirty="0" err="1">
                <a:latin typeface="Garamond" panose="02020404030301010803" pitchFamily="18" charset="0"/>
              </a:rPr>
              <a:t>ist</a:t>
            </a:r>
            <a:r>
              <a:rPr lang="en-US" altLang="en-US" dirty="0">
                <a:latin typeface="Garamond" panose="02020404030301010803" pitchFamily="18" charset="0"/>
              </a:rPr>
              <a:t>, </a:t>
            </a:r>
            <a:r>
              <a:rPr lang="en-US" altLang="en-US" dirty="0" err="1">
                <a:latin typeface="Garamond" panose="02020404030301010803" pitchFamily="18" charset="0"/>
              </a:rPr>
              <a:t>ist</a:t>
            </a:r>
            <a:r>
              <a:rPr lang="en-US" altLang="en-US" dirty="0">
                <a:latin typeface="Garamond" panose="02020404030301010803" pitchFamily="18" charset="0"/>
              </a:rPr>
              <a:t> das </a:t>
            </a:r>
            <a:r>
              <a:rPr lang="en-US" altLang="en-US" dirty="0" err="1">
                <a:latin typeface="Garamond" panose="02020404030301010803" pitchFamily="18" charset="0"/>
              </a:rPr>
              <a:t>ein</a:t>
            </a:r>
            <a:r>
              <a:rPr lang="en-US" altLang="en-US" dirty="0">
                <a:latin typeface="Garamond" panose="02020404030301010803" pitchFamily="18" charset="0"/>
              </a:rPr>
              <a:t> No-Go!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7383ACA1-DA65-440D-A74B-66456EFF350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 descr="" title=""/>
          <p:cNvSpPr txBox="1">
            <a:spLocks/>
          </p:cNvSpPr>
          <p:nvPr/>
        </p:nvSpPr>
        <p:spPr bwMode="auto">
          <a:xfrm>
            <a:off x="609600" y="967636"/>
            <a:ext cx="859536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sz="3300" b="1" kern="0" dirty="0" err="1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Wie</a:t>
            </a:r>
            <a:r>
              <a:rPr lang="en-US" altLang="en-US" sz="3300" b="1" kern="0" dirty="0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 Sie </a:t>
            </a:r>
            <a:r>
              <a:rPr lang="en-US" altLang="en-US" sz="3300" b="1" kern="0" dirty="0" err="1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Ihren</a:t>
            </a:r>
            <a:r>
              <a:rPr lang="en-US" altLang="en-US" sz="3300" b="1" kern="0" dirty="0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 </a:t>
            </a:r>
            <a:r>
              <a:rPr lang="en-US" altLang="en-US" sz="3300" b="1" kern="0" dirty="0" err="1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Rechtsberater</a:t>
            </a:r>
            <a:r>
              <a:rPr lang="en-US" altLang="en-US" sz="3300" b="1" kern="0" dirty="0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 </a:t>
            </a:r>
            <a:r>
              <a:rPr lang="en-US" altLang="en-US" sz="3300" b="1" kern="0" dirty="0" err="1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auswählen</a:t>
            </a:r>
            <a:endParaRPr lang="en-US" sz="3300" b="1" kern="0" dirty="0">
              <a:solidFill>
                <a:srgbClr val="6E8650"/>
              </a:solidFill>
              <a:latin typeface="Garamond" panose="02020404030301010803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98227"/>
      </p:ext>
    </p:extLst>
  </p:cSld>
  <p:clrMapOvr>
    <a:masterClrMapping/>
  </p:clrMapOvr>
  <p:transition/>
</p:sld>
</file>

<file path=ppt/slides/slide3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2212462"/>
            <a:ext cx="10515600" cy="3807338"/>
          </a:xfrm>
        </p:spPr>
        <p:txBody>
          <a:bodyPr/>
          <a:lstStyle/>
          <a:p>
            <a:pPr marL="389573" lvl="1" indent="-257175" algn="just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aramond" panose="02020404030301010803" pitchFamily="18" charset="0"/>
              </a:rPr>
              <a:t>PRAGMATISMUS DER MENSCHEN</a:t>
            </a:r>
          </a:p>
          <a:p>
            <a:pPr marL="389573" lvl="1" indent="-257175" algn="just">
              <a:buFont typeface="Arial" panose="020B0604020202020204" pitchFamily="34" charset="0"/>
              <a:buChar char="•"/>
            </a:pPr>
            <a:endParaRPr lang="en-US" altLang="en-US" dirty="0">
              <a:latin typeface="Garamond" panose="02020404030301010803" pitchFamily="18" charset="0"/>
            </a:endParaRPr>
          </a:p>
          <a:p>
            <a:pPr marL="389573" lvl="1" indent="-257175" algn="just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aramond" panose="02020404030301010803" pitchFamily="18" charset="0"/>
              </a:rPr>
              <a:t>FRAUENPOWER</a:t>
            </a:r>
          </a:p>
          <a:p>
            <a:pPr marL="389573" lvl="1" indent="-257175" algn="just">
              <a:buFont typeface="Arial" panose="020B0604020202020204" pitchFamily="34" charset="0"/>
              <a:buChar char="•"/>
            </a:pPr>
            <a:endParaRPr lang="en-US" altLang="en-US" dirty="0">
              <a:latin typeface="Garamond" panose="02020404030301010803" pitchFamily="18" charset="0"/>
            </a:endParaRPr>
          </a:p>
          <a:p>
            <a:pPr marL="389573" lvl="1" indent="-257175" algn="just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Garamond" panose="02020404030301010803" pitchFamily="18" charset="0"/>
              </a:rPr>
              <a:t>INTERNATIONALE INTEGRATION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7383ACA1-DA65-440D-A74B-66456EFF350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 descr="" title=""/>
          <p:cNvSpPr txBox="1">
            <a:spLocks/>
          </p:cNvSpPr>
          <p:nvPr/>
        </p:nvSpPr>
        <p:spPr bwMode="auto">
          <a:xfrm>
            <a:off x="1066800" y="1066800"/>
            <a:ext cx="10744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3300" b="1" kern="0" dirty="0">
                <a:solidFill>
                  <a:srgbClr val="6E8650"/>
                </a:solidFill>
                <a:latin typeface="Garamond" panose="02020404030301010803" pitchFamily="18" charset="0"/>
                <a:ea typeface="+mj-ea"/>
                <a:cs typeface="Arial" pitchFamily="34" charset="0"/>
              </a:rPr>
              <a:t>DAS GEHEIMNIS DES WIRTSCHAFTLICHEN ERFOLGS VIETNAMS:</a:t>
            </a:r>
          </a:p>
        </p:txBody>
      </p:sp>
    </p:spTree>
    <p:extLst>
      <p:ext uri="{BB962C8B-B14F-4D97-AF65-F5344CB8AC3E}">
        <p14:creationId xmlns:p14="http://schemas.microsoft.com/office/powerpoint/2010/main" val="16698155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 descr="" title=""/>
          <p:cNvSpPr>
            <a:spLocks noGrp="1"/>
          </p:cNvSpPr>
          <p:nvPr>
            <p:ph type="title"/>
          </p:nvPr>
        </p:nvSpPr>
        <p:spPr>
          <a:xfrm>
            <a:off x="1600200" y="3352800"/>
            <a:ext cx="8593138" cy="865188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algn="ctr"/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CONNECTIONS ARE BUSINESS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PLEASE CONNECT WITH ME ON LINKEDIN:</a:t>
            </a:r>
            <a:b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OLIVER MASSMANN</a:t>
            </a: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0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Garamond" panose="020204040303010108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Slide Number Placeholder 2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>
                <a:solidFill>
                  <a:srgbClr val="203C6A"/>
                </a:solidFill>
              </a:rPr>
              <a:t>32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 descr="" title=""/>
          <p:cNvSpPr>
            <a:spLocks noGrp="1"/>
          </p:cNvSpPr>
          <p:nvPr>
            <p:ph type="title"/>
          </p:nvPr>
        </p:nvSpPr>
        <p:spPr>
          <a:xfrm>
            <a:off x="1903413" y="1068388"/>
            <a:ext cx="8596312" cy="868362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vi-VN" dirty="0">
                <a:latin typeface="Garamond" panose="02020404030301010803" pitchFamily="18" charset="0"/>
                <a:ea typeface="Arial" panose="020B0604020202020204" pitchFamily="34" charset="0"/>
                <a:cs typeface="Arial" panose="020B0604020202020204" pitchFamily="34" charset="0"/>
              </a:rPr>
              <a:t>DUANE MORRIS VIETNAM LLC</a:t>
            </a:r>
          </a:p>
        </p:txBody>
      </p:sp>
      <p:sp>
        <p:nvSpPr>
          <p:cNvPr id="41987" name="Content Placeholder 2" descr="" title=""/>
          <p:cNvSpPr>
            <a:spLocks noGrp="1"/>
          </p:cNvSpPr>
          <p:nvPr>
            <p:ph idx="1"/>
          </p:nvPr>
        </p:nvSpPr>
        <p:spPr>
          <a:xfrm>
            <a:off x="1903413" y="1995491"/>
            <a:ext cx="8577262" cy="447992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400" b="1" dirty="0"/>
          </a:p>
          <a:p>
            <a:pPr algn="ctr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400" b="1" dirty="0">
                <a:latin typeface="Garamond" panose="02020404030301010803" pitchFamily="18" charset="0"/>
              </a:rPr>
              <a:t>Thank you very much!</a:t>
            </a:r>
          </a:p>
          <a:p>
            <a:pPr algn="ctr" eaLnBrk="1" hangingPunct="1">
              <a:lnSpc>
                <a:spcPct val="90000"/>
              </a:lnSpc>
              <a:buFontTx/>
            </a:pPr>
            <a:endParaRPr lang="en-US" altLang="vi-VN" sz="18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2000" b="1" dirty="0">
                <a:latin typeface="Garamond" panose="02020404030301010803" pitchFamily="18" charset="0"/>
              </a:rPr>
              <a:t>HANOI OFFICE</a:t>
            </a:r>
            <a:r>
              <a:rPr lang="en-US" altLang="vi-VN" sz="1800" b="1" dirty="0">
                <a:latin typeface="Garamond" panose="02020404030301010803" pitchFamily="18" charset="0"/>
              </a:rPr>
              <a:t>			</a:t>
            </a:r>
            <a:r>
              <a:rPr lang="en-US" altLang="vi-VN" sz="2000" b="1" dirty="0">
                <a:latin typeface="Garamond" panose="02020404030301010803" pitchFamily="18" charset="0"/>
              </a:rPr>
              <a:t>HO CHI MINH CITY OFFICE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vi-VN" sz="18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Pacific Place, Unit V1307/08, 13</a:t>
            </a:r>
            <a:r>
              <a:rPr lang="en-US" altLang="vi-VN" sz="1800" b="1" baseline="30000" dirty="0">
                <a:latin typeface="Garamond" panose="02020404030301010803" pitchFamily="18" charset="0"/>
              </a:rPr>
              <a:t>th</a:t>
            </a:r>
            <a:r>
              <a:rPr lang="en-US" altLang="vi-VN" sz="1800" b="1" dirty="0">
                <a:latin typeface="Garamond" panose="02020404030301010803" pitchFamily="18" charset="0"/>
              </a:rPr>
              <a:t> Floor, 	Suite 1503/04, Saigon Tower 	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83B Ly Thuong Kiet, Hoan Kiem District	29 Le Duan Street, District 1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Hanoi, Vietnam				Ho Chi Minh City, Vietnam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Tel.:  +84 24 3946 2200			Tel.:  +84 28 3824 0240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Fax:  +84 24 3946 1311			Fax:  +84 28 3824 0241</a:t>
            </a:r>
          </a:p>
          <a:p>
            <a:pPr algn="ctr" eaLnBrk="1" hangingPunct="1">
              <a:buNone/>
            </a:pPr>
            <a:r>
              <a:rPr lang="en-US" altLang="vi-VN" sz="1800" b="1" dirty="0">
                <a:latin typeface="Garamond" panose="02020404030301010803" pitchFamily="18" charset="0"/>
              </a:rPr>
              <a:t>Contact email:</a:t>
            </a:r>
          </a:p>
          <a:p>
            <a:pPr algn="ctr" eaLnBrk="1" hangingPunct="1">
              <a:buNone/>
            </a:pPr>
            <a:r>
              <a:rPr lang="en-US" altLang="vi-VN" sz="2400" b="1" dirty="0">
                <a:latin typeface="Garamond" panose="02020404030301010803" pitchFamily="18" charset="0"/>
              </a:rPr>
              <a:t>omassmann@duanemorris.com</a:t>
            </a:r>
          </a:p>
          <a:p>
            <a:pPr algn="ctr" eaLnBrk="1" hangingPunct="1">
              <a:buNone/>
            </a:pPr>
            <a:endParaRPr lang="en-US" altLang="vi-VN" sz="1400" dirty="0"/>
          </a:p>
          <a:p>
            <a:pPr eaLnBrk="1" hangingPunct="1">
              <a:buNone/>
            </a:pPr>
            <a:endParaRPr lang="en-US" altLang="vi-VN" sz="1400" dirty="0"/>
          </a:p>
        </p:txBody>
      </p:sp>
      <p:sp>
        <p:nvSpPr>
          <p:cNvPr id="41988" name="Slide Number Placeholder 3" descr="" title=""/>
          <p:cNvSpPr txBox="1"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  <a:noFill/>
          <a:ln>
            <a:noFill/>
          </a:ln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fld id="{9A0DB2DC-4C9A-4742-B13C-FB6460FD3503}" type="slidenum">
              <a:rPr lang="en-US" altLang="vi-VN" sz="1000">
                <a:solidFill>
                  <a:srgbClr val="203C6A"/>
                </a:solidFill>
              </a:rPr>
              <a:t>33</a:t>
            </a:fld>
            <a:endParaRPr lang="en-US" altLang="vi-VN" sz="1000" dirty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descr="" title=""/>
          <p:cNvGrpSpPr/>
          <p:nvPr/>
        </p:nvGrpSpPr>
        <p:grpSpPr>
          <a:xfrm>
            <a:off x="7993063" y="6488312"/>
            <a:ext cx="2106612" cy="309364"/>
            <a:chOff x="0" y="0"/>
            <a:chExt cx="2996071" cy="439984"/>
          </a:xfrm>
        </p:grpSpPr>
        <p:sp>
          <p:nvSpPr>
            <p:cNvPr id="4" name="Freeform 4" descr="" title=""/>
            <p:cNvSpPr/>
            <p:nvPr/>
          </p:nvSpPr>
          <p:spPr>
            <a:xfrm>
              <a:off x="0" y="0"/>
              <a:ext cx="2996071" cy="439984"/>
            </a:xfrm>
            <a:custGeom>
              <a:avLst/>
              <a:gdLst/>
              <a:ahLst/>
              <a:cxnLst/>
              <a:rect l="l" t="t" r="r" b="b"/>
              <a:pathLst>
                <a:path w="2996071" h="439984">
                  <a:moveTo>
                    <a:pt x="0" y="0"/>
                  </a:moveTo>
                  <a:lnTo>
                    <a:pt x="2996071" y="0"/>
                  </a:lnTo>
                  <a:lnTo>
                    <a:pt x="2996071" y="439984"/>
                  </a:lnTo>
                  <a:lnTo>
                    <a:pt x="0" y="4399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 descr="" title=""/>
            <p:cNvSpPr txBox="1"/>
            <p:nvPr/>
          </p:nvSpPr>
          <p:spPr>
            <a:xfrm>
              <a:off x="0" y="-76200"/>
              <a:ext cx="2996071" cy="5161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727"/>
                </a:lnSpc>
              </a:pPr>
              <a:r>
                <a:rPr lang="en-US" sz="11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www.duanemorris.com</a:t>
              </a:r>
            </a:p>
          </p:txBody>
        </p:sp>
      </p:grpSp>
      <p:grpSp>
        <p:nvGrpSpPr>
          <p:cNvPr id="6" name="Group 6" descr="" title=""/>
          <p:cNvGrpSpPr/>
          <p:nvPr/>
        </p:nvGrpSpPr>
        <p:grpSpPr>
          <a:xfrm>
            <a:off x="1990726" y="6508948"/>
            <a:ext cx="1962150" cy="184546"/>
            <a:chOff x="0" y="0"/>
            <a:chExt cx="2790613" cy="262465"/>
          </a:xfrm>
        </p:grpSpPr>
        <p:sp>
          <p:nvSpPr>
            <p:cNvPr id="7" name="Freeform 7" descr="" title=""/>
            <p:cNvSpPr/>
            <p:nvPr/>
          </p:nvSpPr>
          <p:spPr>
            <a:xfrm>
              <a:off x="0" y="0"/>
              <a:ext cx="2790613" cy="262465"/>
            </a:xfrm>
            <a:custGeom>
              <a:avLst/>
              <a:gdLst/>
              <a:ahLst/>
              <a:cxnLst/>
              <a:rect l="l" t="t" r="r" b="b"/>
              <a:pathLst>
                <a:path w="2790613" h="262465">
                  <a:moveTo>
                    <a:pt x="0" y="0"/>
                  </a:moveTo>
                  <a:lnTo>
                    <a:pt x="2790613" y="0"/>
                  </a:lnTo>
                  <a:lnTo>
                    <a:pt x="2790613" y="262465"/>
                  </a:lnTo>
                  <a:lnTo>
                    <a:pt x="0" y="262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 descr="" title=""/>
            <p:cNvSpPr txBox="1"/>
            <p:nvPr/>
          </p:nvSpPr>
          <p:spPr>
            <a:xfrm>
              <a:off x="0" y="-66675"/>
              <a:ext cx="2790613" cy="3291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439"/>
                </a:lnSpc>
              </a:pPr>
              <a:r>
                <a:rPr lang="en-US" sz="999">
                  <a:solidFill>
                    <a:srgbClr val="203C6A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9" name="Group 9" descr="" title=""/>
          <p:cNvGrpSpPr/>
          <p:nvPr/>
        </p:nvGrpSpPr>
        <p:grpSpPr>
          <a:xfrm>
            <a:off x="3135560" y="1380289"/>
            <a:ext cx="5358309" cy="325449"/>
            <a:chOff x="0" y="0"/>
            <a:chExt cx="7620707" cy="462861"/>
          </a:xfrm>
        </p:grpSpPr>
        <p:sp>
          <p:nvSpPr>
            <p:cNvPr id="10" name="Freeform 10" descr="" title=""/>
            <p:cNvSpPr/>
            <p:nvPr/>
          </p:nvSpPr>
          <p:spPr>
            <a:xfrm>
              <a:off x="0" y="0"/>
              <a:ext cx="7620707" cy="462861"/>
            </a:xfrm>
            <a:custGeom>
              <a:avLst/>
              <a:gdLst/>
              <a:ahLst/>
              <a:cxnLst/>
              <a:rect l="l" t="t" r="r" b="b"/>
              <a:pathLst>
                <a:path w="7620707" h="462861">
                  <a:moveTo>
                    <a:pt x="0" y="0"/>
                  </a:moveTo>
                  <a:lnTo>
                    <a:pt x="7620707" y="0"/>
                  </a:lnTo>
                  <a:lnTo>
                    <a:pt x="7620707" y="462861"/>
                  </a:lnTo>
                  <a:lnTo>
                    <a:pt x="0" y="4628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 descr="" title=""/>
            <p:cNvSpPr txBox="1"/>
            <p:nvPr/>
          </p:nvSpPr>
          <p:spPr>
            <a:xfrm>
              <a:off x="0" y="-47625"/>
              <a:ext cx="7620707" cy="5104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537"/>
                </a:lnSpc>
              </a:pPr>
              <a:r>
                <a:rPr lang="en-US" sz="2250" b="1" dirty="0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Vietnam: </a:t>
              </a:r>
              <a:r>
                <a:rPr lang="en-US" sz="2250" b="1" dirty="0" err="1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Einige</a:t>
              </a:r>
              <a:r>
                <a:rPr lang="en-US" sz="2250" b="1" dirty="0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2250" b="1" dirty="0" err="1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Interessante</a:t>
              </a:r>
              <a:r>
                <a:rPr lang="en-US" sz="2250" b="1" dirty="0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</a:t>
              </a:r>
              <a:r>
                <a:rPr lang="en-US" sz="2250" b="1" dirty="0" err="1">
                  <a:solidFill>
                    <a:srgbClr val="6E865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Fakten</a:t>
              </a:r>
              <a:endParaRPr lang="en-US" sz="2250" b="1" dirty="0">
                <a:solidFill>
                  <a:srgbClr val="6E8650"/>
                </a:solidFill>
                <a:latin typeface="Arial Bold"/>
                <a:ea typeface="Arial Bold"/>
                <a:cs typeface="Arial Bold"/>
                <a:sym typeface="Arial Bold"/>
              </a:endParaRPr>
            </a:p>
          </p:txBody>
        </p:sp>
      </p:grpSp>
      <p:grpSp>
        <p:nvGrpSpPr>
          <p:cNvPr id="12" name="Group 12" descr="" title=""/>
          <p:cNvGrpSpPr/>
          <p:nvPr/>
        </p:nvGrpSpPr>
        <p:grpSpPr>
          <a:xfrm>
            <a:off x="1958976" y="1705738"/>
            <a:ext cx="7889875" cy="214542"/>
            <a:chOff x="0" y="0"/>
            <a:chExt cx="11221156" cy="305127"/>
          </a:xfrm>
        </p:grpSpPr>
        <p:sp>
          <p:nvSpPr>
            <p:cNvPr id="13" name="Freeform 13" descr="" title=""/>
            <p:cNvSpPr/>
            <p:nvPr/>
          </p:nvSpPr>
          <p:spPr>
            <a:xfrm>
              <a:off x="0" y="0"/>
              <a:ext cx="11221156" cy="305127"/>
            </a:xfrm>
            <a:custGeom>
              <a:avLst/>
              <a:gdLst/>
              <a:ahLst/>
              <a:cxnLst/>
              <a:rect l="l" t="t" r="r" b="b"/>
              <a:pathLst>
                <a:path w="11221156" h="305127">
                  <a:moveTo>
                    <a:pt x="0" y="0"/>
                  </a:moveTo>
                  <a:lnTo>
                    <a:pt x="11221156" y="0"/>
                  </a:lnTo>
                  <a:lnTo>
                    <a:pt x="11221156" y="305127"/>
                  </a:lnTo>
                  <a:lnTo>
                    <a:pt x="0" y="305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 descr="" title=""/>
            <p:cNvSpPr txBox="1"/>
            <p:nvPr/>
          </p:nvSpPr>
          <p:spPr>
            <a:xfrm>
              <a:off x="0" y="-85725"/>
              <a:ext cx="11221156" cy="390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131"/>
                </a:lnSpc>
              </a:pPr>
              <a:r>
                <a:rPr lang="en-US" sz="148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=&gt;</a:t>
              </a:r>
            </a:p>
          </p:txBody>
        </p:sp>
      </p:grpSp>
      <p:pic>
        <p:nvPicPr>
          <p:cNvPr id="15" name="Picture 15" descr="" title="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3738563" y="1920280"/>
            <a:ext cx="4152305" cy="2214563"/>
          </a:xfrm>
          <a:prstGeom prst="rect">
            <a:avLst/>
          </a:prstGeom>
        </p:spPr>
      </p:pic>
      <p:grpSp>
        <p:nvGrpSpPr>
          <p:cNvPr id="16" name="Group 16" descr="" title=""/>
          <p:cNvGrpSpPr/>
          <p:nvPr/>
        </p:nvGrpSpPr>
        <p:grpSpPr>
          <a:xfrm>
            <a:off x="752491" y="4074984"/>
            <a:ext cx="10820400" cy="2568010"/>
            <a:chOff x="0" y="0"/>
            <a:chExt cx="15389013" cy="3652281"/>
          </a:xfrm>
        </p:grpSpPr>
        <p:sp>
          <p:nvSpPr>
            <p:cNvPr id="17" name="Freeform 17" descr="" title=""/>
            <p:cNvSpPr/>
            <p:nvPr/>
          </p:nvSpPr>
          <p:spPr>
            <a:xfrm>
              <a:off x="0" y="0"/>
              <a:ext cx="15389014" cy="3652281"/>
            </a:xfrm>
            <a:custGeom>
              <a:avLst/>
              <a:gdLst/>
              <a:ahLst/>
              <a:cxnLst/>
              <a:rect l="l" t="t" r="r" b="b"/>
              <a:pathLst>
                <a:path w="15389014" h="3652281">
                  <a:moveTo>
                    <a:pt x="0" y="0"/>
                  </a:moveTo>
                  <a:lnTo>
                    <a:pt x="15389014" y="0"/>
                  </a:lnTo>
                  <a:lnTo>
                    <a:pt x="15389014" y="3652281"/>
                  </a:lnTo>
                  <a:lnTo>
                    <a:pt x="0" y="3652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 descr="" title=""/>
            <p:cNvSpPr txBox="1"/>
            <p:nvPr/>
          </p:nvSpPr>
          <p:spPr>
            <a:xfrm>
              <a:off x="0" y="-133350"/>
              <a:ext cx="15389013" cy="378563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Vietnam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grenzt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an China und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strategisch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in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Südostasien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gelegen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dient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das Land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als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wichtiger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regionaler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Knotenpunkt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Eine der am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schnellsten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wachsenden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Volkswirtschaften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der Welt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durchschnittlich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7 %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jährlichem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BIP-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Wachstum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seit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1990. </a:t>
              </a:r>
            </a:p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Dynamische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Nation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mit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mehr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als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100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Millionen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Einwohnern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einer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jungen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konsumorientierten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Bevölkerung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Wandel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von der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kostengünstigen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Fertigung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hin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zu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einem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Hightech-Investitionsstandort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Das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einzige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kommunistische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Land, das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mit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den USA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verbündet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ist</a:t>
              </a:r>
              <a:r>
                <a:rPr lang="en-US" sz="1633" b="1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–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einzigartiger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geopolitischer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Vorteil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</a:p>
            <a:p>
              <a:pPr marL="184106" lvl="1" indent="-92053">
                <a:lnSpc>
                  <a:spcPts val="2515"/>
                </a:lnSpc>
                <a:buFont typeface="Arial"/>
                <a:buChar char="•"/>
              </a:pP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Zentrales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Mitglied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der </a:t>
              </a:r>
              <a:r>
                <a:rPr lang="en-US" sz="1633" b="1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Sinosphäre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mit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engen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historischen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und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kulturellen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Beziehungen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33" dirty="0" err="1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zu</a:t>
              </a:r>
              <a:r>
                <a:rPr lang="en-US" sz="1633" dirty="0">
                  <a:solidFill>
                    <a:srgbClr val="1F497D"/>
                  </a:solidFill>
                  <a:latin typeface="Arial"/>
                  <a:ea typeface="Arial"/>
                  <a:cs typeface="Arial"/>
                  <a:sym typeface="Arial"/>
                </a:rPr>
                <a:t> China, Japan und Korea.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410836"/>
      </p:ext>
    </p:extLst>
  </p:cSld>
  <p:clrMapOvr>
    <a:masterClrMapping/>
  </p:clrMapOvr>
  <p:transition/>
</p:sld>
</file>

<file path=ppt/slides/slide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" title=""/>
          <p:cNvSpPr>
            <a:spLocks noGrp="1"/>
          </p:cNvSpPr>
          <p:nvPr>
            <p:ph type="title"/>
          </p:nvPr>
        </p:nvSpPr>
        <p:spPr>
          <a:xfrm>
            <a:off x="2215159" y="909045"/>
            <a:ext cx="7009804" cy="652463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Garamond" panose="02020404030301010803" pitchFamily="18" charset="0"/>
              </a:rPr>
              <a:t>Vietnam </a:t>
            </a:r>
            <a:r>
              <a:rPr lang="en-US" altLang="en-US" sz="3600" dirty="0" err="1">
                <a:latin typeface="Garamond" panose="02020404030301010803" pitchFamily="18" charset="0"/>
              </a:rPr>
              <a:t>Wirtschaft</a:t>
            </a:r>
            <a:r>
              <a:rPr lang="en-US" altLang="en-US" sz="3600" dirty="0">
                <a:latin typeface="Garamond" panose="02020404030301010803" pitchFamily="18" charset="0"/>
              </a:rPr>
              <a:t> auf </a:t>
            </a:r>
            <a:r>
              <a:rPr lang="en-US" altLang="en-US" sz="3600" dirty="0" err="1">
                <a:latin typeface="Garamond" panose="02020404030301010803" pitchFamily="18" charset="0"/>
              </a:rPr>
              <a:t>einem</a:t>
            </a:r>
            <a:r>
              <a:rPr lang="en-US" altLang="en-US" sz="3600" dirty="0">
                <a:latin typeface="Garamond" panose="02020404030301010803" pitchFamily="18" charset="0"/>
              </a:rPr>
              <a:t> </a:t>
            </a:r>
            <a:r>
              <a:rPr lang="en-US" altLang="en-US" sz="3600" dirty="0" err="1">
                <a:latin typeface="Garamond" panose="02020404030301010803" pitchFamily="18" charset="0"/>
              </a:rPr>
              <a:t>Blick</a:t>
            </a:r>
            <a:endParaRPr lang="en-AU" altLang="en-US" dirty="0">
              <a:latin typeface="Garamond" panose="02020404030301010803" pitchFamily="18" charset="0"/>
            </a:endParaRPr>
          </a:p>
        </p:txBody>
      </p:sp>
      <p:sp>
        <p:nvSpPr>
          <p:cNvPr id="1638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A49346-5937-47B0-91C2-01CBC593D1A7}" type="slidenum">
              <a:rPr lang="en-US" altLang="vi-VN" smtClean="0">
                <a:solidFill>
                  <a:srgbClr val="203C6A"/>
                </a:solidFill>
              </a:rPr>
              <a:pPr/>
              <a:t>5</a:t>
            </a:fld>
            <a:endParaRPr lang="en-US" altLang="vi-VN">
              <a:solidFill>
                <a:srgbClr val="203C6A"/>
              </a:solidFill>
            </a:endParaRPr>
          </a:p>
        </p:txBody>
      </p:sp>
      <p:sp>
        <p:nvSpPr>
          <p:cNvPr id="45" name="Content Placeholder 2" descr="" title=""/>
          <p:cNvSpPr>
            <a:spLocks noGrp="1"/>
          </p:cNvSpPr>
          <p:nvPr>
            <p:ph idx="1"/>
          </p:nvPr>
        </p:nvSpPr>
        <p:spPr>
          <a:xfrm>
            <a:off x="5562600" y="2058314"/>
            <a:ext cx="3944999" cy="2514600"/>
          </a:xfrm>
        </p:spPr>
        <p:txBody>
          <a:bodyPr vert="horz" wrap="square" lIns="68580" tIns="34290" rIns="68580" bIns="34290" numCol="1" anchor="t" anchorCtr="0" compatLnSpc="1"/>
          <a:lstStyle/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Garamond" panose="02020404030301010803" pitchFamily="18" charset="0"/>
              </a:rPr>
              <a:t>BIP 2024: 476,3 </a:t>
            </a:r>
            <a:r>
              <a:rPr lang="en-US" altLang="zh-TW" sz="1800" dirty="0" err="1">
                <a:latin typeface="Garamond" panose="02020404030301010803" pitchFamily="18" charset="0"/>
              </a:rPr>
              <a:t>Mrd</a:t>
            </a:r>
            <a:r>
              <a:rPr lang="en-US" altLang="zh-TW" sz="1800" dirty="0">
                <a:latin typeface="Garamond" panose="02020404030301010803" pitchFamily="18" charset="0"/>
              </a:rPr>
              <a:t>. US-Dollar 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Garamond" panose="02020404030301010803" pitchFamily="18" charset="0"/>
              </a:rPr>
              <a:t>BIP pro Kopf: 4.700 US-Dollar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Garamond" panose="02020404030301010803" pitchFamily="18" charset="0"/>
              </a:rPr>
              <a:t>BIP-</a:t>
            </a:r>
            <a:r>
              <a:rPr lang="en-US" altLang="zh-TW" sz="1800" dirty="0" err="1">
                <a:latin typeface="Garamond" panose="02020404030301010803" pitchFamily="18" charset="0"/>
              </a:rPr>
              <a:t>Wachstum</a:t>
            </a:r>
            <a:r>
              <a:rPr lang="en-US" altLang="zh-TW" sz="1800" dirty="0">
                <a:latin typeface="Garamond" panose="02020404030301010803" pitchFamily="18" charset="0"/>
              </a:rPr>
              <a:t> 2024: +7 %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Garamond" panose="02020404030301010803" pitchFamily="18" charset="0"/>
              </a:rPr>
              <a:t>Inflation: 3.63 %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Garamond" panose="02020404030301010803" pitchFamily="18" charset="0"/>
              </a:rPr>
              <a:t>Bevölkerung</a:t>
            </a:r>
            <a:r>
              <a:rPr lang="en-US" altLang="zh-TW" sz="1800" dirty="0">
                <a:latin typeface="Garamond" panose="02020404030301010803" pitchFamily="18" charset="0"/>
              </a:rPr>
              <a:t>: ca. 101 </a:t>
            </a:r>
            <a:r>
              <a:rPr lang="en-US" altLang="zh-TW" sz="1800" dirty="0" err="1">
                <a:latin typeface="Garamond" panose="02020404030301010803" pitchFamily="18" charset="0"/>
              </a:rPr>
              <a:t>Millionen</a:t>
            </a:r>
            <a:endParaRPr lang="en-US" altLang="zh-TW" sz="1800" dirty="0">
              <a:latin typeface="Garamond" panose="02020404030301010803" pitchFamily="18" charset="0"/>
            </a:endParaRP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Garamond" panose="02020404030301010803" pitchFamily="18" charset="0"/>
              </a:rPr>
              <a:t>Erwerbsbevölkerung</a:t>
            </a:r>
            <a:r>
              <a:rPr lang="en-US" altLang="zh-TW" sz="1800" dirty="0">
                <a:latin typeface="Garamond" panose="02020404030301010803" pitchFamily="18" charset="0"/>
              </a:rPr>
              <a:t> ab 15 J.: 68.9% 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Garamond" panose="02020404030301010803" pitchFamily="18" charset="0"/>
              </a:rPr>
              <a:t>Regionaler</a:t>
            </a:r>
            <a:r>
              <a:rPr lang="en-US" altLang="zh-TW" sz="1800" dirty="0">
                <a:latin typeface="Garamond" panose="02020404030301010803" pitchFamily="18" charset="0"/>
              </a:rPr>
              <a:t> </a:t>
            </a:r>
            <a:r>
              <a:rPr lang="en-US" altLang="zh-TW" sz="1800" dirty="0" err="1">
                <a:latin typeface="Garamond" panose="02020404030301010803" pitchFamily="18" charset="0"/>
              </a:rPr>
              <a:t>Mindestlohn</a:t>
            </a:r>
            <a:r>
              <a:rPr lang="en-US" altLang="zh-TW" sz="1800" dirty="0">
                <a:latin typeface="Garamond" panose="02020404030301010803" pitchFamily="18" charset="0"/>
              </a:rPr>
              <a:t> (Region I): 4,960,000 VND (198 US-Dollar) pro Monat (ab 1. </a:t>
            </a:r>
            <a:r>
              <a:rPr lang="en-US" altLang="zh-TW" sz="1800" dirty="0" err="1">
                <a:latin typeface="Garamond" panose="02020404030301010803" pitchFamily="18" charset="0"/>
              </a:rPr>
              <a:t>Juli</a:t>
            </a:r>
            <a:r>
              <a:rPr lang="en-US" altLang="zh-TW" sz="1800" dirty="0">
                <a:latin typeface="Garamond" panose="02020404030301010803" pitchFamily="18" charset="0"/>
              </a:rPr>
              <a:t> 2024) </a:t>
            </a:r>
          </a:p>
          <a:p>
            <a:pPr marL="334804" lvl="1" indent="-202406"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Garamond" panose="02020404030301010803" pitchFamily="18" charset="0"/>
              </a:rPr>
              <a:t>Medianalter</a:t>
            </a:r>
            <a:r>
              <a:rPr lang="en-US" altLang="zh-TW" sz="1800" dirty="0">
                <a:latin typeface="Garamond" panose="02020404030301010803" pitchFamily="18" charset="0"/>
              </a:rPr>
              <a:t>: 32,8 Jahre</a:t>
            </a:r>
            <a:endParaRPr lang="en-US" altLang="en-US" sz="1800" dirty="0">
              <a:latin typeface="Garamond" panose="02020404030301010803" pitchFamily="18" charset="0"/>
            </a:endParaRPr>
          </a:p>
        </p:txBody>
      </p:sp>
      <p:pic>
        <p:nvPicPr>
          <p:cNvPr id="47" name="Picture 5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37173"/>
            <a:ext cx="4552950" cy="426534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76805869"/>
      </p:ext>
    </p:extLst>
  </p:cSld>
  <p:clrMapOvr>
    <a:masterClrMapping/>
  </p:clrMapOvr>
  <p:transition/>
</p:sld>
</file>

<file path=ppt/slides/slide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" title=""/>
          <p:cNvSpPr>
            <a:spLocks noGrp="1"/>
          </p:cNvSpPr>
          <p:nvPr>
            <p:ph type="title"/>
          </p:nvPr>
        </p:nvSpPr>
        <p:spPr>
          <a:xfrm>
            <a:off x="2033091" y="838200"/>
            <a:ext cx="7009804" cy="6524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Am </a:t>
            </a:r>
            <a:r>
              <a:rPr lang="en-US" altLang="en-US" sz="2800" dirty="0" err="1">
                <a:latin typeface="Garamond" panose="02020404030301010803" pitchFamily="18" charset="0"/>
              </a:rPr>
              <a:t>schnellsten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wachsenden</a:t>
            </a:r>
            <a:r>
              <a:rPr lang="en-US" altLang="en-US" sz="2800" dirty="0">
                <a:latin typeface="Garamond" panose="02020404030301010803" pitchFamily="18" charset="0"/>
              </a:rPr>
              <a:t> </a:t>
            </a:r>
            <a:r>
              <a:rPr lang="en-US" altLang="en-US" sz="2800" dirty="0" err="1">
                <a:latin typeface="Garamond" panose="02020404030301010803" pitchFamily="18" charset="0"/>
              </a:rPr>
              <a:t>Städte</a:t>
            </a:r>
            <a:r>
              <a:rPr lang="en-US" altLang="en-US" sz="2800" dirty="0">
                <a:latin typeface="Garamond" panose="02020404030301010803" pitchFamily="18" charset="0"/>
              </a:rPr>
              <a:t> der Welt</a:t>
            </a:r>
            <a:endParaRPr lang="en-AU" altLang="en-US" sz="2800" dirty="0">
              <a:latin typeface="Garamond" panose="02020404030301010803" pitchFamily="18" charset="0"/>
            </a:endParaRPr>
          </a:p>
        </p:txBody>
      </p:sp>
      <p:sp>
        <p:nvSpPr>
          <p:cNvPr id="1638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A49346-5937-47B0-91C2-01CBC593D1A7}" type="slidenum">
              <a:rPr lang="en-US" altLang="vi-VN" smtClean="0">
                <a:solidFill>
                  <a:srgbClr val="203C6A"/>
                </a:solidFill>
              </a:rPr>
              <a:pPr/>
              <a:t>6</a:t>
            </a:fld>
            <a:endParaRPr lang="en-US" altLang="vi-VN">
              <a:solidFill>
                <a:srgbClr val="203C6A"/>
              </a:solidFill>
            </a:endParaRPr>
          </a:p>
        </p:txBody>
      </p:sp>
      <p:pic>
        <p:nvPicPr>
          <p:cNvPr id="3" name="Picture 2" descr="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64691"/>
            <a:ext cx="5741986" cy="51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9385"/>
      </p:ext>
    </p:extLst>
  </p:cSld>
  <p:clrMapOvr>
    <a:masterClrMapping/>
  </p:clrMapOvr>
  <p:transition/>
</p:sld>
</file>

<file path=ppt/slides/slide7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 descr="" title=""/>
          <p:cNvSpPr>
            <a:spLocks noGrp="1"/>
          </p:cNvSpPr>
          <p:nvPr>
            <p:ph type="title"/>
          </p:nvPr>
        </p:nvSpPr>
        <p:spPr>
          <a:xfrm>
            <a:off x="2215159" y="909045"/>
            <a:ext cx="7009804" cy="652463"/>
          </a:xfrm>
        </p:spPr>
        <p:txBody>
          <a:bodyPr>
            <a:normAutofit fontScale="90000"/>
          </a:bodyPr>
          <a:lstStyle/>
          <a:p>
            <a:r>
              <a:rPr lang="en-AU" altLang="en-US" dirty="0">
                <a:latin typeface="Garamond" panose="02020404030301010803" pitchFamily="18" charset="0"/>
              </a:rPr>
              <a:t>Vietnams </a:t>
            </a:r>
            <a:r>
              <a:rPr lang="en-AU" altLang="en-US" dirty="0" err="1">
                <a:latin typeface="Garamond" panose="02020404030301010803" pitchFamily="18" charset="0"/>
              </a:rPr>
              <a:t>tiefe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internationale</a:t>
            </a:r>
            <a:r>
              <a:rPr lang="en-AU" altLang="en-US" dirty="0">
                <a:latin typeface="Garamond" panose="02020404030301010803" pitchFamily="18" charset="0"/>
              </a:rPr>
              <a:t> Integration</a:t>
            </a:r>
          </a:p>
        </p:txBody>
      </p:sp>
      <p:pic>
        <p:nvPicPr>
          <p:cNvPr id="16387" name="Content Placeholder 4" descr="" title="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1" y="3200404"/>
            <a:ext cx="1356122" cy="903685"/>
          </a:xfrm>
        </p:spPr>
      </p:pic>
      <p:sp>
        <p:nvSpPr>
          <p:cNvPr id="16388" name="Slide Number Placeholder 3" descr="" title=""/>
          <p:cNvSpPr>
            <a:spLocks noGrp="1"/>
          </p:cNvSpPr>
          <p:nvPr>
            <p:ph type="sldNum" sz="quarter" idx="10"/>
          </p:nvPr>
        </p:nvSpPr>
        <p:spPr bwMode="auto">
          <a:xfrm>
            <a:off x="0" y="649287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A49346-5937-47B0-91C2-01CBC593D1A7}" type="slidenum">
              <a:rPr lang="en-US" altLang="vi-VN" smtClean="0">
                <a:solidFill>
                  <a:srgbClr val="203C6A"/>
                </a:solidFill>
              </a:rPr>
              <a:pPr/>
              <a:t>7</a:t>
            </a:fld>
            <a:endParaRPr lang="en-US" altLang="vi-VN">
              <a:solidFill>
                <a:srgbClr val="203C6A"/>
              </a:solidFill>
            </a:endParaRPr>
          </a:p>
        </p:txBody>
      </p:sp>
      <p:sp>
        <p:nvSpPr>
          <p:cNvPr id="8" name="TextBox 7" descr="" title=""/>
          <p:cNvSpPr txBox="1"/>
          <p:nvPr/>
        </p:nvSpPr>
        <p:spPr>
          <a:xfrm>
            <a:off x="3009900" y="3028950"/>
            <a:ext cx="1885950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ASEAN - China</a:t>
            </a:r>
          </a:p>
        </p:txBody>
      </p:sp>
      <p:sp>
        <p:nvSpPr>
          <p:cNvPr id="9" name="TextBox 8" descr="" title=""/>
          <p:cNvSpPr txBox="1"/>
          <p:nvPr/>
        </p:nvSpPr>
        <p:spPr>
          <a:xfrm>
            <a:off x="3009900" y="3489724"/>
            <a:ext cx="1885950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ASEAN - Korea</a:t>
            </a:r>
          </a:p>
        </p:txBody>
      </p:sp>
      <p:sp>
        <p:nvSpPr>
          <p:cNvPr id="10" name="TextBox 9" descr="" title=""/>
          <p:cNvSpPr txBox="1"/>
          <p:nvPr/>
        </p:nvSpPr>
        <p:spPr>
          <a:xfrm>
            <a:off x="3009900" y="2571750"/>
            <a:ext cx="1885950" cy="369332"/>
          </a:xfrm>
          <a:prstGeom prst="rect">
            <a:avLst/>
          </a:prstGeom>
          <a:ln w="31750" cmpd="sng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ATIGA</a:t>
            </a:r>
          </a:p>
        </p:txBody>
      </p:sp>
      <p:sp>
        <p:nvSpPr>
          <p:cNvPr id="11" name="TextBox 10" descr="" title=""/>
          <p:cNvSpPr txBox="1"/>
          <p:nvPr/>
        </p:nvSpPr>
        <p:spPr>
          <a:xfrm>
            <a:off x="3009900" y="3962400"/>
            <a:ext cx="1885950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ASEAN - India</a:t>
            </a:r>
          </a:p>
        </p:txBody>
      </p:sp>
      <p:sp>
        <p:nvSpPr>
          <p:cNvPr id="12" name="TextBox 11" descr="" title=""/>
          <p:cNvSpPr txBox="1"/>
          <p:nvPr/>
        </p:nvSpPr>
        <p:spPr>
          <a:xfrm>
            <a:off x="3009900" y="4400551"/>
            <a:ext cx="1885950" cy="646331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ASEAN – Australia – New Zealand</a:t>
            </a:r>
          </a:p>
        </p:txBody>
      </p:sp>
      <p:sp>
        <p:nvSpPr>
          <p:cNvPr id="13" name="TextBox 12" descr="" title=""/>
          <p:cNvSpPr txBox="1"/>
          <p:nvPr/>
        </p:nvSpPr>
        <p:spPr>
          <a:xfrm>
            <a:off x="3009900" y="5001817"/>
            <a:ext cx="1885950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ASEAN - Japan</a:t>
            </a:r>
          </a:p>
        </p:txBody>
      </p:sp>
      <p:cxnSp>
        <p:nvCxnSpPr>
          <p:cNvPr id="17" name="Straight Connector 16" descr="" title=""/>
          <p:cNvCxnSpPr/>
          <p:nvPr/>
        </p:nvCxnSpPr>
        <p:spPr>
          <a:xfrm>
            <a:off x="2838450" y="2400303"/>
            <a:ext cx="0" cy="3495425"/>
          </a:xfrm>
          <a:prstGeom prst="line">
            <a:avLst/>
          </a:prstGeom>
          <a:ln w="41275" cap="rnd" cmpd="sng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descr="" title=""/>
          <p:cNvCxnSpPr/>
          <p:nvPr/>
        </p:nvCxnSpPr>
        <p:spPr>
          <a:xfrm>
            <a:off x="5181600" y="2400301"/>
            <a:ext cx="0" cy="3495424"/>
          </a:xfrm>
          <a:prstGeom prst="line">
            <a:avLst/>
          </a:prstGeom>
          <a:ln w="41275" cap="rnd" cmpd="sng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descr="" title=""/>
          <p:cNvCxnSpPr/>
          <p:nvPr/>
        </p:nvCxnSpPr>
        <p:spPr>
          <a:xfrm>
            <a:off x="2838450" y="5895725"/>
            <a:ext cx="2343150" cy="11338"/>
          </a:xfrm>
          <a:prstGeom prst="line">
            <a:avLst/>
          </a:prstGeom>
          <a:ln w="41275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descr="" title=""/>
          <p:cNvCxnSpPr/>
          <p:nvPr/>
        </p:nvCxnSpPr>
        <p:spPr>
          <a:xfrm>
            <a:off x="2838450" y="2400300"/>
            <a:ext cx="2343150" cy="0"/>
          </a:xfrm>
          <a:prstGeom prst="line">
            <a:avLst/>
          </a:prstGeom>
          <a:ln w="41275" cmpd="sng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 descr="" title=""/>
          <p:cNvSpPr txBox="1"/>
          <p:nvPr/>
        </p:nvSpPr>
        <p:spPr>
          <a:xfrm>
            <a:off x="7383443" y="1912773"/>
            <a:ext cx="2383552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Chile</a:t>
            </a:r>
          </a:p>
        </p:txBody>
      </p:sp>
      <p:sp>
        <p:nvSpPr>
          <p:cNvPr id="25" name="TextBox 24" descr="" title=""/>
          <p:cNvSpPr txBox="1"/>
          <p:nvPr/>
        </p:nvSpPr>
        <p:spPr>
          <a:xfrm>
            <a:off x="7369995" y="2369790"/>
            <a:ext cx="23970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Korea</a:t>
            </a:r>
          </a:p>
        </p:txBody>
      </p:sp>
      <p:sp>
        <p:nvSpPr>
          <p:cNvPr id="26" name="TextBox 25" descr="" title=""/>
          <p:cNvSpPr txBox="1"/>
          <p:nvPr/>
        </p:nvSpPr>
        <p:spPr>
          <a:xfrm>
            <a:off x="7383444" y="2827637"/>
            <a:ext cx="2383552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– Eurasian Economic Union</a:t>
            </a:r>
          </a:p>
        </p:txBody>
      </p:sp>
      <p:sp>
        <p:nvSpPr>
          <p:cNvPr id="27" name="TextBox 26" descr="" title=""/>
          <p:cNvSpPr txBox="1"/>
          <p:nvPr/>
        </p:nvSpPr>
        <p:spPr>
          <a:xfrm>
            <a:off x="7367537" y="3532017"/>
            <a:ext cx="2399461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EU</a:t>
            </a:r>
          </a:p>
        </p:txBody>
      </p:sp>
      <p:sp>
        <p:nvSpPr>
          <p:cNvPr id="28" name="TextBox 27" descr="" title=""/>
          <p:cNvSpPr txBox="1"/>
          <p:nvPr/>
        </p:nvSpPr>
        <p:spPr>
          <a:xfrm>
            <a:off x="7379652" y="3984831"/>
            <a:ext cx="24045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EFTA</a:t>
            </a:r>
          </a:p>
        </p:txBody>
      </p:sp>
      <p:sp>
        <p:nvSpPr>
          <p:cNvPr id="29" name="TextBox 28" descr="" title=""/>
          <p:cNvSpPr txBox="1"/>
          <p:nvPr/>
        </p:nvSpPr>
        <p:spPr>
          <a:xfrm>
            <a:off x="7386796" y="4416848"/>
            <a:ext cx="2406213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CPTPP</a:t>
            </a:r>
          </a:p>
        </p:txBody>
      </p:sp>
      <p:sp>
        <p:nvSpPr>
          <p:cNvPr id="30" name="TextBox 29" descr="" title=""/>
          <p:cNvSpPr txBox="1"/>
          <p:nvPr/>
        </p:nvSpPr>
        <p:spPr>
          <a:xfrm>
            <a:off x="7378422" y="4933266"/>
            <a:ext cx="241458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ASEAN – Hong Kong</a:t>
            </a:r>
          </a:p>
        </p:txBody>
      </p:sp>
      <p:sp>
        <p:nvSpPr>
          <p:cNvPr id="31" name="TextBox 30" descr="" title=""/>
          <p:cNvSpPr txBox="1"/>
          <p:nvPr/>
        </p:nvSpPr>
        <p:spPr>
          <a:xfrm>
            <a:off x="7391819" y="5480552"/>
            <a:ext cx="2401189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Israel</a:t>
            </a:r>
          </a:p>
        </p:txBody>
      </p:sp>
      <p:sp>
        <p:nvSpPr>
          <p:cNvPr id="32" name="TextBox 31" descr="" title=""/>
          <p:cNvSpPr txBox="1"/>
          <p:nvPr/>
        </p:nvSpPr>
        <p:spPr>
          <a:xfrm>
            <a:off x="7367537" y="1451768"/>
            <a:ext cx="2399461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Japan</a:t>
            </a:r>
          </a:p>
        </p:txBody>
      </p:sp>
      <p:cxnSp>
        <p:nvCxnSpPr>
          <p:cNvPr id="36" name="Straight Arrow Connector 35" descr="" title=""/>
          <p:cNvCxnSpPr/>
          <p:nvPr/>
        </p:nvCxnSpPr>
        <p:spPr>
          <a:xfrm flipV="1">
            <a:off x="6930034" y="1561508"/>
            <a:ext cx="415528" cy="17990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" title=""/>
          <p:cNvCxnSpPr/>
          <p:nvPr/>
        </p:nvCxnSpPr>
        <p:spPr>
          <a:xfrm flipV="1">
            <a:off x="6875861" y="2087326"/>
            <a:ext cx="463152" cy="140240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 descr="" title=""/>
          <p:cNvCxnSpPr/>
          <p:nvPr/>
        </p:nvCxnSpPr>
        <p:spPr>
          <a:xfrm flipV="1">
            <a:off x="6864928" y="2548997"/>
            <a:ext cx="472677" cy="10330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 descr="" title=""/>
          <p:cNvCxnSpPr>
            <a:stCxn id="16387" idx="3"/>
            <a:endCxn id="26" idx="1"/>
          </p:cNvCxnSpPr>
          <p:nvPr/>
        </p:nvCxnSpPr>
        <p:spPr>
          <a:xfrm flipV="1">
            <a:off x="6880626" y="3100362"/>
            <a:ext cx="472677" cy="55188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 descr="" title=""/>
          <p:cNvCxnSpPr>
            <a:stCxn id="16387" idx="3"/>
            <a:endCxn id="27" idx="1"/>
          </p:cNvCxnSpPr>
          <p:nvPr/>
        </p:nvCxnSpPr>
        <p:spPr>
          <a:xfrm>
            <a:off x="6880626" y="3652247"/>
            <a:ext cx="486911" cy="644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 descr="" title=""/>
          <p:cNvCxnSpPr>
            <a:stCxn id="16387" idx="3"/>
            <a:endCxn id="28" idx="1"/>
          </p:cNvCxnSpPr>
          <p:nvPr/>
        </p:nvCxnSpPr>
        <p:spPr>
          <a:xfrm>
            <a:off x="6880623" y="3652247"/>
            <a:ext cx="499026" cy="51725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 descr="" title=""/>
          <p:cNvCxnSpPr>
            <a:stCxn id="16387" idx="3"/>
          </p:cNvCxnSpPr>
          <p:nvPr/>
        </p:nvCxnSpPr>
        <p:spPr>
          <a:xfrm>
            <a:off x="6880623" y="3652247"/>
            <a:ext cx="415528" cy="10064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 descr="" title=""/>
          <p:cNvCxnSpPr>
            <a:stCxn id="16387" idx="3"/>
          </p:cNvCxnSpPr>
          <p:nvPr/>
        </p:nvCxnSpPr>
        <p:spPr>
          <a:xfrm>
            <a:off x="6880623" y="3652247"/>
            <a:ext cx="415528" cy="153423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 descr="" title=""/>
          <p:cNvCxnSpPr>
            <a:stCxn id="16387" idx="3"/>
          </p:cNvCxnSpPr>
          <p:nvPr/>
        </p:nvCxnSpPr>
        <p:spPr>
          <a:xfrm>
            <a:off x="6880623" y="3652244"/>
            <a:ext cx="458390" cy="20129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 descr="" title=""/>
          <p:cNvSpPr txBox="1"/>
          <p:nvPr/>
        </p:nvSpPr>
        <p:spPr>
          <a:xfrm>
            <a:off x="5438779" y="1651654"/>
            <a:ext cx="144184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 err="1"/>
              <a:t>Wirksam</a:t>
            </a:r>
            <a:endParaRPr lang="en-AU" dirty="0"/>
          </a:p>
        </p:txBody>
      </p:sp>
      <p:sp>
        <p:nvSpPr>
          <p:cNvPr id="60" name="TextBox 59" descr="" title=""/>
          <p:cNvSpPr txBox="1"/>
          <p:nvPr/>
        </p:nvSpPr>
        <p:spPr>
          <a:xfrm>
            <a:off x="5438779" y="2226472"/>
            <a:ext cx="1460897" cy="5770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In </a:t>
            </a:r>
            <a:r>
              <a:rPr lang="en-AU" sz="1050" dirty="0" err="1"/>
              <a:t>Verhandlung</a:t>
            </a:r>
            <a:r>
              <a:rPr lang="en-AU" sz="1050" dirty="0"/>
              <a:t>/ </a:t>
            </a:r>
            <a:r>
              <a:rPr lang="en-AU" sz="1050" dirty="0" err="1"/>
              <a:t>Abschluss</a:t>
            </a:r>
            <a:r>
              <a:rPr lang="en-AU" sz="1050" dirty="0"/>
              <a:t> der </a:t>
            </a:r>
            <a:r>
              <a:rPr lang="en-AU" sz="1050" dirty="0" err="1"/>
              <a:t>Verhandlung</a:t>
            </a:r>
            <a:endParaRPr lang="en-AU" sz="1050" dirty="0"/>
          </a:p>
        </p:txBody>
      </p:sp>
      <p:cxnSp>
        <p:nvCxnSpPr>
          <p:cNvPr id="3" name="Straight Arrow Connector 2" descr="" title=""/>
          <p:cNvCxnSpPr>
            <a:stCxn id="16387" idx="1"/>
          </p:cNvCxnSpPr>
          <p:nvPr/>
        </p:nvCxnSpPr>
        <p:spPr>
          <a:xfrm flipH="1" flipV="1">
            <a:off x="5181600" y="3651649"/>
            <a:ext cx="342900" cy="119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 descr="" title=""/>
          <p:cNvSpPr txBox="1"/>
          <p:nvPr/>
        </p:nvSpPr>
        <p:spPr>
          <a:xfrm>
            <a:off x="3009900" y="5368519"/>
            <a:ext cx="1885950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AU" dirty="0"/>
              <a:t>RCEP</a:t>
            </a:r>
          </a:p>
        </p:txBody>
      </p:sp>
      <p:sp>
        <p:nvSpPr>
          <p:cNvPr id="49" name="TextBox 48" descr="" title=""/>
          <p:cNvSpPr txBox="1"/>
          <p:nvPr/>
        </p:nvSpPr>
        <p:spPr>
          <a:xfrm>
            <a:off x="7386793" y="6040696"/>
            <a:ext cx="241458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UK</a:t>
            </a:r>
          </a:p>
        </p:txBody>
      </p:sp>
      <p:cxnSp>
        <p:nvCxnSpPr>
          <p:cNvPr id="16389" name="Straight Arrow Connector 16388" descr="" title=""/>
          <p:cNvCxnSpPr/>
          <p:nvPr/>
        </p:nvCxnSpPr>
        <p:spPr>
          <a:xfrm>
            <a:off x="6841217" y="3685821"/>
            <a:ext cx="497796" cy="25016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 descr="" title=""/>
          <p:cNvCxnSpPr/>
          <p:nvPr/>
        </p:nvCxnSpPr>
        <p:spPr>
          <a:xfrm>
            <a:off x="6361596" y="4124949"/>
            <a:ext cx="387740" cy="19358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 descr="" title=""/>
          <p:cNvSpPr txBox="1"/>
          <p:nvPr/>
        </p:nvSpPr>
        <p:spPr>
          <a:xfrm>
            <a:off x="4895850" y="6081700"/>
            <a:ext cx="241458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/>
              <a:t>Vietnam - UAE</a:t>
            </a:r>
          </a:p>
        </p:txBody>
      </p:sp>
    </p:spTree>
    <p:extLst>
      <p:ext uri="{BB962C8B-B14F-4D97-AF65-F5344CB8AC3E}">
        <p14:creationId xmlns:p14="http://schemas.microsoft.com/office/powerpoint/2010/main" val="560480101"/>
      </p:ext>
    </p:extLst>
  </p:cSld>
  <p:clrMapOvr>
    <a:masterClrMapping/>
  </p:clrMapOvr>
  <p:transition/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" title=""/>
          <p:cNvSpPr>
            <a:spLocks noGrp="1"/>
          </p:cNvSpPr>
          <p:nvPr>
            <p:ph idx="1"/>
          </p:nvPr>
        </p:nvSpPr>
        <p:spPr>
          <a:xfrm>
            <a:off x="990600" y="1828800"/>
            <a:ext cx="10591800" cy="3874182"/>
          </a:xfrm>
        </p:spPr>
        <p:txBody>
          <a:bodyPr/>
          <a:lstStyle/>
          <a:p>
            <a:r>
              <a:rPr lang="en-US" altLang="en-US" sz="2400" dirty="0">
                <a:latin typeface="Garamond" panose="02020404030301010803" pitchFamily="18" charset="0"/>
              </a:rPr>
              <a:t>Vietnam hat </a:t>
            </a:r>
            <a:r>
              <a:rPr lang="en-US" altLang="en-US" sz="2400" dirty="0" err="1">
                <a:latin typeface="Garamond" panose="02020404030301010803" pitchFamily="18" charset="0"/>
              </a:rPr>
              <a:t>zahlreiche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bilaterale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multilaterale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Freihandelsabkommen</a:t>
            </a:r>
            <a:r>
              <a:rPr lang="en-US" altLang="en-US" sz="2400" dirty="0">
                <a:latin typeface="Garamond" panose="02020404030301010803" pitchFamily="18" charset="0"/>
              </a:rPr>
              <a:t> (FTAs) </a:t>
            </a:r>
            <a:r>
              <a:rPr lang="en-US" altLang="en-US" sz="2400" dirty="0" err="1">
                <a:latin typeface="Garamond" panose="02020404030301010803" pitchFamily="18" charset="0"/>
              </a:rPr>
              <a:t>mit</a:t>
            </a:r>
            <a:r>
              <a:rPr lang="en-US" altLang="en-US" sz="2400" dirty="0">
                <a:latin typeface="Garamond" panose="02020404030301010803" pitchFamily="18" charset="0"/>
              </a:rPr>
              <a:t> fast </a:t>
            </a:r>
            <a:r>
              <a:rPr lang="en-US" altLang="en-US" sz="2400" dirty="0" err="1">
                <a:latin typeface="Garamond" panose="02020404030301010803" pitchFamily="18" charset="0"/>
              </a:rPr>
              <a:t>allen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großen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Volkswirtschaften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abgeschlossen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</a:p>
          <a:p>
            <a:r>
              <a:rPr lang="en-US" altLang="en-US" sz="2400" dirty="0">
                <a:latin typeface="Garamond" panose="02020404030301010803" pitchFamily="18" charset="0"/>
              </a:rPr>
              <a:t>17 FTAs </a:t>
            </a:r>
            <a:r>
              <a:rPr lang="en-US" altLang="en-US" sz="2400" dirty="0" err="1">
                <a:latin typeface="Garamond" panose="02020404030301010803" pitchFamily="18" charset="0"/>
              </a:rPr>
              <a:t>mit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mehr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als</a:t>
            </a:r>
            <a:r>
              <a:rPr lang="en-US" altLang="en-US" sz="2400" dirty="0">
                <a:latin typeface="Garamond" panose="02020404030301010803" pitchFamily="18" charset="0"/>
              </a:rPr>
              <a:t> 60 </a:t>
            </a:r>
            <a:r>
              <a:rPr lang="en-US" altLang="en-US" sz="2400" dirty="0" err="1">
                <a:latin typeface="Garamond" panose="02020404030301010803" pitchFamily="18" charset="0"/>
              </a:rPr>
              <a:t>Partnern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sind</a:t>
            </a:r>
            <a:r>
              <a:rPr lang="en-US" altLang="en-US" sz="2400" dirty="0">
                <a:latin typeface="Garamond" panose="02020404030301010803" pitchFamily="18" charset="0"/>
              </a:rPr>
              <a:t> in Kraft </a:t>
            </a:r>
            <a:r>
              <a:rPr lang="en-US" altLang="en-US" sz="2400" dirty="0" err="1">
                <a:latin typeface="Garamond" panose="02020404030301010803" pitchFamily="18" charset="0"/>
              </a:rPr>
              <a:t>getreten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decken</a:t>
            </a:r>
            <a:r>
              <a:rPr lang="en-US" altLang="en-US" sz="2400" dirty="0">
                <a:latin typeface="Garamond" panose="02020404030301010803" pitchFamily="18" charset="0"/>
              </a:rPr>
              <a:t> fast 90 % des </a:t>
            </a:r>
            <a:r>
              <a:rPr lang="en-US" altLang="en-US" sz="2400" dirty="0" err="1">
                <a:latin typeface="Garamond" panose="02020404030301010803" pitchFamily="18" charset="0"/>
              </a:rPr>
              <a:t>globalen</a:t>
            </a:r>
            <a:r>
              <a:rPr lang="en-US" altLang="en-US" sz="2400" dirty="0">
                <a:latin typeface="Garamond" panose="02020404030301010803" pitchFamily="18" charset="0"/>
              </a:rPr>
              <a:t> BIP ab – Vietnam </a:t>
            </a:r>
            <a:r>
              <a:rPr lang="en-US" altLang="en-US" sz="2400" dirty="0" err="1">
                <a:latin typeface="Garamond" panose="02020404030301010803" pitchFamily="18" charset="0"/>
              </a:rPr>
              <a:t>ist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führend</a:t>
            </a:r>
            <a:r>
              <a:rPr lang="en-US" altLang="en-US" sz="2400" dirty="0">
                <a:latin typeface="Garamond" panose="02020404030301010803" pitchFamily="18" charset="0"/>
              </a:rPr>
              <a:t> in der Region </a:t>
            </a:r>
            <a:r>
              <a:rPr lang="en-US" altLang="en-US" sz="2400" dirty="0" err="1">
                <a:latin typeface="Garamond" panose="02020404030301010803" pitchFamily="18" charset="0"/>
              </a:rPr>
              <a:t>bei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bilateraler</a:t>
            </a:r>
            <a:r>
              <a:rPr lang="en-US" altLang="en-US" sz="2400" dirty="0">
                <a:latin typeface="Garamond" panose="02020404030301010803" pitchFamily="18" charset="0"/>
              </a:rPr>
              <a:t> und </a:t>
            </a:r>
            <a:r>
              <a:rPr lang="en-US" altLang="en-US" sz="2400" dirty="0" err="1">
                <a:latin typeface="Garamond" panose="02020404030301010803" pitchFamily="18" charset="0"/>
              </a:rPr>
              <a:t>multilateraler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wirtschaftlicher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Zusammenarbeit</a:t>
            </a:r>
            <a:r>
              <a:rPr lang="en-US" altLang="en-US" sz="2400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 descr="" title=""/>
          <p:cNvSpPr txBox="1">
            <a:spLocks/>
          </p:cNvSpPr>
          <p:nvPr/>
        </p:nvSpPr>
        <p:spPr bwMode="auto">
          <a:xfrm>
            <a:off x="1066800" y="990603"/>
            <a:ext cx="10134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E86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2pPr>
            <a:lvl3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3pPr>
            <a:lvl4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4pPr>
            <a:lvl5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5pPr>
            <a:lvl6pPr marL="4572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6pPr>
            <a:lvl7pPr marL="9144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7pPr>
            <a:lvl8pPr marL="13716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8pPr>
            <a:lvl9pPr marL="18288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r>
              <a:rPr lang="en-AU" altLang="en-US" dirty="0">
                <a:latin typeface="Garamond" panose="02020404030301010803" pitchFamily="18" charset="0"/>
              </a:rPr>
              <a:t>Vietnams </a:t>
            </a:r>
            <a:r>
              <a:rPr lang="en-AU" altLang="en-US" dirty="0" err="1">
                <a:latin typeface="Garamond" panose="02020404030301010803" pitchFamily="18" charset="0"/>
              </a:rPr>
              <a:t>tiefe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internationale</a:t>
            </a:r>
            <a:r>
              <a:rPr lang="en-AU" altLang="en-US" dirty="0">
                <a:latin typeface="Garamond" panose="02020404030301010803" pitchFamily="18" charset="0"/>
              </a:rPr>
              <a:t> Integration </a:t>
            </a:r>
            <a:r>
              <a:rPr lang="en-AU" altLang="en-US" kern="0" dirty="0">
                <a:latin typeface="Garamond" panose="02020404030301010803" pitchFamily="18" charset="0"/>
              </a:rPr>
              <a:t>(</a:t>
            </a:r>
            <a:r>
              <a:rPr lang="en-AU" altLang="en-US" kern="0" dirty="0" err="1">
                <a:latin typeface="Garamond" panose="02020404030301010803" pitchFamily="18" charset="0"/>
              </a:rPr>
              <a:t>Fortsetzung</a:t>
            </a:r>
            <a:r>
              <a:rPr lang="en-AU" altLang="en-US" kern="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9372148"/>
      </p:ext>
    </p:extLst>
  </p:cSld>
  <p:clrMapOvr>
    <a:masterClrMapping/>
  </p:clrMapOvr>
  <p:transition/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 descr="" title=""/>
          <p:cNvSpPr>
            <a:spLocks noGrp="1"/>
          </p:cNvSpPr>
          <p:nvPr>
            <p:ph idx="1"/>
          </p:nvPr>
        </p:nvSpPr>
        <p:spPr>
          <a:xfrm>
            <a:off x="1066800" y="1828799"/>
            <a:ext cx="10515600" cy="4664075"/>
          </a:xfrm>
        </p:spPr>
        <p:txBody>
          <a:bodyPr>
            <a:normAutofit/>
          </a:bodyPr>
          <a:lstStyle/>
          <a:p>
            <a:r>
              <a:rPr lang="en-US" altLang="en-US" sz="2100" dirty="0" err="1">
                <a:latin typeface="Garamond" panose="02020404030301010803" pitchFamily="18" charset="0"/>
              </a:rPr>
              <a:t>Vier</a:t>
            </a:r>
            <a:r>
              <a:rPr lang="en-US" altLang="en-US" sz="2100" dirty="0">
                <a:latin typeface="Garamond" panose="02020404030301010803" pitchFamily="18" charset="0"/>
              </a:rPr>
              <a:t> Jahre </a:t>
            </a:r>
            <a:r>
              <a:rPr lang="en-US" altLang="en-US" sz="2100" dirty="0" err="1">
                <a:latin typeface="Garamond" panose="02020404030301010803" pitchFamily="18" charset="0"/>
              </a:rPr>
              <a:t>nach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Inkrafttreten</a:t>
            </a:r>
            <a:r>
              <a:rPr lang="en-US" altLang="en-US" sz="2100" dirty="0">
                <a:latin typeface="Garamond" panose="02020404030301010803" pitchFamily="18" charset="0"/>
              </a:rPr>
              <a:t> des EU-Vietnam-</a:t>
            </a:r>
            <a:r>
              <a:rPr lang="en-US" altLang="en-US" sz="2100" dirty="0" err="1">
                <a:latin typeface="Garamond" panose="02020404030301010803" pitchFamily="18" charset="0"/>
              </a:rPr>
              <a:t>Freihandelabkommens</a:t>
            </a:r>
            <a:r>
              <a:rPr lang="en-US" altLang="en-US" sz="2100" dirty="0">
                <a:latin typeface="Garamond" panose="02020404030301010803" pitchFamily="18" charset="0"/>
              </a:rPr>
              <a:t> (1. August 2020):</a:t>
            </a:r>
          </a:p>
          <a:p>
            <a:pPr marL="973138" lvl="1" indent="-342900" algn="just">
              <a:buFont typeface="Garamond" panose="02020404030301010803" pitchFamily="18" charset="0"/>
              <a:buChar char="–"/>
            </a:pPr>
            <a:r>
              <a:rPr lang="en-US" altLang="en-US" sz="2100" dirty="0">
                <a:latin typeface="Garamond" panose="02020404030301010803" pitchFamily="18" charset="0"/>
              </a:rPr>
              <a:t>Vietnams </a:t>
            </a:r>
            <a:r>
              <a:rPr lang="en-US" altLang="en-US" sz="2100" dirty="0" err="1">
                <a:latin typeface="Garamond" panose="02020404030301010803" pitchFamily="18" charset="0"/>
              </a:rPr>
              <a:t>Exporte</a:t>
            </a:r>
            <a:r>
              <a:rPr lang="en-US" altLang="en-US" sz="2100" dirty="0">
                <a:latin typeface="Garamond" panose="02020404030301010803" pitchFamily="18" charset="0"/>
              </a:rPr>
              <a:t> in die EU </a:t>
            </a:r>
            <a:r>
              <a:rPr lang="en-US" altLang="en-US" sz="2100" dirty="0" err="1">
                <a:latin typeface="Garamond" panose="02020404030301010803" pitchFamily="18" charset="0"/>
              </a:rPr>
              <a:t>stiegen</a:t>
            </a:r>
            <a:r>
              <a:rPr lang="en-US" altLang="en-US" sz="2100" dirty="0">
                <a:latin typeface="Garamond" panose="02020404030301010803" pitchFamily="18" charset="0"/>
              </a:rPr>
              <a:t> um fast 50%, </a:t>
            </a:r>
            <a:r>
              <a:rPr lang="en-US" altLang="en-US" sz="2100" dirty="0" err="1">
                <a:latin typeface="Garamond" panose="02020404030301010803" pitchFamily="18" charset="0"/>
              </a:rPr>
              <a:t>Importe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aus</a:t>
            </a:r>
            <a:r>
              <a:rPr lang="en-US" altLang="en-US" sz="2100" dirty="0">
                <a:latin typeface="Garamond" panose="02020404030301010803" pitchFamily="18" charset="0"/>
              </a:rPr>
              <a:t> der EU um </a:t>
            </a:r>
            <a:r>
              <a:rPr lang="en-US" altLang="en-US" sz="2100" dirty="0" err="1">
                <a:latin typeface="Garamond" panose="02020404030301010803" pitchFamily="18" charset="0"/>
              </a:rPr>
              <a:t>mehr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als</a:t>
            </a:r>
            <a:r>
              <a:rPr lang="en-US" altLang="en-US" sz="2100" dirty="0">
                <a:latin typeface="Garamond" panose="02020404030301010803" pitchFamily="18" charset="0"/>
              </a:rPr>
              <a:t> 40 %.</a:t>
            </a:r>
          </a:p>
          <a:p>
            <a:pPr marL="973138" lvl="1" indent="-342900" algn="just">
              <a:buFont typeface="Garamond" panose="02020404030301010803" pitchFamily="18" charset="0"/>
              <a:buChar char="–"/>
            </a:pPr>
            <a:r>
              <a:rPr lang="en-US" altLang="en-US" sz="2100" dirty="0">
                <a:latin typeface="Garamond" panose="02020404030301010803" pitchFamily="18" charset="0"/>
              </a:rPr>
              <a:t>2023 </a:t>
            </a:r>
            <a:r>
              <a:rPr lang="en-US" altLang="en-US" sz="2100" dirty="0" err="1">
                <a:latin typeface="Garamond" panose="02020404030301010803" pitchFamily="18" charset="0"/>
              </a:rPr>
              <a:t>betrug</a:t>
            </a:r>
            <a:r>
              <a:rPr lang="en-US" altLang="en-US" sz="2100" dirty="0">
                <a:latin typeface="Garamond" panose="02020404030301010803" pitchFamily="18" charset="0"/>
              </a:rPr>
              <a:t> das </a:t>
            </a:r>
            <a:r>
              <a:rPr lang="en-US" altLang="en-US" sz="2100" dirty="0" err="1">
                <a:latin typeface="Garamond" panose="02020404030301010803" pitchFamily="18" charset="0"/>
              </a:rPr>
              <a:t>bilaterale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Handelsvolumen</a:t>
            </a:r>
            <a:r>
              <a:rPr lang="en-US" altLang="en-US" sz="2100" dirty="0">
                <a:latin typeface="Garamond" panose="02020404030301010803" pitchFamily="18" charset="0"/>
              </a:rPr>
              <a:t> 296,87 </a:t>
            </a:r>
            <a:r>
              <a:rPr lang="en-US" altLang="en-US" sz="2100" dirty="0" err="1">
                <a:latin typeface="Garamond" panose="02020404030301010803" pitchFamily="18" charset="0"/>
              </a:rPr>
              <a:t>Mrd</a:t>
            </a:r>
            <a:r>
              <a:rPr lang="en-US" altLang="en-US" sz="2100" dirty="0">
                <a:latin typeface="Garamond" panose="02020404030301010803" pitchFamily="18" charset="0"/>
              </a:rPr>
              <a:t>. US-Dollar. Vietnams </a:t>
            </a:r>
            <a:r>
              <a:rPr lang="en-US" altLang="en-US" sz="2100" dirty="0" err="1">
                <a:latin typeface="Garamond" panose="02020404030301010803" pitchFamily="18" charset="0"/>
              </a:rPr>
              <a:t>Exporte</a:t>
            </a:r>
            <a:r>
              <a:rPr lang="en-US" altLang="en-US" sz="2100" dirty="0">
                <a:latin typeface="Garamond" panose="02020404030301010803" pitchFamily="18" charset="0"/>
              </a:rPr>
              <a:t> in die EU </a:t>
            </a:r>
            <a:r>
              <a:rPr lang="en-US" altLang="en-US" sz="2100" dirty="0" err="1">
                <a:latin typeface="Garamond" panose="02020404030301010803" pitchFamily="18" charset="0"/>
              </a:rPr>
              <a:t>erreichten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im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ersten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Halbjahr</a:t>
            </a:r>
            <a:r>
              <a:rPr lang="en-US" altLang="en-US" sz="2100" dirty="0">
                <a:latin typeface="Garamond" panose="02020404030301010803" pitchFamily="18" charset="0"/>
              </a:rPr>
              <a:t> 2024 </a:t>
            </a:r>
            <a:r>
              <a:rPr lang="en-US" altLang="en-US" sz="2100" dirty="0" err="1">
                <a:latin typeface="Garamond" panose="02020404030301010803" pitchFamily="18" charset="0"/>
              </a:rPr>
              <a:t>über</a:t>
            </a:r>
            <a:r>
              <a:rPr lang="en-US" altLang="en-US" sz="2100" dirty="0">
                <a:latin typeface="Garamond" panose="02020404030301010803" pitchFamily="18" charset="0"/>
              </a:rPr>
              <a:t> 24,69 </a:t>
            </a:r>
            <a:r>
              <a:rPr lang="en-US" altLang="en-US" sz="2100" dirty="0" err="1">
                <a:latin typeface="Garamond" panose="02020404030301010803" pitchFamily="18" charset="0"/>
              </a:rPr>
              <a:t>Mrd</a:t>
            </a:r>
            <a:r>
              <a:rPr lang="en-US" altLang="en-US" sz="2100" dirty="0">
                <a:latin typeface="Garamond" panose="02020404030301010803" pitchFamily="18" charset="0"/>
              </a:rPr>
              <a:t>. US-Dollar (+15,37 % </a:t>
            </a:r>
            <a:r>
              <a:rPr lang="en-US" altLang="en-US" sz="2100" dirty="0" err="1">
                <a:latin typeface="Garamond" panose="02020404030301010803" pitchFamily="18" charset="0"/>
              </a:rPr>
              <a:t>im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Jahresvergleich</a:t>
            </a:r>
            <a:r>
              <a:rPr lang="en-US" altLang="en-US" sz="2100" dirty="0">
                <a:latin typeface="Garamond" panose="02020404030301010803" pitchFamily="18" charset="0"/>
              </a:rPr>
              <a:t>)</a:t>
            </a:r>
          </a:p>
          <a:p>
            <a:pPr marL="973138" lvl="1" indent="-342900" algn="just">
              <a:buFont typeface="Garamond" panose="02020404030301010803" pitchFamily="18" charset="0"/>
              <a:buChar char="–"/>
            </a:pPr>
            <a:r>
              <a:rPr lang="en-US" altLang="en-US" sz="2100" dirty="0" err="1">
                <a:latin typeface="Garamond" panose="02020404030301010803" pitchFamily="18" charset="0"/>
              </a:rPr>
              <a:t>Ohne</a:t>
            </a:r>
            <a:r>
              <a:rPr lang="en-US" altLang="en-US" sz="2100" dirty="0">
                <a:latin typeface="Garamond" panose="02020404030301010803" pitchFamily="18" charset="0"/>
              </a:rPr>
              <a:t> das </a:t>
            </a:r>
            <a:r>
              <a:rPr lang="en-US" altLang="en-US" sz="2100" dirty="0" err="1">
                <a:latin typeface="Garamond" panose="02020404030301010803" pitchFamily="18" charset="0"/>
              </a:rPr>
              <a:t>Investitionsschutzabkommen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haben</a:t>
            </a:r>
            <a:r>
              <a:rPr lang="en-US" altLang="en-US" sz="2100" dirty="0">
                <a:latin typeface="Garamond" panose="02020404030301010803" pitchFamily="18" charset="0"/>
              </a:rPr>
              <a:t> EU-</a:t>
            </a:r>
            <a:r>
              <a:rPr lang="en-US" altLang="en-US" sz="2100" dirty="0" err="1">
                <a:latin typeface="Garamond" panose="02020404030301010803" pitchFamily="18" charset="0"/>
              </a:rPr>
              <a:t>Mitglieder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seit</a:t>
            </a:r>
            <a:r>
              <a:rPr lang="en-US" altLang="en-US" sz="2100" dirty="0">
                <a:latin typeface="Garamond" panose="02020404030301010803" pitchFamily="18" charset="0"/>
              </a:rPr>
              <a:t> 2020 </a:t>
            </a:r>
            <a:r>
              <a:rPr lang="en-US" altLang="en-US" sz="2100" dirty="0" err="1">
                <a:latin typeface="Garamond" panose="02020404030301010803" pitchFamily="18" charset="0"/>
              </a:rPr>
              <a:t>rund</a:t>
            </a:r>
            <a:r>
              <a:rPr lang="en-US" altLang="en-US" sz="2100" dirty="0">
                <a:latin typeface="Garamond" panose="02020404030301010803" pitchFamily="18" charset="0"/>
              </a:rPr>
              <a:t> 28 </a:t>
            </a:r>
            <a:r>
              <a:rPr lang="en-US" altLang="en-US" sz="2100" dirty="0" err="1">
                <a:latin typeface="Garamond" panose="02020404030301010803" pitchFamily="18" charset="0"/>
              </a:rPr>
              <a:t>Mrd</a:t>
            </a:r>
            <a:r>
              <a:rPr lang="en-US" altLang="en-US" sz="2100" dirty="0">
                <a:latin typeface="Garamond" panose="02020404030301010803" pitchFamily="18" charset="0"/>
              </a:rPr>
              <a:t>. € (30,6 </a:t>
            </a:r>
            <a:r>
              <a:rPr lang="en-US" altLang="en-US" sz="2100" dirty="0" err="1">
                <a:latin typeface="Garamond" panose="02020404030301010803" pitchFamily="18" charset="0"/>
              </a:rPr>
              <a:t>Mrd</a:t>
            </a:r>
            <a:r>
              <a:rPr lang="en-US" altLang="en-US" sz="2100" dirty="0">
                <a:latin typeface="Garamond" panose="02020404030301010803" pitchFamily="18" charset="0"/>
              </a:rPr>
              <a:t>. US-Dollar) in 2.450 </a:t>
            </a:r>
            <a:r>
              <a:rPr lang="en-US" altLang="en-US" sz="2100" dirty="0" err="1">
                <a:latin typeface="Garamond" panose="02020404030301010803" pitchFamily="18" charset="0"/>
              </a:rPr>
              <a:t>Projekte</a:t>
            </a:r>
            <a:r>
              <a:rPr lang="en-US" altLang="en-US" sz="2100" dirty="0">
                <a:latin typeface="Garamond" panose="02020404030301010803" pitchFamily="18" charset="0"/>
              </a:rPr>
              <a:t> in Vietnam </a:t>
            </a:r>
            <a:r>
              <a:rPr lang="en-US" altLang="en-US" sz="2100" dirty="0" err="1">
                <a:latin typeface="Garamond" panose="02020404030301010803" pitchFamily="18" charset="0"/>
              </a:rPr>
              <a:t>investiert</a:t>
            </a:r>
            <a:r>
              <a:rPr lang="en-US" altLang="en-US" sz="2100" dirty="0">
                <a:latin typeface="Garamond" panose="02020404030301010803" pitchFamily="18" charset="0"/>
              </a:rPr>
              <a:t>, </a:t>
            </a:r>
            <a:r>
              <a:rPr lang="en-US" altLang="en-US" sz="2100" dirty="0" err="1">
                <a:latin typeface="Garamond" panose="02020404030301010803" pitchFamily="18" charset="0"/>
              </a:rPr>
              <a:t>viele</a:t>
            </a:r>
            <a:r>
              <a:rPr lang="en-US" altLang="en-US" sz="2100" dirty="0">
                <a:latin typeface="Garamond" panose="02020404030301010803" pitchFamily="18" charset="0"/>
              </a:rPr>
              <a:t> </a:t>
            </a:r>
            <a:r>
              <a:rPr lang="en-US" altLang="en-US" sz="2100" dirty="0" err="1">
                <a:latin typeface="Garamond" panose="02020404030301010803" pitchFamily="18" charset="0"/>
              </a:rPr>
              <a:t>davon</a:t>
            </a:r>
            <a:r>
              <a:rPr lang="en-US" altLang="en-US" sz="2100" dirty="0">
                <a:latin typeface="Garamond" panose="02020404030301010803" pitchFamily="18" charset="0"/>
              </a:rPr>
              <a:t> in </a:t>
            </a:r>
            <a:r>
              <a:rPr lang="en-US" altLang="en-US" sz="2100" dirty="0" err="1">
                <a:latin typeface="Garamond" panose="02020404030301010803" pitchFamily="18" charset="0"/>
              </a:rPr>
              <a:t>Hightech-Fertigung</a:t>
            </a:r>
            <a:r>
              <a:rPr lang="en-US" altLang="en-US" sz="2100" dirty="0">
                <a:latin typeface="Garamond" panose="02020404030301010803" pitchFamily="18" charset="0"/>
              </a:rPr>
              <a:t> und </a:t>
            </a:r>
            <a:r>
              <a:rPr lang="en-US" altLang="en-US" sz="2100" dirty="0" err="1">
                <a:latin typeface="Garamond" panose="02020404030301010803" pitchFamily="18" charset="0"/>
              </a:rPr>
              <a:t>Dienstleistungen</a:t>
            </a:r>
            <a:r>
              <a:rPr lang="en-US" altLang="en-US" sz="2100" dirty="0">
                <a:latin typeface="Garamond" panose="02020404030301010803" pitchFamily="18" charset="0"/>
              </a:rPr>
              <a:t>.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 descr="" title="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051736B3-A1D7-4B99-8E85-BCE6CBD12A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 descr="" title=""/>
          <p:cNvSpPr txBox="1">
            <a:spLocks/>
          </p:cNvSpPr>
          <p:nvPr/>
        </p:nvSpPr>
        <p:spPr bwMode="auto">
          <a:xfrm>
            <a:off x="1066800" y="990603"/>
            <a:ext cx="10515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E865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2pPr>
            <a:lvl3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3pPr>
            <a:lvl4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4pPr>
            <a:lvl5pPr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5pPr>
            <a:lvl6pPr marL="4572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6pPr>
            <a:lvl7pPr marL="9144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7pPr>
            <a:lvl8pPr marL="13716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8pPr>
            <a:lvl9pPr marL="1828800" indent="228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B325F"/>
                </a:solidFill>
                <a:latin typeface="Adobe Heiti Std R" pitchFamily="34" charset="-128"/>
              </a:defRPr>
            </a:lvl9pPr>
          </a:lstStyle>
          <a:p>
            <a:r>
              <a:rPr lang="en-AU" altLang="en-US" dirty="0">
                <a:latin typeface="Garamond" panose="02020404030301010803" pitchFamily="18" charset="0"/>
              </a:rPr>
              <a:t>Vietnams </a:t>
            </a:r>
            <a:r>
              <a:rPr lang="en-AU" altLang="en-US" dirty="0" err="1">
                <a:latin typeface="Garamond" panose="02020404030301010803" pitchFamily="18" charset="0"/>
              </a:rPr>
              <a:t>tiefe</a:t>
            </a:r>
            <a:r>
              <a:rPr lang="en-AU" altLang="en-US" dirty="0">
                <a:latin typeface="Garamond" panose="02020404030301010803" pitchFamily="18" charset="0"/>
              </a:rPr>
              <a:t> </a:t>
            </a:r>
            <a:r>
              <a:rPr lang="en-AU" altLang="en-US" dirty="0" err="1">
                <a:latin typeface="Garamond" panose="02020404030301010803" pitchFamily="18" charset="0"/>
              </a:rPr>
              <a:t>internationale</a:t>
            </a:r>
            <a:r>
              <a:rPr lang="en-AU" altLang="en-US" dirty="0">
                <a:latin typeface="Garamond" panose="02020404030301010803" pitchFamily="18" charset="0"/>
              </a:rPr>
              <a:t> Integration </a:t>
            </a:r>
            <a:r>
              <a:rPr lang="en-AU" altLang="en-US" kern="0" dirty="0">
                <a:latin typeface="Garamond" panose="02020404030301010803" pitchFamily="18" charset="0"/>
              </a:rPr>
              <a:t>(</a:t>
            </a:r>
            <a:r>
              <a:rPr lang="en-AU" altLang="en-US" kern="0" dirty="0" err="1">
                <a:latin typeface="Garamond" panose="02020404030301010803" pitchFamily="18" charset="0"/>
              </a:rPr>
              <a:t>Fortsetzung</a:t>
            </a:r>
            <a:r>
              <a:rPr lang="en-AU" altLang="en-US" kern="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8616063"/>
      </p:ext>
    </p:extLst>
  </p:cSld>
  <p:clrMapOvr>
    <a:masterClrMapping/>
  </p:clrMapOvr>
  <p:transition/>
</p:sld>
</file>

<file path=ppt/theme/theme1.xml><?xml version="1.0" encoding="utf-8"?>
<a:theme xmlns:thm15="http://schemas.microsoft.com/office/thememl/2012/main"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"/>
        <a:cs typeface=""/>
      </a:majorFont>
      <a:minorFont>
        <a:latin typeface="Adobe Heiti Std 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1899-12-31T17:00:00.0000000Z</lastPrinted>
  <dcterms:created xsi:type="dcterms:W3CDTF">1899-12-31T17:00:00.0000000Z</dcterms:created>
  <dcterms:modified xsi:type="dcterms:W3CDTF">1899-12-31T17:00:00.0000000Z</dcterms:modified>
</coreProperties>
</file>