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1404" r:id="rId2"/>
    <p:sldId id="1385" r:id="rId3"/>
    <p:sldId id="1379" r:id="rId4"/>
    <p:sldId id="1409" r:id="rId5"/>
    <p:sldId id="141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35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am, Bach Dai" userId="5d5fb4b3-765c-450c-9259-a2a21032fa33" providerId="ADAL" clId="{77A0C87B-0351-4B78-BF7E-54F7A710E208}"/>
    <pc:docChg chg="undo custSel addSld delSld modSld">
      <pc:chgData name="Pham, Bach Dai" userId="5d5fb4b3-765c-450c-9259-a2a21032fa33" providerId="ADAL" clId="{77A0C87B-0351-4B78-BF7E-54F7A710E208}" dt="2025-10-28T08:53:20.617" v="238" actId="20577"/>
      <pc:docMkLst>
        <pc:docMk/>
      </pc:docMkLst>
      <pc:sldChg chg="modSp mod">
        <pc:chgData name="Pham, Bach Dai" userId="5d5fb4b3-765c-450c-9259-a2a21032fa33" providerId="ADAL" clId="{77A0C87B-0351-4B78-BF7E-54F7A710E208}" dt="2025-10-28T08:53:20.617" v="238" actId="20577"/>
        <pc:sldMkLst>
          <pc:docMk/>
          <pc:sldMk cId="0" sldId="1379"/>
        </pc:sldMkLst>
        <pc:spChg chg="mod">
          <ac:chgData name="Pham, Bach Dai" userId="5d5fb4b3-765c-450c-9259-a2a21032fa33" providerId="ADAL" clId="{77A0C87B-0351-4B78-BF7E-54F7A710E208}" dt="2025-10-28T08:53:20.617" v="238" actId="20577"/>
          <ac:spMkLst>
            <pc:docMk/>
            <pc:sldMk cId="0" sldId="1379"/>
            <ac:spMk id="16" creationId="{00000000-0000-0000-0000-000000000000}"/>
          </ac:spMkLst>
        </pc:spChg>
      </pc:sldChg>
      <pc:sldChg chg="modSp mod">
        <pc:chgData name="Pham, Bach Dai" userId="5d5fb4b3-765c-450c-9259-a2a21032fa33" providerId="ADAL" clId="{77A0C87B-0351-4B78-BF7E-54F7A710E208}" dt="2025-10-28T08:39:15.050" v="127" actId="20577"/>
        <pc:sldMkLst>
          <pc:docMk/>
          <pc:sldMk cId="0" sldId="1385"/>
        </pc:sldMkLst>
        <pc:graphicFrameChg chg="mod modGraphic">
          <ac:chgData name="Pham, Bach Dai" userId="5d5fb4b3-765c-450c-9259-a2a21032fa33" providerId="ADAL" clId="{77A0C87B-0351-4B78-BF7E-54F7A710E208}" dt="2025-10-28T08:39:15.050" v="127" actId="20577"/>
          <ac:graphicFrameMkLst>
            <pc:docMk/>
            <pc:sldMk cId="0" sldId="1385"/>
            <ac:graphicFrameMk id="3" creationId="{00000000-0000-0000-0000-000000000000}"/>
          </ac:graphicFrameMkLst>
        </pc:graphicFrameChg>
      </pc:sldChg>
      <pc:sldChg chg="modSp del mod">
        <pc:chgData name="Pham, Bach Dai" userId="5d5fb4b3-765c-450c-9259-a2a21032fa33" providerId="ADAL" clId="{77A0C87B-0351-4B78-BF7E-54F7A710E208}" dt="2025-10-28T08:19:16.159" v="86" actId="2696"/>
        <pc:sldMkLst>
          <pc:docMk/>
          <pc:sldMk cId="112962954" sldId="1392"/>
        </pc:sldMkLst>
        <pc:spChg chg="mod">
          <ac:chgData name="Pham, Bach Dai" userId="5d5fb4b3-765c-450c-9259-a2a21032fa33" providerId="ADAL" clId="{77A0C87B-0351-4B78-BF7E-54F7A710E208}" dt="2025-10-28T08:19:07.833" v="84" actId="6549"/>
          <ac:spMkLst>
            <pc:docMk/>
            <pc:sldMk cId="112962954" sldId="1392"/>
            <ac:spMk id="16" creationId="{9092C668-1993-AD1D-44A8-01F242972334}"/>
          </ac:spMkLst>
        </pc:spChg>
      </pc:sldChg>
      <pc:sldChg chg="modSp mod">
        <pc:chgData name="Pham, Bach Dai" userId="5d5fb4b3-765c-450c-9259-a2a21032fa33" providerId="ADAL" clId="{77A0C87B-0351-4B78-BF7E-54F7A710E208}" dt="2025-10-28T08:16:09.653" v="1" actId="20577"/>
        <pc:sldMkLst>
          <pc:docMk/>
          <pc:sldMk cId="3550065058" sldId="1404"/>
        </pc:sldMkLst>
        <pc:spChg chg="mod">
          <ac:chgData name="Pham, Bach Dai" userId="5d5fb4b3-765c-450c-9259-a2a21032fa33" providerId="ADAL" clId="{77A0C87B-0351-4B78-BF7E-54F7A710E208}" dt="2025-10-28T08:16:09.653" v="1" actId="20577"/>
          <ac:spMkLst>
            <pc:docMk/>
            <pc:sldMk cId="3550065058" sldId="1404"/>
            <ac:spMk id="4" creationId="{00000000-0000-0000-0000-000000000000}"/>
          </ac:spMkLst>
        </pc:spChg>
      </pc:sldChg>
      <pc:sldChg chg="modSp del mod">
        <pc:chgData name="Pham, Bach Dai" userId="5d5fb4b3-765c-450c-9259-a2a21032fa33" providerId="ADAL" clId="{77A0C87B-0351-4B78-BF7E-54F7A710E208}" dt="2025-10-28T08:19:13.871" v="85" actId="2696"/>
        <pc:sldMkLst>
          <pc:docMk/>
          <pc:sldMk cId="988313631" sldId="1406"/>
        </pc:sldMkLst>
        <pc:spChg chg="mod">
          <ac:chgData name="Pham, Bach Dai" userId="5d5fb4b3-765c-450c-9259-a2a21032fa33" providerId="ADAL" clId="{77A0C87B-0351-4B78-BF7E-54F7A710E208}" dt="2025-10-28T08:19:02.585" v="83" actId="6549"/>
          <ac:spMkLst>
            <pc:docMk/>
            <pc:sldMk cId="988313631" sldId="1406"/>
            <ac:spMk id="16" creationId="{00000000-0000-0000-0000-000000000000}"/>
          </ac:spMkLst>
        </pc:spChg>
      </pc:sldChg>
      <pc:sldChg chg="modSp mod">
        <pc:chgData name="Pham, Bach Dai" userId="5d5fb4b3-765c-450c-9259-a2a21032fa33" providerId="ADAL" clId="{77A0C87B-0351-4B78-BF7E-54F7A710E208}" dt="2025-10-28T08:43:48.916" v="166" actId="5793"/>
        <pc:sldMkLst>
          <pc:docMk/>
          <pc:sldMk cId="2139294556" sldId="1409"/>
        </pc:sldMkLst>
        <pc:spChg chg="mod">
          <ac:chgData name="Pham, Bach Dai" userId="5d5fb4b3-765c-450c-9259-a2a21032fa33" providerId="ADAL" clId="{77A0C87B-0351-4B78-BF7E-54F7A710E208}" dt="2025-10-28T08:43:48.916" v="166" actId="5793"/>
          <ac:spMkLst>
            <pc:docMk/>
            <pc:sldMk cId="2139294556" sldId="1409"/>
            <ac:spMk id="16" creationId="{9092C668-1993-AD1D-44A8-01F242972334}"/>
          </ac:spMkLst>
        </pc:spChg>
      </pc:sldChg>
      <pc:sldChg chg="new del">
        <pc:chgData name="Pham, Bach Dai" userId="5d5fb4b3-765c-450c-9259-a2a21032fa33" providerId="ADAL" clId="{77A0C87B-0351-4B78-BF7E-54F7A710E208}" dt="2025-10-28T08:36:34.384" v="96" actId="2696"/>
        <pc:sldMkLst>
          <pc:docMk/>
          <pc:sldMk cId="2968126486" sldId="1410"/>
        </pc:sldMkLst>
      </pc:sldChg>
      <pc:sldChg chg="modSp add mod">
        <pc:chgData name="Pham, Bach Dai" userId="5d5fb4b3-765c-450c-9259-a2a21032fa33" providerId="ADAL" clId="{77A0C87B-0351-4B78-BF7E-54F7A710E208}" dt="2025-10-28T08:49:22.358" v="228" actId="2711"/>
        <pc:sldMkLst>
          <pc:docMk/>
          <pc:sldMk cId="1640897601" sldId="1411"/>
        </pc:sldMkLst>
        <pc:spChg chg="mod">
          <ac:chgData name="Pham, Bach Dai" userId="5d5fb4b3-765c-450c-9259-a2a21032fa33" providerId="ADAL" clId="{77A0C87B-0351-4B78-BF7E-54F7A710E208}" dt="2025-10-28T08:49:22.358" v="228" actId="2711"/>
          <ac:spMkLst>
            <pc:docMk/>
            <pc:sldMk cId="1640897601" sldId="1411"/>
            <ac:spMk id="16" creationId="{9092C668-1993-AD1D-44A8-01F24297233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C8EC09-9233-4D45-A0B3-5C8757D88F77}" type="datetimeFigureOut">
              <a:rPr lang="en-GB" smtClean="0"/>
              <a:t>29/10/2025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EAC661-F29A-47E2-82EE-1B3F8B5E279B}"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7F0066BB-3FA2-4FB0-8AA6-5E7A092FEBE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7F0066BB-3FA2-4FB0-8AA6-5E7A092FEBE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62B41-0AC0-7AFF-8E8D-3C909F10FC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036DDA-9230-3885-C477-DEC0ABE3EE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B3EB7C-25B2-5708-3FF3-756A6E7478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AE243B-F033-BAA7-2A28-EF5FE267234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7F0066BB-3FA2-4FB0-8AA6-5E7A092FEBE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28734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62B41-0AC0-7AFF-8E8D-3C909F10FC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036DDA-9230-3885-C477-DEC0ABE3EE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B3EB7C-25B2-5708-3FF3-756A6E7478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AE243B-F033-BAA7-2A28-EF5FE267234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7F0066BB-3FA2-4FB0-8AA6-5E7A092FEBE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69713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00" indent="0" algn="ctr">
              <a:buNone/>
              <a:defRPr>
                <a:solidFill>
                  <a:schemeClr val="tx1">
                    <a:tint val="75000"/>
                  </a:schemeClr>
                </a:solidFill>
              </a:defRPr>
            </a:lvl2pPr>
            <a:lvl3pPr marL="609600" indent="0" algn="ctr">
              <a:buNone/>
              <a:defRPr>
                <a:solidFill>
                  <a:schemeClr val="tx1">
                    <a:tint val="75000"/>
                  </a:schemeClr>
                </a:solidFill>
              </a:defRPr>
            </a:lvl3pPr>
            <a:lvl4pPr marL="914400" indent="0" algn="ctr">
              <a:buNone/>
              <a:defRPr>
                <a:solidFill>
                  <a:schemeClr val="tx1">
                    <a:tint val="75000"/>
                  </a:schemeClr>
                </a:solidFill>
              </a:defRPr>
            </a:lvl4pPr>
            <a:lvl5pPr marL="1219200" indent="0" algn="ctr">
              <a:buNone/>
              <a:defRPr>
                <a:solidFill>
                  <a:schemeClr val="tx1">
                    <a:tint val="75000"/>
                  </a:schemeClr>
                </a:solidFill>
              </a:defRPr>
            </a:lvl5pPr>
            <a:lvl6pPr marL="1524000" indent="0" algn="ctr">
              <a:buNone/>
              <a:defRPr>
                <a:solidFill>
                  <a:schemeClr val="tx1">
                    <a:tint val="75000"/>
                  </a:schemeClr>
                </a:solidFill>
              </a:defRPr>
            </a:lvl6pPr>
            <a:lvl7pPr marL="1828800" indent="0" algn="ctr">
              <a:buNone/>
              <a:defRPr>
                <a:solidFill>
                  <a:schemeClr val="tx1">
                    <a:tint val="75000"/>
                  </a:schemeClr>
                </a:solidFill>
              </a:defRPr>
            </a:lvl7pPr>
            <a:lvl8pPr marL="2133600" indent="0" algn="ctr">
              <a:buNone/>
              <a:defRPr>
                <a:solidFill>
                  <a:schemeClr val="tx1">
                    <a:tint val="75000"/>
                  </a:schemeClr>
                </a:solidFill>
              </a:defRPr>
            </a:lvl8pPr>
            <a:lvl9pPr marL="24384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5"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5">
                <a:solidFill>
                  <a:schemeClr val="tx1">
                    <a:tint val="75000"/>
                  </a:schemeClr>
                </a:solidFill>
              </a:defRPr>
            </a:lvl1pPr>
            <a:lvl2pPr marL="304800" indent="0">
              <a:buNone/>
              <a:defRPr sz="1200">
                <a:solidFill>
                  <a:schemeClr val="tx1">
                    <a:tint val="75000"/>
                  </a:schemeClr>
                </a:solidFill>
              </a:defRPr>
            </a:lvl2pPr>
            <a:lvl3pPr marL="609600" indent="0">
              <a:buNone/>
              <a:defRPr sz="1065">
                <a:solidFill>
                  <a:schemeClr val="tx1">
                    <a:tint val="75000"/>
                  </a:schemeClr>
                </a:solidFill>
              </a:defRPr>
            </a:lvl3pPr>
            <a:lvl4pPr marL="914400" indent="0">
              <a:buNone/>
              <a:defRPr sz="935">
                <a:solidFill>
                  <a:schemeClr val="tx1">
                    <a:tint val="75000"/>
                  </a:schemeClr>
                </a:solidFill>
              </a:defRPr>
            </a:lvl4pPr>
            <a:lvl5pPr marL="1219200" indent="0">
              <a:buNone/>
              <a:defRPr sz="935">
                <a:solidFill>
                  <a:schemeClr val="tx1">
                    <a:tint val="75000"/>
                  </a:schemeClr>
                </a:solidFill>
              </a:defRPr>
            </a:lvl5pPr>
            <a:lvl6pPr marL="1524000" indent="0">
              <a:buNone/>
              <a:defRPr sz="935">
                <a:solidFill>
                  <a:schemeClr val="tx1">
                    <a:tint val="75000"/>
                  </a:schemeClr>
                </a:solidFill>
              </a:defRPr>
            </a:lvl6pPr>
            <a:lvl7pPr marL="1828800" indent="0">
              <a:buNone/>
              <a:defRPr sz="935">
                <a:solidFill>
                  <a:schemeClr val="tx1">
                    <a:tint val="75000"/>
                  </a:schemeClr>
                </a:solidFill>
              </a:defRPr>
            </a:lvl7pPr>
            <a:lvl8pPr marL="2133600" indent="0">
              <a:buNone/>
              <a:defRPr sz="935">
                <a:solidFill>
                  <a:schemeClr val="tx1">
                    <a:tint val="75000"/>
                  </a:schemeClr>
                </a:solidFill>
              </a:defRPr>
            </a:lvl8pPr>
            <a:lvl9pPr marL="2438400" indent="0">
              <a:buNone/>
              <a:defRPr sz="93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5"/>
            </a:lvl1pPr>
            <a:lvl2pPr>
              <a:defRPr sz="1600"/>
            </a:lvl2pPr>
            <a:lvl3pPr>
              <a:defRPr sz="1335"/>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5"/>
            </a:lvl1pPr>
            <a:lvl2pPr>
              <a:defRPr sz="1600"/>
            </a:lvl2pPr>
            <a:lvl3pPr>
              <a:defRPr sz="1335"/>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00" indent="0">
              <a:buNone/>
              <a:defRPr sz="1335" b="1"/>
            </a:lvl2pPr>
            <a:lvl3pPr marL="609600" indent="0">
              <a:buNone/>
              <a:defRPr sz="1200" b="1"/>
            </a:lvl3pPr>
            <a:lvl4pPr marL="914400" indent="0">
              <a:buNone/>
              <a:defRPr sz="1065" b="1"/>
            </a:lvl4pPr>
            <a:lvl5pPr marL="1219200" indent="0">
              <a:buNone/>
              <a:defRPr sz="1065" b="1"/>
            </a:lvl5pPr>
            <a:lvl6pPr marL="1524000" indent="0">
              <a:buNone/>
              <a:defRPr sz="1065" b="1"/>
            </a:lvl6pPr>
            <a:lvl7pPr marL="1828800" indent="0">
              <a:buNone/>
              <a:defRPr sz="1065" b="1"/>
            </a:lvl7pPr>
            <a:lvl8pPr marL="2133600" indent="0">
              <a:buNone/>
              <a:defRPr sz="1065" b="1"/>
            </a:lvl8pPr>
            <a:lvl9pPr marL="2438400" indent="0">
              <a:buNone/>
              <a:defRPr sz="1065"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5"/>
            </a:lvl2pPr>
            <a:lvl3pPr>
              <a:defRPr sz="1200"/>
            </a:lvl3pPr>
            <a:lvl4pPr>
              <a:defRPr sz="1065"/>
            </a:lvl4pPr>
            <a:lvl5pPr>
              <a:defRPr sz="1065"/>
            </a:lvl5pPr>
            <a:lvl6pPr>
              <a:defRPr sz="1065"/>
            </a:lvl6pPr>
            <a:lvl7pPr>
              <a:defRPr sz="1065"/>
            </a:lvl7pPr>
            <a:lvl8pPr>
              <a:defRPr sz="1065"/>
            </a:lvl8pPr>
            <a:lvl9pPr>
              <a:defRPr sz="10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00" indent="0">
              <a:buNone/>
              <a:defRPr sz="1335" b="1"/>
            </a:lvl2pPr>
            <a:lvl3pPr marL="609600" indent="0">
              <a:buNone/>
              <a:defRPr sz="1200" b="1"/>
            </a:lvl3pPr>
            <a:lvl4pPr marL="914400" indent="0">
              <a:buNone/>
              <a:defRPr sz="1065" b="1"/>
            </a:lvl4pPr>
            <a:lvl5pPr marL="1219200" indent="0">
              <a:buNone/>
              <a:defRPr sz="1065" b="1"/>
            </a:lvl5pPr>
            <a:lvl6pPr marL="1524000" indent="0">
              <a:buNone/>
              <a:defRPr sz="1065" b="1"/>
            </a:lvl6pPr>
            <a:lvl7pPr marL="1828800" indent="0">
              <a:buNone/>
              <a:defRPr sz="1065" b="1"/>
            </a:lvl7pPr>
            <a:lvl8pPr marL="2133600" indent="0">
              <a:buNone/>
              <a:defRPr sz="1065" b="1"/>
            </a:lvl8pPr>
            <a:lvl9pPr marL="2438400" indent="0">
              <a:buNone/>
              <a:defRPr sz="1065"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5"/>
            </a:lvl2pPr>
            <a:lvl3pPr>
              <a:defRPr sz="1200"/>
            </a:lvl3pPr>
            <a:lvl4pPr>
              <a:defRPr sz="1065"/>
            </a:lvl4pPr>
            <a:lvl5pPr>
              <a:defRPr sz="1065"/>
            </a:lvl5pPr>
            <a:lvl6pPr>
              <a:defRPr sz="1065"/>
            </a:lvl6pPr>
            <a:lvl7pPr>
              <a:defRPr sz="1065"/>
            </a:lvl7pPr>
            <a:lvl8pPr>
              <a:defRPr sz="1065"/>
            </a:lvl8pPr>
            <a:lvl9pPr>
              <a:defRPr sz="10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t>10/29/2025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t>10/29/2025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10/29/2025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5"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5"/>
            </a:lvl1pPr>
            <a:lvl2pPr>
              <a:defRPr sz="1865"/>
            </a:lvl2pPr>
            <a:lvl3pPr>
              <a:defRPr sz="1600"/>
            </a:lvl3pPr>
            <a:lvl4pPr>
              <a:defRPr sz="1335"/>
            </a:lvl4pPr>
            <a:lvl5pPr>
              <a:defRPr sz="1335"/>
            </a:lvl5pPr>
            <a:lvl6pPr>
              <a:defRPr sz="1335"/>
            </a:lvl6pPr>
            <a:lvl7pPr>
              <a:defRPr sz="1335"/>
            </a:lvl7pPr>
            <a:lvl8pPr>
              <a:defRPr sz="1335"/>
            </a:lvl8pPr>
            <a:lvl9pPr>
              <a:defRPr sz="133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5"/>
            </a:lvl1pPr>
            <a:lvl2pPr marL="304800" indent="0">
              <a:buNone/>
              <a:defRPr sz="800"/>
            </a:lvl2pPr>
            <a:lvl3pPr marL="609600" indent="0">
              <a:buNone/>
              <a:defRPr sz="665"/>
            </a:lvl3pPr>
            <a:lvl4pPr marL="914400" indent="0">
              <a:buNone/>
              <a:defRPr sz="600"/>
            </a:lvl4pPr>
            <a:lvl5pPr marL="1219200" indent="0">
              <a:buNone/>
              <a:defRPr sz="600"/>
            </a:lvl5pPr>
            <a:lvl6pPr marL="1524000" indent="0">
              <a:buNone/>
              <a:defRPr sz="600"/>
            </a:lvl6pPr>
            <a:lvl7pPr marL="1828800" indent="0">
              <a:buNone/>
              <a:defRPr sz="600"/>
            </a:lvl7pPr>
            <a:lvl8pPr marL="2133600" indent="0">
              <a:buNone/>
              <a:defRPr sz="600"/>
            </a:lvl8pPr>
            <a:lvl9pPr marL="2438400"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5"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5"/>
            </a:lvl1pPr>
            <a:lvl2pPr marL="304800" indent="0">
              <a:buNone/>
              <a:defRPr sz="1865"/>
            </a:lvl2pPr>
            <a:lvl3pPr marL="609600" indent="0">
              <a:buNone/>
              <a:defRPr sz="1600"/>
            </a:lvl3pPr>
            <a:lvl4pPr marL="914400" indent="0">
              <a:buNone/>
              <a:defRPr sz="1335"/>
            </a:lvl4pPr>
            <a:lvl5pPr marL="1219200" indent="0">
              <a:buNone/>
              <a:defRPr sz="1335"/>
            </a:lvl5pPr>
            <a:lvl6pPr marL="1524000" indent="0">
              <a:buNone/>
              <a:defRPr sz="1335"/>
            </a:lvl6pPr>
            <a:lvl7pPr marL="1828800" indent="0">
              <a:buNone/>
              <a:defRPr sz="1335"/>
            </a:lvl7pPr>
            <a:lvl8pPr marL="2133600" indent="0">
              <a:buNone/>
              <a:defRPr sz="1335"/>
            </a:lvl8pPr>
            <a:lvl9pPr marL="2438400" indent="0">
              <a:buNone/>
              <a:defRPr sz="1335"/>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5"/>
            </a:lvl1pPr>
            <a:lvl2pPr marL="304800" indent="0">
              <a:buNone/>
              <a:defRPr sz="800"/>
            </a:lvl2pPr>
            <a:lvl3pPr marL="609600" indent="0">
              <a:buNone/>
              <a:defRPr sz="665"/>
            </a:lvl3pPr>
            <a:lvl4pPr marL="914400" indent="0">
              <a:buNone/>
              <a:defRPr sz="600"/>
            </a:lvl4pPr>
            <a:lvl5pPr marL="1219200" indent="0">
              <a:buNone/>
              <a:defRPr sz="600"/>
            </a:lvl5pPr>
            <a:lvl6pPr marL="1524000" indent="0">
              <a:buNone/>
              <a:defRPr sz="600"/>
            </a:lvl6pPr>
            <a:lvl7pPr marL="1828800" indent="0">
              <a:buNone/>
              <a:defRPr sz="600"/>
            </a:lvl7pPr>
            <a:lvl8pPr marL="2133600" indent="0">
              <a:buNone/>
              <a:defRPr sz="600"/>
            </a:lvl8pPr>
            <a:lvl9pPr marL="2438400"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t>10/29/2025</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09600" rtl="0" eaLnBrk="1" latinLnBrk="0" hangingPunct="1">
        <a:spcBef>
          <a:spcPct val="0"/>
        </a:spcBef>
        <a:buNone/>
        <a:defRPr sz="2935" kern="1200">
          <a:solidFill>
            <a:schemeClr val="tx1"/>
          </a:solidFill>
          <a:latin typeface="+mj-lt"/>
          <a:ea typeface="+mj-ea"/>
          <a:cs typeface="+mj-cs"/>
        </a:defRPr>
      </a:lvl1pPr>
    </p:titleStyle>
    <p:bodyStyle>
      <a:lvl1pPr marL="228600" indent="-228600" algn="l" defTabSz="609600" rtl="0" eaLnBrk="1" latinLnBrk="0" hangingPunct="1">
        <a:spcBef>
          <a:spcPct val="20000"/>
        </a:spcBef>
        <a:buFont typeface="Arial" panose="020B0604020202020204" pitchFamily="34" charset="0"/>
        <a:buChar char="•"/>
        <a:defRPr sz="2135" kern="1200">
          <a:solidFill>
            <a:schemeClr val="tx1"/>
          </a:solidFill>
          <a:latin typeface="+mn-lt"/>
          <a:ea typeface="+mn-ea"/>
          <a:cs typeface="+mn-cs"/>
        </a:defRPr>
      </a:lvl1pPr>
      <a:lvl2pPr marL="495300" indent="-190500" algn="l" defTabSz="609600" rtl="0" eaLnBrk="1" latinLnBrk="0" hangingPunct="1">
        <a:spcBef>
          <a:spcPct val="20000"/>
        </a:spcBef>
        <a:buFont typeface="Arial" panose="020B0604020202020204" pitchFamily="34" charset="0"/>
        <a:buChar char="–"/>
        <a:defRPr sz="1865" kern="1200">
          <a:solidFill>
            <a:schemeClr val="tx1"/>
          </a:solidFill>
          <a:latin typeface="+mn-lt"/>
          <a:ea typeface="+mn-ea"/>
          <a:cs typeface="+mn-cs"/>
        </a:defRPr>
      </a:lvl2pPr>
      <a:lvl3pPr marL="762000" indent="-152400" algn="l" defTabSz="6096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3pPr>
      <a:lvl4pPr marL="1066800" indent="-152400" algn="l" defTabSz="609600" rtl="0" eaLnBrk="1" latinLnBrk="0" hangingPunct="1">
        <a:spcBef>
          <a:spcPct val="20000"/>
        </a:spcBef>
        <a:buFont typeface="Arial" panose="020B0604020202020204" pitchFamily="34" charset="0"/>
        <a:buChar char="–"/>
        <a:defRPr sz="1335" kern="1200">
          <a:solidFill>
            <a:schemeClr val="tx1"/>
          </a:solidFill>
          <a:latin typeface="+mn-lt"/>
          <a:ea typeface="+mn-ea"/>
          <a:cs typeface="+mn-cs"/>
        </a:defRPr>
      </a:lvl4pPr>
      <a:lvl5pPr marL="1371600" indent="-152400" algn="l" defTabSz="609600" rtl="0" eaLnBrk="1" latinLnBrk="0" hangingPunct="1">
        <a:spcBef>
          <a:spcPct val="20000"/>
        </a:spcBef>
        <a:buFont typeface="Arial" panose="020B0604020202020204" pitchFamily="34" charset="0"/>
        <a:buChar char="»"/>
        <a:defRPr sz="1335" kern="1200">
          <a:solidFill>
            <a:schemeClr val="tx1"/>
          </a:solidFill>
          <a:latin typeface="+mn-lt"/>
          <a:ea typeface="+mn-ea"/>
          <a:cs typeface="+mn-cs"/>
        </a:defRPr>
      </a:lvl5pPr>
      <a:lvl6pPr marL="1676400" indent="-152400" algn="l" defTabSz="609600" rtl="0" eaLnBrk="1" latinLnBrk="0" hangingPunct="1">
        <a:spcBef>
          <a:spcPct val="20000"/>
        </a:spcBef>
        <a:buFont typeface="Arial" panose="020B0604020202020204" pitchFamily="34" charset="0"/>
        <a:buChar char="•"/>
        <a:defRPr sz="1335" kern="1200">
          <a:solidFill>
            <a:schemeClr val="tx1"/>
          </a:solidFill>
          <a:latin typeface="+mn-lt"/>
          <a:ea typeface="+mn-ea"/>
          <a:cs typeface="+mn-cs"/>
        </a:defRPr>
      </a:lvl6pPr>
      <a:lvl7pPr marL="1981200" indent="-152400" algn="l" defTabSz="609600" rtl="0" eaLnBrk="1" latinLnBrk="0" hangingPunct="1">
        <a:spcBef>
          <a:spcPct val="20000"/>
        </a:spcBef>
        <a:buFont typeface="Arial" panose="020B0604020202020204" pitchFamily="34" charset="0"/>
        <a:buChar char="•"/>
        <a:defRPr sz="1335" kern="1200">
          <a:solidFill>
            <a:schemeClr val="tx1"/>
          </a:solidFill>
          <a:latin typeface="+mn-lt"/>
          <a:ea typeface="+mn-ea"/>
          <a:cs typeface="+mn-cs"/>
        </a:defRPr>
      </a:lvl7pPr>
      <a:lvl8pPr marL="2286000" indent="-152400" algn="l" defTabSz="609600" rtl="0" eaLnBrk="1" latinLnBrk="0" hangingPunct="1">
        <a:spcBef>
          <a:spcPct val="20000"/>
        </a:spcBef>
        <a:buFont typeface="Arial" panose="020B0604020202020204" pitchFamily="34" charset="0"/>
        <a:buChar char="•"/>
        <a:defRPr sz="1335" kern="1200">
          <a:solidFill>
            <a:schemeClr val="tx1"/>
          </a:solidFill>
          <a:latin typeface="+mn-lt"/>
          <a:ea typeface="+mn-ea"/>
          <a:cs typeface="+mn-cs"/>
        </a:defRPr>
      </a:lvl8pPr>
      <a:lvl9pPr marL="2590800" indent="-152400" algn="l" defTabSz="609600" rtl="0" eaLnBrk="1" latinLnBrk="0" hangingPunct="1">
        <a:spcBef>
          <a:spcPct val="20000"/>
        </a:spcBef>
        <a:buFont typeface="Arial" panose="020B0604020202020204" pitchFamily="34" charset="0"/>
        <a:buChar char="•"/>
        <a:defRPr sz="1335" kern="1200">
          <a:solidFill>
            <a:schemeClr val="tx1"/>
          </a:solidFill>
          <a:latin typeface="+mn-lt"/>
          <a:ea typeface="+mn-ea"/>
          <a:cs typeface="+mn-cs"/>
        </a:defRPr>
      </a:lvl9pPr>
    </p:bodyStyle>
    <p:otherStyle>
      <a:defPPr>
        <a:defRPr lang="en-US"/>
      </a:defPPr>
      <a:lvl1pPr marL="0" algn="l" defTabSz="609600" rtl="0" eaLnBrk="1" latinLnBrk="0" hangingPunct="1">
        <a:defRPr sz="1200" kern="1200">
          <a:solidFill>
            <a:schemeClr val="tx1"/>
          </a:solidFill>
          <a:latin typeface="+mn-lt"/>
          <a:ea typeface="+mn-ea"/>
          <a:cs typeface="+mn-cs"/>
        </a:defRPr>
      </a:lvl1pPr>
      <a:lvl2pPr marL="304800" algn="l" defTabSz="609600" rtl="0" eaLnBrk="1" latinLnBrk="0" hangingPunct="1">
        <a:defRPr sz="1200" kern="1200">
          <a:solidFill>
            <a:schemeClr val="tx1"/>
          </a:solidFill>
          <a:latin typeface="+mn-lt"/>
          <a:ea typeface="+mn-ea"/>
          <a:cs typeface="+mn-cs"/>
        </a:defRPr>
      </a:lvl2pPr>
      <a:lvl3pPr marL="609600" algn="l" defTabSz="609600" rtl="0" eaLnBrk="1" latinLnBrk="0" hangingPunct="1">
        <a:defRPr sz="1200" kern="1200">
          <a:solidFill>
            <a:schemeClr val="tx1"/>
          </a:solidFill>
          <a:latin typeface="+mn-lt"/>
          <a:ea typeface="+mn-ea"/>
          <a:cs typeface="+mn-cs"/>
        </a:defRPr>
      </a:lvl3pPr>
      <a:lvl4pPr marL="914400" algn="l" defTabSz="609600" rtl="0" eaLnBrk="1" latinLnBrk="0" hangingPunct="1">
        <a:defRPr sz="1200" kern="1200">
          <a:solidFill>
            <a:schemeClr val="tx1"/>
          </a:solidFill>
          <a:latin typeface="+mn-lt"/>
          <a:ea typeface="+mn-ea"/>
          <a:cs typeface="+mn-cs"/>
        </a:defRPr>
      </a:lvl4pPr>
      <a:lvl5pPr marL="1219200" algn="l" defTabSz="609600" rtl="0" eaLnBrk="1" latinLnBrk="0" hangingPunct="1">
        <a:defRPr sz="1200" kern="1200">
          <a:solidFill>
            <a:schemeClr val="tx1"/>
          </a:solidFill>
          <a:latin typeface="+mn-lt"/>
          <a:ea typeface="+mn-ea"/>
          <a:cs typeface="+mn-cs"/>
        </a:defRPr>
      </a:lvl5pPr>
      <a:lvl6pPr marL="1524000" algn="l" defTabSz="609600" rtl="0" eaLnBrk="1" latinLnBrk="0" hangingPunct="1">
        <a:defRPr sz="1200" kern="1200">
          <a:solidFill>
            <a:schemeClr val="tx1"/>
          </a:solidFill>
          <a:latin typeface="+mn-lt"/>
          <a:ea typeface="+mn-ea"/>
          <a:cs typeface="+mn-cs"/>
        </a:defRPr>
      </a:lvl6pPr>
      <a:lvl7pPr marL="1828800" algn="l" defTabSz="609600" rtl="0" eaLnBrk="1" latinLnBrk="0" hangingPunct="1">
        <a:defRPr sz="1200" kern="1200">
          <a:solidFill>
            <a:schemeClr val="tx1"/>
          </a:solidFill>
          <a:latin typeface="+mn-lt"/>
          <a:ea typeface="+mn-ea"/>
          <a:cs typeface="+mn-cs"/>
        </a:defRPr>
      </a:lvl7pPr>
      <a:lvl8pPr marL="2133600" algn="l" defTabSz="609600" rtl="0" eaLnBrk="1" latinLnBrk="0" hangingPunct="1">
        <a:defRPr sz="1200" kern="1200">
          <a:solidFill>
            <a:schemeClr val="tx1"/>
          </a:solidFill>
          <a:latin typeface="+mn-lt"/>
          <a:ea typeface="+mn-ea"/>
          <a:cs typeface="+mn-cs"/>
        </a:defRPr>
      </a:lvl8pPr>
      <a:lvl9pPr marL="2438400" algn="l" defTabSz="60960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3397" y="0"/>
            <a:ext cx="12186508" cy="6854784"/>
          </a:xfrm>
          <a:prstGeom prst="rect">
            <a:avLst/>
          </a:prstGeom>
          <a:blipFill>
            <a:blip r:embed="rId2" cstate="print"/>
            <a:stretch>
              <a:fillRect/>
            </a:stretch>
          </a:blipFill>
        </p:spPr>
        <p:txBody>
          <a:bodyPr wrap="square" lIns="0" tIns="0" rIns="0" bIns="0" rtlCol="0"/>
          <a:lstStyle/>
          <a:p>
            <a:endParaRPr sz="1199"/>
          </a:p>
        </p:txBody>
      </p:sp>
      <p:sp>
        <p:nvSpPr>
          <p:cNvPr id="3" name="object 3"/>
          <p:cNvSpPr txBox="1"/>
          <p:nvPr/>
        </p:nvSpPr>
        <p:spPr>
          <a:xfrm>
            <a:off x="1971639" y="6080885"/>
            <a:ext cx="8249907" cy="492443"/>
          </a:xfrm>
          <a:prstGeom prst="rect">
            <a:avLst/>
          </a:prstGeom>
        </p:spPr>
        <p:txBody>
          <a:bodyPr vert="horz" wrap="square" lIns="0" tIns="0" rIns="0" bIns="0" rtlCol="0">
            <a:spAutoFit/>
          </a:bodyPr>
          <a:lstStyle/>
          <a:p>
            <a:pPr algn="ctr">
              <a:lnSpc>
                <a:spcPct val="100000"/>
              </a:lnSpc>
            </a:pPr>
            <a:r>
              <a:rPr sz="800" spc="-3">
                <a:solidFill>
                  <a:srgbClr val="243C6A"/>
                </a:solidFill>
                <a:latin typeface="Arial"/>
                <a:cs typeface="Arial"/>
              </a:rPr>
              <a:t>©2017 Duane Morris </a:t>
            </a:r>
            <a:r>
              <a:rPr sz="800">
                <a:solidFill>
                  <a:srgbClr val="243C6A"/>
                </a:solidFill>
                <a:latin typeface="Arial"/>
                <a:cs typeface="Arial"/>
              </a:rPr>
              <a:t>LLP. </a:t>
            </a:r>
            <a:r>
              <a:rPr sz="800" spc="-3">
                <a:solidFill>
                  <a:srgbClr val="243C6A"/>
                </a:solidFill>
                <a:latin typeface="Arial"/>
                <a:cs typeface="Arial"/>
              </a:rPr>
              <a:t>All Rights Reserved. Duane Morris is a registered service </a:t>
            </a:r>
            <a:r>
              <a:rPr sz="800">
                <a:solidFill>
                  <a:srgbClr val="243C6A"/>
                </a:solidFill>
                <a:latin typeface="Arial"/>
                <a:cs typeface="Arial"/>
              </a:rPr>
              <a:t>mark of </a:t>
            </a:r>
            <a:r>
              <a:rPr sz="800" spc="-3">
                <a:solidFill>
                  <a:srgbClr val="243C6A"/>
                </a:solidFill>
                <a:latin typeface="Arial"/>
                <a:cs typeface="Arial"/>
              </a:rPr>
              <a:t>Duane Morris</a:t>
            </a:r>
            <a:r>
              <a:rPr sz="800" spc="-33">
                <a:solidFill>
                  <a:srgbClr val="243C6A"/>
                </a:solidFill>
                <a:latin typeface="Arial"/>
                <a:cs typeface="Arial"/>
              </a:rPr>
              <a:t> </a:t>
            </a:r>
            <a:r>
              <a:rPr sz="800">
                <a:solidFill>
                  <a:srgbClr val="243C6A"/>
                </a:solidFill>
                <a:latin typeface="Arial"/>
                <a:cs typeface="Arial"/>
              </a:rPr>
              <a:t>LLP.</a:t>
            </a:r>
            <a:endParaRPr sz="800">
              <a:latin typeface="Arial"/>
              <a:cs typeface="Arial"/>
            </a:endParaRPr>
          </a:p>
          <a:p>
            <a:pPr marL="8462" marR="3385" indent="-423" algn="ctr"/>
            <a:r>
              <a:rPr sz="800" spc="-3">
                <a:solidFill>
                  <a:srgbClr val="243C6A"/>
                </a:solidFill>
                <a:latin typeface="Arial"/>
                <a:cs typeface="Arial"/>
              </a:rPr>
              <a:t>Duane Morris – Firm </a:t>
            </a:r>
            <a:r>
              <a:rPr sz="800">
                <a:solidFill>
                  <a:srgbClr val="243C6A"/>
                </a:solidFill>
                <a:latin typeface="Arial"/>
                <a:cs typeface="Arial"/>
              </a:rPr>
              <a:t>Offices | </a:t>
            </a:r>
            <a:r>
              <a:rPr sz="800" spc="-3">
                <a:solidFill>
                  <a:srgbClr val="243C6A"/>
                </a:solidFill>
                <a:latin typeface="Arial"/>
                <a:cs typeface="Arial"/>
              </a:rPr>
              <a:t>New York </a:t>
            </a:r>
            <a:r>
              <a:rPr sz="800">
                <a:solidFill>
                  <a:srgbClr val="243C6A"/>
                </a:solidFill>
                <a:latin typeface="Arial"/>
                <a:cs typeface="Arial"/>
              </a:rPr>
              <a:t>| </a:t>
            </a:r>
            <a:r>
              <a:rPr sz="800" spc="-3">
                <a:solidFill>
                  <a:srgbClr val="243C6A"/>
                </a:solidFill>
                <a:latin typeface="Arial"/>
                <a:cs typeface="Arial"/>
              </a:rPr>
              <a:t>London </a:t>
            </a:r>
            <a:r>
              <a:rPr sz="800">
                <a:solidFill>
                  <a:srgbClr val="243C6A"/>
                </a:solidFill>
                <a:latin typeface="Arial"/>
                <a:cs typeface="Arial"/>
              </a:rPr>
              <a:t>| </a:t>
            </a:r>
            <a:r>
              <a:rPr sz="800" spc="-3">
                <a:solidFill>
                  <a:srgbClr val="243C6A"/>
                </a:solidFill>
                <a:latin typeface="Arial"/>
                <a:cs typeface="Arial"/>
              </a:rPr>
              <a:t>Singapore </a:t>
            </a:r>
            <a:r>
              <a:rPr sz="800">
                <a:solidFill>
                  <a:srgbClr val="243C6A"/>
                </a:solidFill>
                <a:latin typeface="Arial"/>
                <a:cs typeface="Arial"/>
              </a:rPr>
              <a:t>| </a:t>
            </a:r>
            <a:r>
              <a:rPr sz="800" spc="-3">
                <a:solidFill>
                  <a:srgbClr val="243C6A"/>
                </a:solidFill>
                <a:latin typeface="Arial"/>
                <a:cs typeface="Arial"/>
              </a:rPr>
              <a:t>Philadelphia </a:t>
            </a:r>
            <a:r>
              <a:rPr sz="800">
                <a:solidFill>
                  <a:srgbClr val="243C6A"/>
                </a:solidFill>
                <a:latin typeface="Arial"/>
                <a:cs typeface="Arial"/>
              </a:rPr>
              <a:t>| </a:t>
            </a:r>
            <a:r>
              <a:rPr sz="800" spc="-3">
                <a:solidFill>
                  <a:srgbClr val="243C6A"/>
                </a:solidFill>
                <a:latin typeface="Arial"/>
                <a:cs typeface="Arial"/>
              </a:rPr>
              <a:t>Chicago </a:t>
            </a:r>
            <a:r>
              <a:rPr sz="800">
                <a:solidFill>
                  <a:srgbClr val="243C6A"/>
                </a:solidFill>
                <a:latin typeface="Arial"/>
                <a:cs typeface="Arial"/>
              </a:rPr>
              <a:t>| </a:t>
            </a:r>
            <a:r>
              <a:rPr sz="800" spc="-3">
                <a:solidFill>
                  <a:srgbClr val="243C6A"/>
                </a:solidFill>
                <a:latin typeface="Arial"/>
                <a:cs typeface="Arial"/>
              </a:rPr>
              <a:t>Washington, D.C. </a:t>
            </a:r>
            <a:r>
              <a:rPr sz="800">
                <a:solidFill>
                  <a:srgbClr val="243C6A"/>
                </a:solidFill>
                <a:latin typeface="Arial"/>
                <a:cs typeface="Arial"/>
              </a:rPr>
              <a:t>| </a:t>
            </a:r>
            <a:r>
              <a:rPr sz="800" spc="-3">
                <a:solidFill>
                  <a:srgbClr val="243C6A"/>
                </a:solidFill>
                <a:latin typeface="Arial"/>
                <a:cs typeface="Arial"/>
              </a:rPr>
              <a:t>San Francisco </a:t>
            </a:r>
            <a:r>
              <a:rPr sz="800">
                <a:solidFill>
                  <a:srgbClr val="243C6A"/>
                </a:solidFill>
                <a:latin typeface="Arial"/>
                <a:cs typeface="Arial"/>
              </a:rPr>
              <a:t>| </a:t>
            </a:r>
            <a:r>
              <a:rPr sz="800" spc="-3">
                <a:solidFill>
                  <a:srgbClr val="243C6A"/>
                </a:solidFill>
                <a:latin typeface="Arial"/>
                <a:cs typeface="Arial"/>
              </a:rPr>
              <a:t>Silicon Valley </a:t>
            </a:r>
            <a:r>
              <a:rPr sz="800">
                <a:solidFill>
                  <a:srgbClr val="243C6A"/>
                </a:solidFill>
                <a:latin typeface="Arial"/>
                <a:cs typeface="Arial"/>
              </a:rPr>
              <a:t>| </a:t>
            </a:r>
            <a:r>
              <a:rPr sz="800" spc="-3">
                <a:solidFill>
                  <a:srgbClr val="243C6A"/>
                </a:solidFill>
                <a:latin typeface="Arial"/>
                <a:cs typeface="Arial"/>
              </a:rPr>
              <a:t>San Diego </a:t>
            </a:r>
            <a:r>
              <a:rPr sz="800">
                <a:solidFill>
                  <a:srgbClr val="243C6A"/>
                </a:solidFill>
                <a:latin typeface="Arial"/>
                <a:cs typeface="Arial"/>
              </a:rPr>
              <a:t>| </a:t>
            </a:r>
            <a:r>
              <a:rPr sz="800" spc="-3">
                <a:solidFill>
                  <a:srgbClr val="243C6A"/>
                </a:solidFill>
                <a:latin typeface="Arial"/>
                <a:cs typeface="Arial"/>
              </a:rPr>
              <a:t>Shanghai </a:t>
            </a:r>
            <a:r>
              <a:rPr sz="800">
                <a:solidFill>
                  <a:srgbClr val="243C6A"/>
                </a:solidFill>
                <a:latin typeface="Arial"/>
                <a:cs typeface="Arial"/>
              </a:rPr>
              <a:t>| </a:t>
            </a:r>
            <a:r>
              <a:rPr sz="800" spc="-3">
                <a:solidFill>
                  <a:srgbClr val="243C6A"/>
                </a:solidFill>
                <a:latin typeface="Arial"/>
                <a:cs typeface="Arial"/>
              </a:rPr>
              <a:t>Taiwan </a:t>
            </a:r>
            <a:r>
              <a:rPr sz="800">
                <a:solidFill>
                  <a:srgbClr val="446FA9"/>
                </a:solidFill>
                <a:latin typeface="Arial"/>
                <a:cs typeface="Arial"/>
              </a:rPr>
              <a:t>| </a:t>
            </a:r>
            <a:r>
              <a:rPr sz="800">
                <a:solidFill>
                  <a:srgbClr val="243C6A"/>
                </a:solidFill>
                <a:latin typeface="Arial"/>
                <a:cs typeface="Arial"/>
              </a:rPr>
              <a:t>Boston  </a:t>
            </a:r>
            <a:r>
              <a:rPr sz="800" spc="-3">
                <a:solidFill>
                  <a:srgbClr val="243C6A"/>
                </a:solidFill>
                <a:latin typeface="Arial"/>
                <a:cs typeface="Arial"/>
              </a:rPr>
              <a:t>Houston </a:t>
            </a:r>
            <a:r>
              <a:rPr sz="800">
                <a:solidFill>
                  <a:srgbClr val="243C6A"/>
                </a:solidFill>
                <a:latin typeface="Arial"/>
                <a:cs typeface="Arial"/>
              </a:rPr>
              <a:t>| </a:t>
            </a:r>
            <a:r>
              <a:rPr sz="800" spc="-3">
                <a:solidFill>
                  <a:srgbClr val="243C6A"/>
                </a:solidFill>
                <a:latin typeface="Arial"/>
                <a:cs typeface="Arial"/>
              </a:rPr>
              <a:t>Los Angeles </a:t>
            </a:r>
            <a:r>
              <a:rPr sz="800">
                <a:solidFill>
                  <a:srgbClr val="243C6A"/>
                </a:solidFill>
                <a:latin typeface="Arial"/>
                <a:cs typeface="Arial"/>
              </a:rPr>
              <a:t>| </a:t>
            </a:r>
            <a:r>
              <a:rPr sz="800" spc="-3">
                <a:solidFill>
                  <a:srgbClr val="243C6A"/>
                </a:solidFill>
                <a:latin typeface="Arial"/>
                <a:cs typeface="Arial"/>
              </a:rPr>
              <a:t>Hanoi </a:t>
            </a:r>
            <a:r>
              <a:rPr sz="800">
                <a:solidFill>
                  <a:srgbClr val="243C6A"/>
                </a:solidFill>
                <a:latin typeface="Arial"/>
                <a:cs typeface="Arial"/>
              </a:rPr>
              <a:t>| </a:t>
            </a:r>
            <a:r>
              <a:rPr sz="800" spc="-3">
                <a:solidFill>
                  <a:srgbClr val="243C6A"/>
                </a:solidFill>
                <a:latin typeface="Arial"/>
                <a:cs typeface="Arial"/>
              </a:rPr>
              <a:t>Ho Chi Minh City </a:t>
            </a:r>
            <a:r>
              <a:rPr sz="800">
                <a:solidFill>
                  <a:srgbClr val="243C6A"/>
                </a:solidFill>
                <a:latin typeface="Arial"/>
                <a:cs typeface="Arial"/>
              </a:rPr>
              <a:t>| </a:t>
            </a:r>
            <a:r>
              <a:rPr sz="800" spc="-3">
                <a:solidFill>
                  <a:srgbClr val="243C6A"/>
                </a:solidFill>
                <a:latin typeface="Arial"/>
                <a:cs typeface="Arial"/>
              </a:rPr>
              <a:t>Atlanta </a:t>
            </a:r>
            <a:r>
              <a:rPr sz="800">
                <a:solidFill>
                  <a:srgbClr val="243C6A"/>
                </a:solidFill>
                <a:latin typeface="Arial"/>
                <a:cs typeface="Arial"/>
              </a:rPr>
              <a:t>| </a:t>
            </a:r>
            <a:r>
              <a:rPr sz="800" spc="-3">
                <a:solidFill>
                  <a:srgbClr val="243C6A"/>
                </a:solidFill>
                <a:latin typeface="Arial"/>
                <a:cs typeface="Arial"/>
              </a:rPr>
              <a:t>Baltimore </a:t>
            </a:r>
            <a:r>
              <a:rPr sz="800">
                <a:solidFill>
                  <a:srgbClr val="243C6A"/>
                </a:solidFill>
                <a:latin typeface="Arial"/>
                <a:cs typeface="Arial"/>
              </a:rPr>
              <a:t>| Wilmington | </a:t>
            </a:r>
            <a:r>
              <a:rPr sz="800" spc="-3">
                <a:solidFill>
                  <a:srgbClr val="243C6A"/>
                </a:solidFill>
                <a:latin typeface="Arial"/>
                <a:cs typeface="Arial"/>
              </a:rPr>
              <a:t>Miami </a:t>
            </a:r>
            <a:r>
              <a:rPr sz="800">
                <a:solidFill>
                  <a:srgbClr val="243C6A"/>
                </a:solidFill>
                <a:latin typeface="Arial"/>
                <a:cs typeface="Arial"/>
              </a:rPr>
              <a:t>| Boca </a:t>
            </a:r>
            <a:r>
              <a:rPr sz="800" spc="-3">
                <a:solidFill>
                  <a:srgbClr val="243C6A"/>
                </a:solidFill>
                <a:latin typeface="Arial"/>
                <a:cs typeface="Arial"/>
              </a:rPr>
              <a:t>Raton </a:t>
            </a:r>
            <a:r>
              <a:rPr sz="800">
                <a:solidFill>
                  <a:srgbClr val="243C6A"/>
                </a:solidFill>
                <a:latin typeface="Arial"/>
                <a:cs typeface="Arial"/>
              </a:rPr>
              <a:t>| </a:t>
            </a:r>
            <a:r>
              <a:rPr sz="800" spc="-3">
                <a:solidFill>
                  <a:srgbClr val="243C6A"/>
                </a:solidFill>
                <a:latin typeface="Arial"/>
                <a:cs typeface="Arial"/>
              </a:rPr>
              <a:t>Pittsburgh </a:t>
            </a:r>
            <a:r>
              <a:rPr sz="800">
                <a:solidFill>
                  <a:srgbClr val="243C6A"/>
                </a:solidFill>
                <a:latin typeface="Arial"/>
                <a:cs typeface="Arial"/>
              </a:rPr>
              <a:t>| </a:t>
            </a:r>
            <a:r>
              <a:rPr sz="800" spc="-3">
                <a:solidFill>
                  <a:srgbClr val="243C6A"/>
                </a:solidFill>
                <a:latin typeface="Arial"/>
                <a:cs typeface="Arial"/>
              </a:rPr>
              <a:t>Newark </a:t>
            </a:r>
            <a:r>
              <a:rPr sz="800">
                <a:solidFill>
                  <a:srgbClr val="243C6A"/>
                </a:solidFill>
                <a:latin typeface="Arial"/>
                <a:cs typeface="Arial"/>
              </a:rPr>
              <a:t>| </a:t>
            </a:r>
            <a:r>
              <a:rPr sz="800" spc="-3">
                <a:solidFill>
                  <a:srgbClr val="243C6A"/>
                </a:solidFill>
                <a:latin typeface="Arial"/>
                <a:cs typeface="Arial"/>
              </a:rPr>
              <a:t>Las Vegas </a:t>
            </a:r>
            <a:r>
              <a:rPr sz="800">
                <a:solidFill>
                  <a:srgbClr val="243C6A"/>
                </a:solidFill>
                <a:latin typeface="Arial"/>
                <a:cs typeface="Arial"/>
              </a:rPr>
              <a:t>| </a:t>
            </a:r>
            <a:r>
              <a:rPr sz="800" spc="-3">
                <a:solidFill>
                  <a:srgbClr val="243C6A"/>
                </a:solidFill>
                <a:latin typeface="Arial"/>
                <a:cs typeface="Arial"/>
              </a:rPr>
              <a:t>Cherry Hill </a:t>
            </a:r>
            <a:r>
              <a:rPr sz="800">
                <a:solidFill>
                  <a:srgbClr val="243C6A"/>
                </a:solidFill>
                <a:latin typeface="Arial"/>
                <a:cs typeface="Arial"/>
              </a:rPr>
              <a:t>| </a:t>
            </a:r>
            <a:r>
              <a:rPr sz="800" spc="-3">
                <a:solidFill>
                  <a:srgbClr val="243C6A"/>
                </a:solidFill>
                <a:latin typeface="Arial"/>
                <a:cs typeface="Arial"/>
              </a:rPr>
              <a:t>Lake </a:t>
            </a:r>
            <a:r>
              <a:rPr sz="800">
                <a:solidFill>
                  <a:srgbClr val="243C6A"/>
                </a:solidFill>
                <a:latin typeface="Arial"/>
                <a:cs typeface="Arial"/>
              </a:rPr>
              <a:t>Tahoe | </a:t>
            </a:r>
            <a:r>
              <a:rPr sz="800" spc="-3">
                <a:solidFill>
                  <a:srgbClr val="243C6A"/>
                </a:solidFill>
                <a:latin typeface="Arial"/>
                <a:cs typeface="Arial"/>
              </a:rPr>
              <a:t>Myanmar </a:t>
            </a:r>
            <a:r>
              <a:rPr sz="800">
                <a:solidFill>
                  <a:srgbClr val="243C6A"/>
                </a:solidFill>
                <a:latin typeface="Arial"/>
                <a:cs typeface="Arial"/>
              </a:rPr>
              <a:t>| Oman  </a:t>
            </a:r>
            <a:r>
              <a:rPr sz="800" spc="-3">
                <a:solidFill>
                  <a:srgbClr val="243C6A"/>
                </a:solidFill>
                <a:latin typeface="Arial"/>
                <a:cs typeface="Arial"/>
              </a:rPr>
              <a:t>Duane Morris – </a:t>
            </a:r>
            <a:r>
              <a:rPr sz="800">
                <a:solidFill>
                  <a:srgbClr val="243C6A"/>
                </a:solidFill>
                <a:latin typeface="Arial"/>
                <a:cs typeface="Arial"/>
              </a:rPr>
              <a:t>Affiliate </a:t>
            </a:r>
            <a:r>
              <a:rPr sz="800" spc="-3">
                <a:solidFill>
                  <a:srgbClr val="243C6A"/>
                </a:solidFill>
                <a:latin typeface="Arial"/>
                <a:cs typeface="Arial"/>
              </a:rPr>
              <a:t>Offices </a:t>
            </a:r>
            <a:r>
              <a:rPr sz="800">
                <a:solidFill>
                  <a:srgbClr val="243C6A"/>
                </a:solidFill>
                <a:latin typeface="Arial"/>
                <a:cs typeface="Arial"/>
              </a:rPr>
              <a:t>| </a:t>
            </a:r>
            <a:r>
              <a:rPr sz="800" spc="-3">
                <a:solidFill>
                  <a:srgbClr val="243C6A"/>
                </a:solidFill>
                <a:latin typeface="Arial"/>
                <a:cs typeface="Arial"/>
              </a:rPr>
              <a:t>Mexico City </a:t>
            </a:r>
            <a:r>
              <a:rPr sz="800">
                <a:solidFill>
                  <a:srgbClr val="243C6A"/>
                </a:solidFill>
                <a:latin typeface="Arial"/>
                <a:cs typeface="Arial"/>
              </a:rPr>
              <a:t>| </a:t>
            </a:r>
            <a:r>
              <a:rPr sz="800" spc="-3">
                <a:solidFill>
                  <a:srgbClr val="243C6A"/>
                </a:solidFill>
                <a:latin typeface="Arial"/>
                <a:cs typeface="Arial"/>
              </a:rPr>
              <a:t>Sri Lanka </a:t>
            </a:r>
            <a:r>
              <a:rPr sz="800">
                <a:solidFill>
                  <a:srgbClr val="243C6A"/>
                </a:solidFill>
                <a:latin typeface="Arial"/>
                <a:cs typeface="Arial"/>
              </a:rPr>
              <a:t>| </a:t>
            </a:r>
            <a:r>
              <a:rPr sz="800" spc="-3">
                <a:solidFill>
                  <a:srgbClr val="243C6A"/>
                </a:solidFill>
                <a:latin typeface="Arial"/>
                <a:cs typeface="Arial"/>
              </a:rPr>
              <a:t>Duane Morris LLP – </a:t>
            </a:r>
            <a:r>
              <a:rPr sz="800">
                <a:solidFill>
                  <a:srgbClr val="243C6A"/>
                </a:solidFill>
                <a:latin typeface="Arial"/>
                <a:cs typeface="Arial"/>
              </a:rPr>
              <a:t>A </a:t>
            </a:r>
            <a:r>
              <a:rPr sz="800" spc="-3">
                <a:solidFill>
                  <a:srgbClr val="243C6A"/>
                </a:solidFill>
                <a:latin typeface="Arial"/>
                <a:cs typeface="Arial"/>
              </a:rPr>
              <a:t>Delaware limited liability</a:t>
            </a:r>
            <a:r>
              <a:rPr sz="800" spc="7">
                <a:solidFill>
                  <a:srgbClr val="243C6A"/>
                </a:solidFill>
                <a:latin typeface="Arial"/>
                <a:cs typeface="Arial"/>
              </a:rPr>
              <a:t> </a:t>
            </a:r>
            <a:r>
              <a:rPr sz="800" spc="-3">
                <a:solidFill>
                  <a:srgbClr val="243C6A"/>
                </a:solidFill>
                <a:latin typeface="Arial"/>
                <a:cs typeface="Arial"/>
              </a:rPr>
              <a:t>partnership</a:t>
            </a:r>
            <a:endParaRPr sz="800">
              <a:latin typeface="Arial"/>
              <a:cs typeface="Arial"/>
            </a:endParaRPr>
          </a:p>
        </p:txBody>
      </p:sp>
      <p:sp>
        <p:nvSpPr>
          <p:cNvPr id="4" name="object 4"/>
          <p:cNvSpPr txBox="1">
            <a:spLocks noGrp="1"/>
          </p:cNvSpPr>
          <p:nvPr>
            <p:ph type="title"/>
          </p:nvPr>
        </p:nvSpPr>
        <p:spPr>
          <a:xfrm>
            <a:off x="2849465" y="3058252"/>
            <a:ext cx="6534371" cy="738279"/>
          </a:xfrm>
          <a:prstGeom prst="rect">
            <a:avLst/>
          </a:prstGeom>
        </p:spPr>
        <p:txBody>
          <a:bodyPr vert="horz" wrap="square" lIns="0" tIns="0" rIns="0" bIns="0" rtlCol="0" anchor="ctr">
            <a:spAutoFit/>
          </a:bodyPr>
          <a:lstStyle/>
          <a:p>
            <a:pPr marL="8462"/>
            <a:r>
              <a:rPr lang="en-US" sz="1599" b="1" dirty="0"/>
              <a:t>LEGAL UPDATE – 29 October 2025</a:t>
            </a:r>
            <a:br>
              <a:rPr lang="en-US" sz="1599" b="1" dirty="0"/>
            </a:br>
            <a:r>
              <a:rPr lang="en-US" sz="1599" b="1" dirty="0"/>
              <a:t/>
            </a:r>
            <a:br>
              <a:rPr lang="en-US" sz="1599" b="1" dirty="0"/>
            </a:br>
            <a:r>
              <a:rPr lang="en-US" sz="1599" b="1" dirty="0"/>
              <a:t>DUANE MORRIS VIETNAM LLC</a:t>
            </a:r>
            <a:endParaRPr lang="vi-VN" sz="1599" b="1" dirty="0"/>
          </a:p>
        </p:txBody>
      </p:sp>
      <p:sp>
        <p:nvSpPr>
          <p:cNvPr id="6" name="object 6"/>
          <p:cNvSpPr/>
          <p:nvPr/>
        </p:nvSpPr>
        <p:spPr>
          <a:xfrm>
            <a:off x="2364503" y="3960970"/>
            <a:ext cx="7541177" cy="1952529"/>
          </a:xfrm>
          <a:prstGeom prst="rect">
            <a:avLst/>
          </a:prstGeom>
          <a:blipFill>
            <a:blip r:embed="rId3" cstate="print"/>
            <a:stretch>
              <a:fillRect/>
            </a:stretch>
          </a:blipFill>
        </p:spPr>
        <p:txBody>
          <a:bodyPr wrap="square" lIns="0" tIns="0" rIns="0" bIns="0" rtlCol="0"/>
          <a:lstStyle/>
          <a:p>
            <a:endParaRPr sz="1199"/>
          </a:p>
        </p:txBody>
      </p:sp>
    </p:spTree>
    <p:extLst>
      <p:ext uri="{BB962C8B-B14F-4D97-AF65-F5344CB8AC3E}">
        <p14:creationId xmlns:p14="http://schemas.microsoft.com/office/powerpoint/2010/main" val="3550065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AutoShape 26"/>
          <p:cNvSpPr/>
          <p:nvPr/>
        </p:nvSpPr>
        <p:spPr>
          <a:xfrm rot="-10800000">
            <a:off x="72631" y="1079473"/>
            <a:ext cx="2632229" cy="0"/>
          </a:xfrm>
          <a:prstGeom prst="line">
            <a:avLst/>
          </a:prstGeom>
          <a:ln w="9525" cap="rnd">
            <a:solidFill>
              <a:srgbClr val="24416F"/>
            </a:solidFill>
            <a:prstDash val="solid"/>
            <a:headEnd type="none" w="sm" len="sm"/>
            <a:tailEnd type="none" w="sm" len="sm"/>
          </a:ln>
        </p:spPr>
        <p:txBody>
          <a:bodyPr/>
          <a:lstStyle/>
          <a:p>
            <a:endParaRPr lang="en-US"/>
          </a:p>
        </p:txBody>
      </p:sp>
      <p:sp>
        <p:nvSpPr>
          <p:cNvPr id="27" name="AutoShape 27"/>
          <p:cNvSpPr/>
          <p:nvPr/>
        </p:nvSpPr>
        <p:spPr>
          <a:xfrm rot="-10800000">
            <a:off x="9559771" y="1079473"/>
            <a:ext cx="2632229" cy="0"/>
          </a:xfrm>
          <a:prstGeom prst="line">
            <a:avLst/>
          </a:prstGeom>
          <a:ln w="9525" cap="rnd">
            <a:solidFill>
              <a:srgbClr val="24416F"/>
            </a:solidFill>
            <a:prstDash val="solid"/>
            <a:headEnd type="none" w="sm" len="sm"/>
            <a:tailEnd type="none" w="sm" len="sm"/>
          </a:ln>
        </p:spPr>
        <p:txBody>
          <a:bodyPr/>
          <a:lstStyle/>
          <a:p>
            <a:endParaRPr lang="en-US"/>
          </a:p>
        </p:txBody>
      </p:sp>
      <p:sp>
        <p:nvSpPr>
          <p:cNvPr id="9" name="TextBox 21"/>
          <p:cNvSpPr txBox="1"/>
          <p:nvPr/>
        </p:nvSpPr>
        <p:spPr>
          <a:xfrm>
            <a:off x="1858681" y="3873126"/>
            <a:ext cx="9961450" cy="369332"/>
          </a:xfrm>
          <a:prstGeom prst="rect">
            <a:avLst/>
          </a:prstGeom>
        </p:spPr>
        <p:txBody>
          <a:bodyPr wrap="square" lIns="0" tIns="0" rIns="0" bIns="0" rtlCol="0" anchor="t">
            <a:spAutoFit/>
          </a:bodyPr>
          <a:lstStyle/>
          <a:p>
            <a:pPr marL="0" marR="0" lvl="0" indent="0" algn="l" defTabSz="609600" rtl="0" eaLnBrk="1" fontAlgn="auto" latinLnBrk="0" hangingPunct="1">
              <a:lnSpc>
                <a:spcPct val="100000"/>
              </a:lnSpc>
              <a:spcBef>
                <a:spcPts val="665"/>
              </a:spcBef>
              <a:spcAft>
                <a:spcPts val="0"/>
              </a:spcAft>
              <a:buClrTx/>
              <a:buSzTx/>
              <a:buFontTx/>
              <a:buNone/>
              <a:defRPr/>
            </a:pPr>
            <a:endParaRPr kumimoji="0" lang="en-GB" sz="2400" b="0" i="0" u="none" strike="noStrike" kern="1200" cap="none" spc="27" normalizeH="0" baseline="0" noProof="0">
              <a:ln>
                <a:noFill/>
              </a:ln>
              <a:solidFill>
                <a:prstClr val="black">
                  <a:lumMod val="95000"/>
                  <a:lumOff val="5000"/>
                </a:prstClr>
              </a:solidFill>
              <a:effectLst/>
              <a:uLnTx/>
              <a:uFillTx/>
              <a:latin typeface="Poppins" panose="00000500000000000000" pitchFamily="2" charset="0"/>
              <a:ea typeface="+mn-ea"/>
              <a:cs typeface="Poppins" panose="00000500000000000000" pitchFamily="2" charset="0"/>
            </a:endParaRPr>
          </a:p>
        </p:txBody>
      </p:sp>
      <p:sp>
        <p:nvSpPr>
          <p:cNvPr id="14" name="TextBox 28"/>
          <p:cNvSpPr txBox="1"/>
          <p:nvPr/>
        </p:nvSpPr>
        <p:spPr>
          <a:xfrm>
            <a:off x="2688126" y="548693"/>
            <a:ext cx="6815749" cy="807272"/>
          </a:xfrm>
          <a:prstGeom prst="rect">
            <a:avLst/>
          </a:prstGeom>
        </p:spPr>
        <p:txBody>
          <a:bodyPr wrap="square" lIns="0" tIns="0" rIns="0" bIns="0" rtlCol="0" anchor="t">
            <a:spAutoFit/>
          </a:bodyPr>
          <a:lstStyle/>
          <a:p>
            <a:pPr marL="0" marR="0" lvl="0" indent="0" algn="ctr" defTabSz="609600" rtl="0" eaLnBrk="1" fontAlgn="auto" latinLnBrk="0" hangingPunct="1">
              <a:lnSpc>
                <a:spcPts val="6935"/>
              </a:lnSpc>
              <a:spcBef>
                <a:spcPts val="0"/>
              </a:spcBef>
              <a:spcAft>
                <a:spcPts val="0"/>
              </a:spcAft>
              <a:buClrTx/>
              <a:buSzTx/>
              <a:buFontTx/>
              <a:buNone/>
              <a:defRPr/>
            </a:pPr>
            <a:r>
              <a:rPr kumimoji="0" lang="en-US" sz="4000" b="1" i="0" u="none" strike="noStrike" kern="1200" cap="none" spc="0" normalizeH="0" baseline="0" noProof="0" dirty="0">
                <a:ln>
                  <a:noFill/>
                </a:ln>
                <a:solidFill>
                  <a:srgbClr val="24416F"/>
                </a:solidFill>
                <a:effectLst/>
                <a:uLnTx/>
                <a:uFillTx/>
                <a:latin typeface="Poppins" panose="00000500000000000000" pitchFamily="2" charset="0"/>
                <a:ea typeface="+mn-ea"/>
                <a:cs typeface="Poppins" panose="00000500000000000000" pitchFamily="2" charset="0"/>
              </a:rPr>
              <a:t>Summary</a:t>
            </a:r>
          </a:p>
        </p:txBody>
      </p:sp>
      <p:graphicFrame>
        <p:nvGraphicFramePr>
          <p:cNvPr id="3" name="Table 3"/>
          <p:cNvGraphicFramePr>
            <a:graphicFrameLocks noGrp="1"/>
          </p:cNvGraphicFramePr>
          <p:nvPr>
            <p:extLst>
              <p:ext uri="{D42A27DB-BD31-4B8C-83A1-F6EECF244321}">
                <p14:modId xmlns:p14="http://schemas.microsoft.com/office/powerpoint/2010/main" val="1309086436"/>
              </p:ext>
            </p:extLst>
          </p:nvPr>
        </p:nvGraphicFramePr>
        <p:xfrm>
          <a:off x="580707" y="1726552"/>
          <a:ext cx="11030585" cy="2931860"/>
        </p:xfrm>
        <a:graphic>
          <a:graphicData uri="http://schemas.openxmlformats.org/drawingml/2006/table">
            <a:tbl>
              <a:tblPr firstRow="1" bandRow="1">
                <a:tableStyleId>{5C22544A-7EE6-4342-B048-85BDC9FD1C3A}</a:tableStyleId>
              </a:tblPr>
              <a:tblGrid>
                <a:gridCol w="819785">
                  <a:extLst>
                    <a:ext uri="{9D8B030D-6E8A-4147-A177-3AD203B41FA5}">
                      <a16:colId xmlns:a16="http://schemas.microsoft.com/office/drawing/2014/main" val="20000"/>
                    </a:ext>
                  </a:extLst>
                </a:gridCol>
                <a:gridCol w="10210800">
                  <a:extLst>
                    <a:ext uri="{9D8B030D-6E8A-4147-A177-3AD203B41FA5}">
                      <a16:colId xmlns:a16="http://schemas.microsoft.com/office/drawing/2014/main" val="20001"/>
                    </a:ext>
                  </a:extLst>
                </a:gridCol>
              </a:tblGrid>
              <a:tr h="582930">
                <a:tc>
                  <a:txBody>
                    <a:bodyPr/>
                    <a:lstStyle/>
                    <a:p>
                      <a:pPr algn="ctr"/>
                      <a:r>
                        <a:rPr lang="en-US" sz="1600" dirty="0">
                          <a:latin typeface="Arial" panose="020B0604020202020204" pitchFamily="34" charset="0"/>
                          <a:cs typeface="Arial" panose="020B0604020202020204" pitchFamily="34" charset="0"/>
                        </a:rPr>
                        <a:t>No.</a:t>
                      </a:r>
                    </a:p>
                  </a:txBody>
                  <a:tcPr/>
                </a:tc>
                <a:tc>
                  <a:txBody>
                    <a:bodyPr/>
                    <a:lstStyle/>
                    <a:p>
                      <a:pPr algn="l"/>
                      <a:r>
                        <a:rPr lang="en-US" sz="1600" dirty="0">
                          <a:latin typeface="Arial" panose="020B0604020202020204" pitchFamily="34" charset="0"/>
                          <a:cs typeface="Arial" panose="020B0604020202020204" pitchFamily="34" charset="0"/>
                        </a:rPr>
                        <a:t>Items</a:t>
                      </a:r>
                    </a:p>
                  </a:txBody>
                  <a:tcPr/>
                </a:tc>
                <a:extLst>
                  <a:ext uri="{0D108BD9-81ED-4DB2-BD59-A6C34878D82A}">
                    <a16:rowId xmlns:a16="http://schemas.microsoft.com/office/drawing/2014/main" val="10000"/>
                  </a:ext>
                </a:extLst>
              </a:tr>
              <a:tr h="303530">
                <a:tc>
                  <a:txBody>
                    <a:bodyPr/>
                    <a:lstStyle/>
                    <a:p>
                      <a:pPr algn="ctr"/>
                      <a:r>
                        <a:rPr lang="en-US" sz="1600" b="1">
                          <a:latin typeface="Arial" panose="020B0604020202020204" pitchFamily="34" charset="0"/>
                          <a:cs typeface="Arial" panose="020B0604020202020204" pitchFamily="34" charset="0"/>
                        </a:rPr>
                        <a:t>1</a:t>
                      </a:r>
                    </a:p>
                    <a:p>
                      <a:pPr algn="ctr"/>
                      <a:endParaRPr lang="en-US" sz="1600" b="1">
                        <a:latin typeface="Arial" panose="020B0604020202020204" pitchFamily="34" charset="0"/>
                        <a:cs typeface="Arial" panose="020B0604020202020204" pitchFamily="34" charset="0"/>
                      </a:endParaRPr>
                    </a:p>
                  </a:txBody>
                  <a:tcPr/>
                </a:tc>
                <a:tc>
                  <a:txBody>
                    <a:bodyPr/>
                    <a:lstStyle/>
                    <a:p>
                      <a:r>
                        <a:rPr lang="en-US" sz="1600" b="1" kern="1200" dirty="0">
                          <a:solidFill>
                            <a:schemeClr val="dk1"/>
                          </a:solidFill>
                          <a:effectLst/>
                          <a:latin typeface="Arial" panose="020B0604020202020204" pitchFamily="34" charset="0"/>
                          <a:ea typeface="+mn-ea"/>
                          <a:cs typeface="Arial" panose="020B0604020202020204" pitchFamily="34" charset="0"/>
                        </a:rPr>
                        <a:t>Decree 278/2025/ND-CP on 22 October 2025  regulates the mandatory connection and sharing of data between agencies in the political system</a:t>
                      </a:r>
                    </a:p>
                  </a:txBody>
                  <a:tcPr/>
                </a:tc>
                <a:extLst>
                  <a:ext uri="{0D108BD9-81ED-4DB2-BD59-A6C34878D82A}">
                    <a16:rowId xmlns:a16="http://schemas.microsoft.com/office/drawing/2014/main" val="10001"/>
                  </a:ext>
                </a:extLst>
              </a:tr>
              <a:tr h="703010">
                <a:tc>
                  <a:txBody>
                    <a:bodyPr/>
                    <a:lstStyle/>
                    <a:p>
                      <a:pPr algn="ctr"/>
                      <a:r>
                        <a:rPr lang="en-US" sz="1600" b="1" dirty="0">
                          <a:latin typeface="Arial" panose="020B0604020202020204" pitchFamily="34" charset="0"/>
                          <a:cs typeface="Arial" panose="020B0604020202020204" pitchFamily="34" charset="0"/>
                        </a:rPr>
                        <a:t>2</a:t>
                      </a:r>
                    </a:p>
                  </a:txBody>
                  <a:tcPr/>
                </a:tc>
                <a:tc>
                  <a:txBody>
                    <a:bodyPr/>
                    <a:lstStyle/>
                    <a:p>
                      <a:pPr marL="0" marR="0" lvl="0" indent="0" algn="l" defTabSz="609600" rtl="0" eaLnBrk="1" fontAlgn="auto" latinLnBrk="0" hangingPunct="1">
                        <a:lnSpc>
                          <a:spcPct val="100000"/>
                        </a:lnSpc>
                        <a:spcBef>
                          <a:spcPts val="0"/>
                        </a:spcBef>
                        <a:spcAft>
                          <a:spcPts val="0"/>
                        </a:spcAft>
                        <a:buClrTx/>
                        <a:buSzTx/>
                        <a:buFontTx/>
                        <a:buNone/>
                        <a:tabLst/>
                        <a:defRPr/>
                      </a:pPr>
                      <a:r>
                        <a:rPr lang="en-US" sz="1600" b="1" kern="1200" dirty="0">
                          <a:solidFill>
                            <a:schemeClr val="dk1"/>
                          </a:solidFill>
                          <a:effectLst/>
                          <a:latin typeface="Arial" panose="020B0604020202020204" pitchFamily="34" charset="0"/>
                          <a:ea typeface="+mn-ea"/>
                          <a:cs typeface="Arial" panose="020B0604020202020204" pitchFamily="34" charset="0"/>
                        </a:rPr>
                        <a:t>Decree 275/2025/ND-CP on 18 October 2025 amending and supplementing Decree 85/2025/ND-CP providing guidance on the implementation of the Law on Public Investment</a:t>
                      </a:r>
                    </a:p>
                  </a:txBody>
                  <a:tcPr/>
                </a:tc>
                <a:extLst>
                  <a:ext uri="{0D108BD9-81ED-4DB2-BD59-A6C34878D82A}">
                    <a16:rowId xmlns:a16="http://schemas.microsoft.com/office/drawing/2014/main" val="10002"/>
                  </a:ext>
                </a:extLst>
              </a:tr>
              <a:tr h="703010">
                <a:tc>
                  <a:txBody>
                    <a:bodyPr/>
                    <a:lstStyle/>
                    <a:p>
                      <a:pPr algn="ctr"/>
                      <a:r>
                        <a:rPr lang="en-US" sz="1600" b="1" dirty="0">
                          <a:latin typeface="Arial" panose="020B0604020202020204" pitchFamily="34" charset="0"/>
                          <a:cs typeface="Arial" panose="020B0604020202020204" pitchFamily="34" charset="0"/>
                        </a:rPr>
                        <a:t>3</a:t>
                      </a:r>
                    </a:p>
                  </a:txBody>
                  <a:tcPr/>
                </a:tc>
                <a:tc>
                  <a:txBody>
                    <a:bodyPr/>
                    <a:lstStyle/>
                    <a:p>
                      <a:pPr marL="0" marR="0" lvl="0" indent="0" algn="l" defTabSz="609600" rtl="0" eaLnBrk="1" fontAlgn="auto" latinLnBrk="0" hangingPunct="1">
                        <a:lnSpc>
                          <a:spcPct val="100000"/>
                        </a:lnSpc>
                        <a:spcBef>
                          <a:spcPts val="0"/>
                        </a:spcBef>
                        <a:spcAft>
                          <a:spcPts val="0"/>
                        </a:spcAft>
                        <a:buClrTx/>
                        <a:buSzTx/>
                        <a:buFontTx/>
                        <a:buNone/>
                        <a:tabLst/>
                        <a:defRPr/>
                      </a:pPr>
                      <a:r>
                        <a:rPr lang="en-US" sz="1600" b="1" kern="1200" dirty="0">
                          <a:solidFill>
                            <a:schemeClr val="dk1"/>
                          </a:solidFill>
                          <a:effectLst/>
                          <a:latin typeface="Arial" panose="020B0604020202020204" pitchFamily="34" charset="0"/>
                          <a:ea typeface="+mn-ea"/>
                          <a:cs typeface="Arial" panose="020B0604020202020204" pitchFamily="34" charset="0"/>
                        </a:rPr>
                        <a:t>Decree 274/2025/ND-CP on 16 October 2025 guiding the Social Insurance Law on late payment or evasion of compulsory social insurance and unemployment insurance; complaints and denunciations regarding social insurance</a:t>
                      </a:r>
                    </a:p>
                    <a:p>
                      <a:pPr marL="0" marR="0" lvl="0" indent="0" algn="l" defTabSz="609600" rtl="0" eaLnBrk="1" fontAlgn="auto" latinLnBrk="0" hangingPunct="1">
                        <a:lnSpc>
                          <a:spcPct val="100000"/>
                        </a:lnSpc>
                        <a:spcBef>
                          <a:spcPts val="0"/>
                        </a:spcBef>
                        <a:spcAft>
                          <a:spcPts val="0"/>
                        </a:spcAft>
                        <a:buClrTx/>
                        <a:buSzTx/>
                        <a:buFontTx/>
                        <a:buNone/>
                        <a:tabLst/>
                        <a:defRPr/>
                      </a:pPr>
                      <a:endParaRPr lang="en-US" sz="1600" b="1" kern="1200" dirty="0">
                        <a:solidFill>
                          <a:schemeClr val="dk1"/>
                        </a:solidFill>
                        <a:effectLst/>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3176892903"/>
                  </a:ext>
                </a:extLst>
              </a:tr>
            </a:tbl>
          </a:graphicData>
        </a:graphic>
      </p:graphicFrame>
      <p:sp>
        <p:nvSpPr>
          <p:cNvPr id="8" name="object 5"/>
          <p:cNvSpPr/>
          <p:nvPr/>
        </p:nvSpPr>
        <p:spPr>
          <a:xfrm>
            <a:off x="9390185" y="30087"/>
            <a:ext cx="1978269" cy="678799"/>
          </a:xfrm>
          <a:prstGeom prst="rect">
            <a:avLst/>
          </a:prstGeom>
          <a:blipFill>
            <a:blip r:embed="rId3" cstate="print"/>
            <a:stretch>
              <a:fillRect/>
            </a:stretch>
          </a:blipFill>
        </p:spPr>
        <p:txBody>
          <a:bodyPr wrap="square" lIns="0" tIns="0" rIns="0" bIns="0" rtlCol="0"/>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21"/>
          <p:cNvSpPr txBox="1"/>
          <p:nvPr/>
        </p:nvSpPr>
        <p:spPr>
          <a:xfrm>
            <a:off x="1858681" y="3873126"/>
            <a:ext cx="9961450" cy="369332"/>
          </a:xfrm>
          <a:prstGeom prst="rect">
            <a:avLst/>
          </a:prstGeom>
        </p:spPr>
        <p:txBody>
          <a:bodyPr wrap="square" lIns="0" tIns="0" rIns="0" bIns="0" rtlCol="0" anchor="t">
            <a:spAutoFit/>
          </a:bodyPr>
          <a:lstStyle/>
          <a:p>
            <a:pPr defTabSz="609600">
              <a:spcBef>
                <a:spcPts val="665"/>
              </a:spcBef>
              <a:defRPr/>
            </a:pPr>
            <a:endParaRPr lang="en-GB" sz="2400" spc="27">
              <a:solidFill>
                <a:prstClr val="black">
                  <a:lumMod val="95000"/>
                  <a:lumOff val="5000"/>
                </a:prstClr>
              </a:solidFill>
              <a:latin typeface="Poppins" panose="00000500000000000000" pitchFamily="2" charset="0"/>
              <a:cs typeface="Poppins" panose="00000500000000000000" pitchFamily="2" charset="0"/>
            </a:endParaRPr>
          </a:p>
        </p:txBody>
      </p:sp>
      <p:sp>
        <p:nvSpPr>
          <p:cNvPr id="16" name="TextBox 15"/>
          <p:cNvSpPr txBox="1"/>
          <p:nvPr/>
        </p:nvSpPr>
        <p:spPr>
          <a:xfrm>
            <a:off x="298938" y="1149303"/>
            <a:ext cx="11521193" cy="5016758"/>
          </a:xfrm>
          <a:prstGeom prst="rect">
            <a:avLst/>
          </a:prstGeom>
          <a:noFill/>
        </p:spPr>
        <p:txBody>
          <a:bodyPr wrap="square">
            <a:spAutoFit/>
          </a:bodyPr>
          <a:lstStyle/>
          <a:p>
            <a:pPr lvl="1" algn="just" defTabSz="457200">
              <a:defRPr/>
            </a:pPr>
            <a:r>
              <a:rPr lang="en-US" sz="1800" b="1" kern="1200" dirty="0">
                <a:solidFill>
                  <a:schemeClr val="dk1"/>
                </a:solidFill>
                <a:effectLst/>
                <a:latin typeface="Arial" panose="020B0604020202020204" pitchFamily="34" charset="0"/>
                <a:ea typeface="+mn-ea"/>
                <a:cs typeface="Arial" panose="020B0604020202020204" pitchFamily="34" charset="0"/>
              </a:rPr>
              <a:t>1. Decree 278/2025/ND-CP regulates the mandatory connection and sharing of data between agencies in the political system</a:t>
            </a:r>
            <a:endParaRPr lang="en-US" b="1" dirty="0">
              <a:latin typeface="Arial" panose="020B0604020202020204" pitchFamily="34" charset="0"/>
              <a:cs typeface="Arial" panose="020B0604020202020204" pitchFamily="34" charset="0"/>
            </a:endParaRPr>
          </a:p>
          <a:p>
            <a:pPr marL="914400" lvl="1" indent="-457200" algn="just" defTabSz="457200">
              <a:buAutoNum type="arabicPeriod"/>
              <a:defRPr/>
            </a:pPr>
            <a:endParaRPr lang="en-US" b="1" dirty="0">
              <a:latin typeface="Arial" panose="020B0604020202020204" pitchFamily="34" charset="0"/>
              <a:cs typeface="Arial" panose="020B0604020202020204" pitchFamily="34" charset="0"/>
            </a:endParaRPr>
          </a:p>
          <a:p>
            <a:pPr lvl="1" algn="just" defTabSz="457200">
              <a:defRPr/>
            </a:pPr>
            <a:r>
              <a:rPr lang="en-US" b="1" dirty="0">
                <a:latin typeface="Arial" panose="020B0604020202020204" pitchFamily="34" charset="0"/>
                <a:cs typeface="Arial" panose="020B0604020202020204" pitchFamily="34" charset="0"/>
              </a:rPr>
              <a:t> </a:t>
            </a:r>
          </a:p>
          <a:p>
            <a:pPr algn="just" defTabSz="457200">
              <a:defRPr/>
            </a:pPr>
            <a:r>
              <a:rPr lang="en-US" sz="1400" b="1" dirty="0">
                <a:solidFill>
                  <a:srgbClr val="0F1728">
                    <a:lumMod val="75000"/>
                    <a:lumOff val="25000"/>
                  </a:srgbClr>
                </a:solidFill>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pPr>
            <a:r>
              <a:rPr lang="en-US" dirty="0">
                <a:latin typeface="Arial" panose="020B0604020202020204" pitchFamily="34" charset="0"/>
                <a:cs typeface="Arial" panose="020B0604020202020204" pitchFamily="34" charset="0"/>
              </a:rPr>
              <a:t>Data Standardization: Agencies must standardize data, develop specialized catalogs (master data, open data, shared data), and align with the National Data Architecture Framework, National Data Governance Framework, and Shared Data Dictionary by December 30, 2025.</a:t>
            </a:r>
          </a:p>
          <a:p>
            <a:pPr algn="just"/>
            <a:endParaRPr lang="en-US"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pPr>
            <a:r>
              <a:rPr lang="en-US" dirty="0">
                <a:latin typeface="Arial" panose="020B0604020202020204" pitchFamily="34" charset="0"/>
                <a:cs typeface="Arial" panose="020B0604020202020204" pitchFamily="34" charset="0"/>
              </a:rPr>
              <a:t>Mandatory Sharing: Requires seamless, compulsory data connections and sharing between central and local levels, including judicial databases, to support administrative efficiency and legal processes (e.g., accessing court files for investigations or proceedings)</a:t>
            </a:r>
          </a:p>
          <a:p>
            <a:pPr marL="285750" indent="-285750" algn="just">
              <a:buFont typeface="Wingdings" panose="05000000000000000000" pitchFamily="2" charset="2"/>
              <a:buChar char="§"/>
            </a:pPr>
            <a:endParaRPr lang="en-US"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pPr>
            <a:r>
              <a:rPr lang="en-US" dirty="0">
                <a:latin typeface="Arial" panose="020B0604020202020204" pitchFamily="34" charset="0"/>
                <a:cs typeface="Arial" panose="020B0604020202020204" pitchFamily="34" charset="0"/>
              </a:rPr>
              <a:t>Court Files: Facilitates digital access and sharing of court documents (e.g., case files, judgments) across agencies, promoting e-justice while ensuring security and governance. Although Decree 278/2025/ND-CP does not regulate the provision of this information by courts to the public, the enhancement of e-justice system can facilitate the conduct of litigation searches, supporting legal due diligence in future.</a:t>
            </a:r>
            <a:endParaRPr lang="en-US" dirty="0">
              <a:effectLst/>
            </a:endParaRPr>
          </a:p>
          <a:p>
            <a:pPr marL="285750" indent="-285750" algn="just">
              <a:buFont typeface="Wingdings" panose="05000000000000000000" pitchFamily="2" charset="2"/>
              <a:buChar char="§"/>
            </a:pPr>
            <a:endParaRPr lang="en-US" dirty="0">
              <a:latin typeface="Arial" panose="020B0604020202020204" pitchFamily="34" charset="0"/>
              <a:cs typeface="Arial" panose="020B0604020202020204" pitchFamily="34" charset="0"/>
            </a:endParaRPr>
          </a:p>
        </p:txBody>
      </p:sp>
      <p:cxnSp>
        <p:nvCxnSpPr>
          <p:cNvPr id="17" name="Straight Connector 16"/>
          <p:cNvCxnSpPr/>
          <p:nvPr/>
        </p:nvCxnSpPr>
        <p:spPr>
          <a:xfrm>
            <a:off x="869294" y="2160190"/>
            <a:ext cx="2517128" cy="0"/>
          </a:xfrm>
          <a:prstGeom prst="line">
            <a:avLst/>
          </a:prstGeom>
          <a:noFill/>
          <a:ln w="19050" cap="rnd" cmpd="sng" algn="ctr">
            <a:solidFill>
              <a:srgbClr val="0F1728">
                <a:lumMod val="50000"/>
                <a:lumOff val="50000"/>
              </a:srgbClr>
            </a:solidFill>
            <a:prstDash val="solid"/>
          </a:ln>
          <a:effectLst/>
        </p:spPr>
      </p:cxnSp>
      <p:sp>
        <p:nvSpPr>
          <p:cNvPr id="2" name="Text Box 1"/>
          <p:cNvSpPr txBox="1"/>
          <p:nvPr/>
        </p:nvSpPr>
        <p:spPr>
          <a:xfrm>
            <a:off x="4361815" y="2783840"/>
            <a:ext cx="309880" cy="645160"/>
          </a:xfrm>
          <a:prstGeom prst="rect">
            <a:avLst/>
          </a:prstGeom>
          <a:noFill/>
        </p:spPr>
        <p:txBody>
          <a:bodyPr wrap="none" rtlCol="0">
            <a:spAutoFit/>
          </a:bodyPr>
          <a:lstStyle/>
          <a:p>
            <a:endParaRPr lang="en-US">
              <a:latin typeface="Arial Regular" panose="020B0604020202020204" charset="0"/>
              <a:cs typeface="Arial Regular" panose="020B0604020202020204" charset="0"/>
            </a:endParaRPr>
          </a:p>
          <a:p>
            <a:endParaRPr lang="en-US">
              <a:latin typeface="Arial Regular" panose="020B0604020202020204" charset="0"/>
              <a:cs typeface="Arial Regular" panose="020B0604020202020204" charset="0"/>
            </a:endParaRPr>
          </a:p>
        </p:txBody>
      </p:sp>
      <p:sp>
        <p:nvSpPr>
          <p:cNvPr id="6" name="object 5"/>
          <p:cNvSpPr/>
          <p:nvPr/>
        </p:nvSpPr>
        <p:spPr>
          <a:xfrm>
            <a:off x="9627577" y="252422"/>
            <a:ext cx="1978269" cy="678799"/>
          </a:xfrm>
          <a:prstGeom prst="rect">
            <a:avLst/>
          </a:prstGeom>
          <a:blipFill>
            <a:blip r:embed="rId3" cstate="print"/>
            <a:stretch>
              <a:fillRect/>
            </a:stretch>
          </a:blipFill>
        </p:spPr>
        <p:txBody>
          <a:bodyPr wrap="square" lIns="0" tIns="0" rIns="0" bIns="0" rtlCol="0"/>
          <a:lstStyle/>
          <a: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73606-E5D9-0065-0919-6E50344836A3}"/>
            </a:ext>
          </a:extLst>
        </p:cNvPr>
        <p:cNvGrpSpPr/>
        <p:nvPr/>
      </p:nvGrpSpPr>
      <p:grpSpPr>
        <a:xfrm>
          <a:off x="0" y="0"/>
          <a:ext cx="0" cy="0"/>
          <a:chOff x="0" y="0"/>
          <a:chExt cx="0" cy="0"/>
        </a:xfrm>
      </p:grpSpPr>
      <p:sp>
        <p:nvSpPr>
          <p:cNvPr id="9" name="TextBox 21">
            <a:extLst>
              <a:ext uri="{FF2B5EF4-FFF2-40B4-BE49-F238E27FC236}">
                <a16:creationId xmlns:a16="http://schemas.microsoft.com/office/drawing/2014/main" id="{9169EFEF-7CB1-9920-9B74-15FF797B69DC}"/>
              </a:ext>
            </a:extLst>
          </p:cNvPr>
          <p:cNvSpPr txBox="1"/>
          <p:nvPr/>
        </p:nvSpPr>
        <p:spPr>
          <a:xfrm>
            <a:off x="1858681" y="3873126"/>
            <a:ext cx="9961450" cy="369332"/>
          </a:xfrm>
          <a:prstGeom prst="rect">
            <a:avLst/>
          </a:prstGeom>
        </p:spPr>
        <p:txBody>
          <a:bodyPr wrap="square" lIns="0" tIns="0" rIns="0" bIns="0" rtlCol="0" anchor="t">
            <a:spAutoFit/>
          </a:bodyPr>
          <a:lstStyle/>
          <a:p>
            <a:pPr defTabSz="609600">
              <a:spcBef>
                <a:spcPts val="665"/>
              </a:spcBef>
              <a:defRPr/>
            </a:pPr>
            <a:endParaRPr lang="en-GB" sz="2400" spc="27">
              <a:solidFill>
                <a:prstClr val="black">
                  <a:lumMod val="95000"/>
                  <a:lumOff val="5000"/>
                </a:prstClr>
              </a:solidFill>
              <a:latin typeface="Poppins" panose="00000500000000000000" pitchFamily="2" charset="0"/>
              <a:cs typeface="Poppins" panose="00000500000000000000" pitchFamily="2" charset="0"/>
            </a:endParaRPr>
          </a:p>
        </p:txBody>
      </p:sp>
      <p:sp>
        <p:nvSpPr>
          <p:cNvPr id="16" name="TextBox 15">
            <a:extLst>
              <a:ext uri="{FF2B5EF4-FFF2-40B4-BE49-F238E27FC236}">
                <a16:creationId xmlns:a16="http://schemas.microsoft.com/office/drawing/2014/main" id="{9092C668-1993-AD1D-44A8-01F242972334}"/>
              </a:ext>
            </a:extLst>
          </p:cNvPr>
          <p:cNvSpPr txBox="1"/>
          <p:nvPr/>
        </p:nvSpPr>
        <p:spPr>
          <a:xfrm>
            <a:off x="265678" y="918471"/>
            <a:ext cx="11660643" cy="4647426"/>
          </a:xfrm>
          <a:prstGeom prst="rect">
            <a:avLst/>
          </a:prstGeom>
          <a:noFill/>
        </p:spPr>
        <p:txBody>
          <a:bodyPr wrap="square">
            <a:spAutoFit/>
          </a:bodyPr>
          <a:lstStyle/>
          <a:p>
            <a:pPr lvl="1" algn="just" defTabSz="457200">
              <a:defRPr/>
            </a:pPr>
            <a:r>
              <a:rPr lang="en-US" b="1" dirty="0">
                <a:solidFill>
                  <a:schemeClr val="dk1"/>
                </a:solidFill>
                <a:latin typeface="Arial" panose="020B0604020202020204" pitchFamily="34" charset="0"/>
                <a:cs typeface="Arial" panose="020B0604020202020204" pitchFamily="34" charset="0"/>
              </a:rPr>
              <a:t>2. </a:t>
            </a:r>
            <a:r>
              <a:rPr lang="en-US" sz="1800" b="1" kern="1200" dirty="0">
                <a:solidFill>
                  <a:schemeClr val="dk1"/>
                </a:solidFill>
                <a:effectLst/>
                <a:latin typeface="Arial" panose="020B0604020202020204" pitchFamily="34" charset="0"/>
                <a:ea typeface="+mn-ea"/>
                <a:cs typeface="Arial" panose="020B0604020202020204" pitchFamily="34" charset="0"/>
              </a:rPr>
              <a:t>Decree 275/2025/ND-CP on 18 October 2025 amending and supplementing Decree 85/2025/ND-CP providing guidance on the implementation of the Law on Public Investment</a:t>
            </a:r>
          </a:p>
          <a:p>
            <a:pPr lvl="1" algn="just" defTabSz="457200">
              <a:defRPr/>
            </a:pPr>
            <a:endParaRPr lang="en-US" altLang="vi-VN" b="1" dirty="0">
              <a:solidFill>
                <a:schemeClr val="dk1"/>
              </a:solidFill>
              <a:latin typeface="Arial" panose="020B0604020202020204" pitchFamily="34" charset="0"/>
              <a:cs typeface="Arial" panose="020B0604020202020204" pitchFamily="34" charset="0"/>
            </a:endParaRPr>
          </a:p>
          <a:p>
            <a:pPr marL="914400" lvl="1" indent="-457200" algn="just" defTabSz="457200">
              <a:buFont typeface="+mj-lt"/>
              <a:buAutoNum type="arabicPeriod" startAt="3"/>
              <a:defRPr/>
            </a:pPr>
            <a:endParaRPr lang="en-US" b="1" dirty="0">
              <a:latin typeface="Arial" panose="020B0604020202020204" pitchFamily="34" charset="0"/>
              <a:cs typeface="Arial" panose="020B0604020202020204" pitchFamily="34" charset="0"/>
            </a:endParaRPr>
          </a:p>
          <a:p>
            <a:pPr marL="285750" indent="-285750" algn="just">
              <a:buFont typeface="Wingdings" pitchFamily="2" charset="2"/>
              <a:buChar char="§"/>
            </a:pPr>
            <a:r>
              <a:rPr lang="en-US" sz="1600" dirty="0">
                <a:latin typeface="Arial" panose="020B0604020202020204" pitchFamily="34" charset="0"/>
                <a:ea typeface="SimSun" panose="02010600030101010101" pitchFamily="2" charset="-122"/>
                <a:cs typeface="Times New Roman" panose="02020603050405020304" pitchFamily="18" charset="0"/>
              </a:rPr>
              <a:t>Addition of Article </a:t>
            </a:r>
            <a:r>
              <a:rPr lang="en-US" sz="1600" dirty="0" err="1">
                <a:latin typeface="Arial" panose="020B0604020202020204" pitchFamily="34" charset="0"/>
                <a:ea typeface="SimSun" panose="02010600030101010101" pitchFamily="2" charset="-122"/>
                <a:cs typeface="Times New Roman" panose="02020603050405020304" pitchFamily="18" charset="0"/>
              </a:rPr>
              <a:t>9a</a:t>
            </a:r>
            <a:r>
              <a:rPr lang="en-US" sz="1600" dirty="0">
                <a:latin typeface="Arial" panose="020B0604020202020204" pitchFamily="34" charset="0"/>
                <a:ea typeface="SimSun" panose="02010600030101010101" pitchFamily="2" charset="-122"/>
                <a:cs typeface="Times New Roman" panose="02020603050405020304" pitchFamily="18" charset="0"/>
              </a:rPr>
              <a:t>: Establishes detailed procedures and processes for deciding on the investment policy for nuclear power plant projects under the Prime Minister's authority</a:t>
            </a:r>
          </a:p>
          <a:p>
            <a:pPr algn="just"/>
            <a:endParaRPr lang="en-US" sz="1600" dirty="0">
              <a:latin typeface="Arial" panose="020B0604020202020204" pitchFamily="34" charset="0"/>
              <a:ea typeface="SimSun" panose="02010600030101010101" pitchFamily="2" charset="-122"/>
              <a:cs typeface="Times New Roman" panose="02020603050405020304" pitchFamily="18" charset="0"/>
            </a:endParaRPr>
          </a:p>
          <a:p>
            <a:pPr marL="285750" indent="-285750" algn="just">
              <a:buFont typeface="Wingdings" pitchFamily="2" charset="2"/>
              <a:buChar char="§"/>
            </a:pPr>
            <a:r>
              <a:rPr lang="en-US" sz="1600" dirty="0">
                <a:latin typeface="Arial" panose="020B0604020202020204" pitchFamily="34" charset="0"/>
                <a:ea typeface="SimSun" panose="02010600030101010101" pitchFamily="2" charset="-122"/>
                <a:cs typeface="Times New Roman" panose="02020603050405020304" pitchFamily="18" charset="0"/>
              </a:rPr>
              <a:t>Addition of Article </a:t>
            </a:r>
            <a:r>
              <a:rPr lang="en-US" sz="1600" dirty="0" err="1">
                <a:latin typeface="Arial" panose="020B0604020202020204" pitchFamily="34" charset="0"/>
                <a:ea typeface="SimSun" panose="02010600030101010101" pitchFamily="2" charset="-122"/>
                <a:cs typeface="Times New Roman" panose="02020603050405020304" pitchFamily="18" charset="0"/>
              </a:rPr>
              <a:t>15a</a:t>
            </a:r>
            <a:r>
              <a:rPr lang="en-US" sz="1600" dirty="0">
                <a:latin typeface="Arial" panose="020B0604020202020204" pitchFamily="34" charset="0"/>
                <a:ea typeface="SimSun" panose="02010600030101010101" pitchFamily="2" charset="-122"/>
                <a:cs typeface="Times New Roman" panose="02020603050405020304" pitchFamily="18" charset="0"/>
              </a:rPr>
              <a:t>: Introduces thresholds for appraising funding sources and capital balance capacity: For projects with total investment under VND 10,000 billion: Appraisal by the Ministry of Planning and Investment (</a:t>
            </a:r>
            <a:r>
              <a:rPr lang="en-US" sz="1600" dirty="0" err="1">
                <a:latin typeface="Arial" panose="020B0604020202020204" pitchFamily="34" charset="0"/>
                <a:ea typeface="SimSun" panose="02010600030101010101" pitchFamily="2" charset="-122"/>
                <a:cs typeface="Times New Roman" panose="02020603050405020304" pitchFamily="18" charset="0"/>
              </a:rPr>
              <a:t>MPI</a:t>
            </a:r>
            <a:r>
              <a:rPr lang="en-US" sz="1600" dirty="0">
                <a:latin typeface="Arial" panose="020B0604020202020204" pitchFamily="34" charset="0"/>
                <a:ea typeface="SimSun" panose="02010600030101010101" pitchFamily="2" charset="-122"/>
                <a:cs typeface="Times New Roman" panose="02020603050405020304" pitchFamily="18" charset="0"/>
              </a:rPr>
              <a:t>) or provincial People's Committees; For larger projects: Requires Prime Ministerial approval, with detailed verification of capital mobilization from state budget, bonds, or loans. This aims to prevent overcommitment and ensure fiscal sustainability.</a:t>
            </a:r>
          </a:p>
          <a:p>
            <a:pPr algn="just"/>
            <a:endParaRPr lang="en-US" sz="1600" dirty="0">
              <a:latin typeface="Arial" panose="020B0604020202020204" pitchFamily="34" charset="0"/>
              <a:ea typeface="SimSun" panose="02010600030101010101" pitchFamily="2" charset="-122"/>
              <a:cs typeface="Times New Roman" panose="02020603050405020304" pitchFamily="18" charset="0"/>
            </a:endParaRPr>
          </a:p>
          <a:p>
            <a:pPr marL="285750" indent="-285750" algn="just">
              <a:buFont typeface="Wingdings" pitchFamily="2" charset="2"/>
              <a:buChar char="§"/>
            </a:pPr>
            <a:r>
              <a:rPr lang="en-US" sz="1600" dirty="0">
                <a:latin typeface="Arial" panose="020B0604020202020204" pitchFamily="34" charset="0"/>
                <a:ea typeface="SimSun" panose="02010600030101010101" pitchFamily="2" charset="-122"/>
                <a:cs typeface="Times New Roman" panose="02020603050405020304" pitchFamily="18" charset="0"/>
              </a:rPr>
              <a:t>Amendment to Article 50 (Adjustment of Public Investment Plans): Specifies authorities for adjusting annual and medium-term plans, including Provincial-level adjustments for projects under VND 500 billion without changing total capital; Central-level approvals for larger shifts, with mandatory reporting to the National Assembly or its Standing Committee. This provision promotes flexibility while maintaining oversight to avoid delays in key infrastructure projects.</a:t>
            </a:r>
          </a:p>
          <a:p>
            <a:pPr marL="285750" indent="-285750" algn="just">
              <a:buFont typeface="Wingdings" pitchFamily="2" charset="2"/>
              <a:buChar char="§"/>
            </a:pPr>
            <a:endParaRPr lang="en-US" sz="1600" dirty="0">
              <a:latin typeface="Arial" panose="020B0604020202020204" pitchFamily="34" charset="0"/>
              <a:ea typeface="SimSun" panose="02010600030101010101" pitchFamily="2" charset="-122"/>
              <a:cs typeface="Times New Roman" panose="02020603050405020304" pitchFamily="18" charset="0"/>
            </a:endParaRPr>
          </a:p>
          <a:p>
            <a:pPr marL="285750" indent="-285750" algn="just">
              <a:buFont typeface="Wingdings" pitchFamily="2" charset="2"/>
              <a:buChar char="§"/>
            </a:pPr>
            <a:endParaRPr lang="en-US" sz="1600" dirty="0">
              <a:effectLst/>
              <a:latin typeface="Arial" panose="020B0604020202020204" pitchFamily="34" charset="0"/>
              <a:ea typeface="SimSun" panose="02010600030101010101" pitchFamily="2" charset="-122"/>
              <a:cs typeface="Times New Roman" panose="02020603050405020304" pitchFamily="18" charset="0"/>
            </a:endParaRPr>
          </a:p>
        </p:txBody>
      </p:sp>
      <p:cxnSp>
        <p:nvCxnSpPr>
          <p:cNvPr id="17" name="Straight Connector 16">
            <a:extLst>
              <a:ext uri="{FF2B5EF4-FFF2-40B4-BE49-F238E27FC236}">
                <a16:creationId xmlns:a16="http://schemas.microsoft.com/office/drawing/2014/main" id="{C7697666-B56A-EDCC-2CF3-857A96293938}"/>
              </a:ext>
            </a:extLst>
          </p:cNvPr>
          <p:cNvCxnSpPr/>
          <p:nvPr/>
        </p:nvCxnSpPr>
        <p:spPr>
          <a:xfrm>
            <a:off x="957218" y="1896422"/>
            <a:ext cx="2517128" cy="0"/>
          </a:xfrm>
          <a:prstGeom prst="line">
            <a:avLst/>
          </a:prstGeom>
          <a:noFill/>
          <a:ln w="19050" cap="rnd" cmpd="sng" algn="ctr">
            <a:solidFill>
              <a:srgbClr val="0F1728">
                <a:lumMod val="50000"/>
                <a:lumOff val="50000"/>
              </a:srgbClr>
            </a:solidFill>
            <a:prstDash val="solid"/>
          </a:ln>
          <a:effectLst/>
        </p:spPr>
      </p:cxnSp>
      <p:sp>
        <p:nvSpPr>
          <p:cNvPr id="2" name="Text Box 1">
            <a:extLst>
              <a:ext uri="{FF2B5EF4-FFF2-40B4-BE49-F238E27FC236}">
                <a16:creationId xmlns:a16="http://schemas.microsoft.com/office/drawing/2014/main" id="{5CF1D736-35B1-CAF1-4647-3F865BD40DFB}"/>
              </a:ext>
            </a:extLst>
          </p:cNvPr>
          <p:cNvSpPr txBox="1"/>
          <p:nvPr/>
        </p:nvSpPr>
        <p:spPr>
          <a:xfrm>
            <a:off x="4361815" y="2783840"/>
            <a:ext cx="309880" cy="645160"/>
          </a:xfrm>
          <a:prstGeom prst="rect">
            <a:avLst/>
          </a:prstGeom>
          <a:noFill/>
        </p:spPr>
        <p:txBody>
          <a:bodyPr wrap="none" rtlCol="0">
            <a:spAutoFit/>
          </a:bodyPr>
          <a:lstStyle/>
          <a:p>
            <a:endParaRPr lang="en-US">
              <a:latin typeface="Arial Regular" panose="020B0604020202020204" charset="0"/>
              <a:cs typeface="Arial Regular" panose="020B0604020202020204" charset="0"/>
            </a:endParaRPr>
          </a:p>
          <a:p>
            <a:endParaRPr lang="en-US">
              <a:latin typeface="Arial Regular" panose="020B0604020202020204" charset="0"/>
              <a:cs typeface="Arial Regular" panose="020B0604020202020204" charset="0"/>
            </a:endParaRPr>
          </a:p>
        </p:txBody>
      </p:sp>
      <p:sp>
        <p:nvSpPr>
          <p:cNvPr id="6" name="object 5"/>
          <p:cNvSpPr/>
          <p:nvPr/>
        </p:nvSpPr>
        <p:spPr>
          <a:xfrm>
            <a:off x="9627577" y="252422"/>
            <a:ext cx="1978269" cy="678799"/>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139294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73606-E5D9-0065-0919-6E50344836A3}"/>
            </a:ext>
          </a:extLst>
        </p:cNvPr>
        <p:cNvGrpSpPr/>
        <p:nvPr/>
      </p:nvGrpSpPr>
      <p:grpSpPr>
        <a:xfrm>
          <a:off x="0" y="0"/>
          <a:ext cx="0" cy="0"/>
          <a:chOff x="0" y="0"/>
          <a:chExt cx="0" cy="0"/>
        </a:xfrm>
      </p:grpSpPr>
      <p:sp>
        <p:nvSpPr>
          <p:cNvPr id="9" name="TextBox 21">
            <a:extLst>
              <a:ext uri="{FF2B5EF4-FFF2-40B4-BE49-F238E27FC236}">
                <a16:creationId xmlns:a16="http://schemas.microsoft.com/office/drawing/2014/main" id="{9169EFEF-7CB1-9920-9B74-15FF797B69DC}"/>
              </a:ext>
            </a:extLst>
          </p:cNvPr>
          <p:cNvSpPr txBox="1"/>
          <p:nvPr/>
        </p:nvSpPr>
        <p:spPr>
          <a:xfrm>
            <a:off x="1858681" y="3873126"/>
            <a:ext cx="9961450" cy="369332"/>
          </a:xfrm>
          <a:prstGeom prst="rect">
            <a:avLst/>
          </a:prstGeom>
        </p:spPr>
        <p:txBody>
          <a:bodyPr wrap="square" lIns="0" tIns="0" rIns="0" bIns="0" rtlCol="0" anchor="t">
            <a:spAutoFit/>
          </a:bodyPr>
          <a:lstStyle/>
          <a:p>
            <a:pPr defTabSz="609600">
              <a:spcBef>
                <a:spcPts val="665"/>
              </a:spcBef>
              <a:defRPr/>
            </a:pPr>
            <a:endParaRPr lang="en-GB" sz="2400" spc="27">
              <a:solidFill>
                <a:prstClr val="black">
                  <a:lumMod val="95000"/>
                  <a:lumOff val="5000"/>
                </a:prstClr>
              </a:solidFill>
              <a:latin typeface="Poppins" panose="00000500000000000000" pitchFamily="2" charset="0"/>
              <a:cs typeface="Poppins" panose="00000500000000000000" pitchFamily="2" charset="0"/>
            </a:endParaRPr>
          </a:p>
        </p:txBody>
      </p:sp>
      <p:sp>
        <p:nvSpPr>
          <p:cNvPr id="16" name="TextBox 15">
            <a:extLst>
              <a:ext uri="{FF2B5EF4-FFF2-40B4-BE49-F238E27FC236}">
                <a16:creationId xmlns:a16="http://schemas.microsoft.com/office/drawing/2014/main" id="{9092C668-1993-AD1D-44A8-01F242972334}"/>
              </a:ext>
            </a:extLst>
          </p:cNvPr>
          <p:cNvSpPr txBox="1"/>
          <p:nvPr/>
        </p:nvSpPr>
        <p:spPr>
          <a:xfrm>
            <a:off x="265678" y="918471"/>
            <a:ext cx="11660643" cy="4401205"/>
          </a:xfrm>
          <a:prstGeom prst="rect">
            <a:avLst/>
          </a:prstGeom>
          <a:noFill/>
        </p:spPr>
        <p:txBody>
          <a:bodyPr wrap="square">
            <a:spAutoFit/>
          </a:bodyPr>
          <a:lstStyle/>
          <a:p>
            <a:pPr lvl="1" algn="just" defTabSz="457200">
              <a:defRPr/>
            </a:pPr>
            <a:r>
              <a:rPr lang="en-US" b="1" dirty="0">
                <a:solidFill>
                  <a:schemeClr val="dk1"/>
                </a:solidFill>
                <a:latin typeface="Arial" panose="020B0604020202020204" pitchFamily="34" charset="0"/>
                <a:cs typeface="Arial" panose="020B0604020202020204" pitchFamily="34" charset="0"/>
              </a:rPr>
              <a:t>3. </a:t>
            </a:r>
            <a:r>
              <a:rPr lang="en-US" sz="1800" b="1" kern="1200" dirty="0">
                <a:solidFill>
                  <a:schemeClr val="dk1"/>
                </a:solidFill>
                <a:effectLst/>
                <a:latin typeface="Arial" panose="020B0604020202020204" pitchFamily="34" charset="0"/>
                <a:cs typeface="Arial" panose="020B0604020202020204" pitchFamily="34" charset="0"/>
              </a:rPr>
              <a:t>Decree 274/2025/ND-CP on 16 October 2025 guiding the Social Insurance Law on late payment or evasion of compulsory social insurance and unemployment insurance; complaints and denunciations regarding social insurance</a:t>
            </a:r>
          </a:p>
          <a:p>
            <a:pPr lvl="1" algn="just" defTabSz="457200">
              <a:defRPr/>
            </a:pPr>
            <a:endParaRPr lang="en-US" altLang="vi-VN" b="1" dirty="0">
              <a:solidFill>
                <a:schemeClr val="dk1"/>
              </a:solidFill>
              <a:latin typeface="Arial" panose="020B0604020202020204" pitchFamily="34" charset="0"/>
              <a:cs typeface="Arial" panose="020B0604020202020204" pitchFamily="34" charset="0"/>
            </a:endParaRPr>
          </a:p>
          <a:p>
            <a:pPr marL="285750" indent="-285750" algn="just">
              <a:buFont typeface="Wingdings" pitchFamily="2" charset="2"/>
              <a:buChar char="§"/>
            </a:pPr>
            <a:r>
              <a:rPr lang="en-US" sz="1600" dirty="0">
                <a:latin typeface="Arial" panose="020B0604020202020204" pitchFamily="34" charset="0"/>
                <a:ea typeface="SimSun" panose="02010600030101010101" pitchFamily="2" charset="-122"/>
                <a:cs typeface="Times New Roman" panose="02020603050405020304" pitchFamily="18" charset="0"/>
              </a:rPr>
              <a:t>Late Payment: Employers must pay SI/UI contributions on time; late payments incur a penalty of 0.03% per day on the overdue amount and days.</a:t>
            </a:r>
          </a:p>
          <a:p>
            <a:pPr algn="just"/>
            <a:endParaRPr lang="en-US" sz="1600" dirty="0">
              <a:latin typeface="Arial" panose="020B0604020202020204" pitchFamily="34" charset="0"/>
              <a:ea typeface="SimSun" panose="02010600030101010101" pitchFamily="2" charset="-122"/>
              <a:cs typeface="Times New Roman" panose="02020603050405020304" pitchFamily="18" charset="0"/>
            </a:endParaRPr>
          </a:p>
          <a:p>
            <a:pPr marL="285750" indent="-285750" algn="just">
              <a:buFont typeface="Wingdings" pitchFamily="2" charset="2"/>
              <a:buChar char="§"/>
            </a:pPr>
            <a:r>
              <a:rPr lang="en-US" sz="1600" dirty="0">
                <a:latin typeface="Arial" panose="020B0604020202020204" pitchFamily="34" charset="0"/>
                <a:ea typeface="SimSun" panose="02010600030101010101" pitchFamily="2" charset="-122"/>
                <a:cs typeface="Times New Roman" panose="02020603050405020304" pitchFamily="18" charset="0"/>
              </a:rPr>
              <a:t>Evasion: Late payment escalates to evasion if not remedied within 60 days from the due date or after SI agency reminders (0.03% daily penalty applies to evaded amounts). SI agencies review cases, issue demand notices to employers, and coordinate with inspection authorities for enforcement.</a:t>
            </a:r>
          </a:p>
          <a:p>
            <a:pPr algn="just"/>
            <a:endParaRPr lang="en-US" sz="1600" dirty="0">
              <a:latin typeface="Arial" panose="020B0604020202020204" pitchFamily="34" charset="0"/>
              <a:ea typeface="SimSun" panose="02010600030101010101" pitchFamily="2" charset="-122"/>
              <a:cs typeface="Times New Roman" panose="02020603050405020304" pitchFamily="18" charset="0"/>
            </a:endParaRPr>
          </a:p>
          <a:p>
            <a:pPr marL="285750" indent="-285750" algn="just">
              <a:buFont typeface="Wingdings" pitchFamily="2" charset="2"/>
              <a:buChar char="§"/>
            </a:pPr>
            <a:r>
              <a:rPr lang="en-US" sz="1600" dirty="0">
                <a:latin typeface="Arial" panose="020B0604020202020204" pitchFamily="34" charset="0"/>
                <a:ea typeface="SimSun" panose="02010600030101010101" pitchFamily="2" charset="-122"/>
                <a:cs typeface="Times New Roman" panose="02020603050405020304" pitchFamily="18" charset="0"/>
              </a:rPr>
              <a:t>Not considered evasion if due to force majeure, including Natural disasters (e.g., storms, floods, earthquakes, prolonged droughts) declared by authorities, severely impacting operations; Dangerous epidemics affecting production and finances; Emergencies or unforeseen events under civil law causing sudden disruptions.</a:t>
            </a:r>
          </a:p>
          <a:p>
            <a:pPr marL="285750" indent="-285750" algn="just">
              <a:buFont typeface="Wingdings" pitchFamily="2" charset="2"/>
              <a:buChar char="§"/>
            </a:pPr>
            <a:endParaRPr lang="en-US" sz="1600" dirty="0">
              <a:effectLst/>
            </a:endParaRPr>
          </a:p>
          <a:p>
            <a:pPr marL="285750" indent="-285750" algn="just">
              <a:buFont typeface="Wingdings" pitchFamily="2" charset="2"/>
              <a:buChar char="§"/>
            </a:pPr>
            <a:endParaRPr lang="en-US" sz="1600" dirty="0">
              <a:latin typeface="Arial" panose="020B0604020202020204" pitchFamily="34" charset="0"/>
              <a:ea typeface="SimSun" panose="02010600030101010101" pitchFamily="2" charset="-122"/>
              <a:cs typeface="Times New Roman" panose="02020603050405020304" pitchFamily="18" charset="0"/>
            </a:endParaRPr>
          </a:p>
          <a:p>
            <a:pPr marL="285750" indent="-285750" algn="just">
              <a:buFont typeface="Wingdings" pitchFamily="2" charset="2"/>
              <a:buChar char="§"/>
            </a:pPr>
            <a:endParaRPr lang="en-US" sz="1600" dirty="0">
              <a:effectLst/>
              <a:latin typeface="Arial" panose="020B0604020202020204" pitchFamily="34" charset="0"/>
              <a:ea typeface="SimSun" panose="02010600030101010101" pitchFamily="2" charset="-122"/>
              <a:cs typeface="Times New Roman" panose="02020603050405020304" pitchFamily="18" charset="0"/>
            </a:endParaRPr>
          </a:p>
        </p:txBody>
      </p:sp>
      <p:cxnSp>
        <p:nvCxnSpPr>
          <p:cNvPr id="17" name="Straight Connector 16">
            <a:extLst>
              <a:ext uri="{FF2B5EF4-FFF2-40B4-BE49-F238E27FC236}">
                <a16:creationId xmlns:a16="http://schemas.microsoft.com/office/drawing/2014/main" id="{C7697666-B56A-EDCC-2CF3-857A96293938}"/>
              </a:ext>
            </a:extLst>
          </p:cNvPr>
          <p:cNvCxnSpPr/>
          <p:nvPr/>
        </p:nvCxnSpPr>
        <p:spPr>
          <a:xfrm>
            <a:off x="957218" y="1896422"/>
            <a:ext cx="2517128" cy="0"/>
          </a:xfrm>
          <a:prstGeom prst="line">
            <a:avLst/>
          </a:prstGeom>
          <a:noFill/>
          <a:ln w="19050" cap="rnd" cmpd="sng" algn="ctr">
            <a:solidFill>
              <a:srgbClr val="0F1728">
                <a:lumMod val="50000"/>
                <a:lumOff val="50000"/>
              </a:srgbClr>
            </a:solidFill>
            <a:prstDash val="solid"/>
          </a:ln>
          <a:effectLst/>
        </p:spPr>
      </p:cxnSp>
      <p:sp>
        <p:nvSpPr>
          <p:cNvPr id="2" name="Text Box 1">
            <a:extLst>
              <a:ext uri="{FF2B5EF4-FFF2-40B4-BE49-F238E27FC236}">
                <a16:creationId xmlns:a16="http://schemas.microsoft.com/office/drawing/2014/main" id="{5CF1D736-35B1-CAF1-4647-3F865BD40DFB}"/>
              </a:ext>
            </a:extLst>
          </p:cNvPr>
          <p:cNvSpPr txBox="1"/>
          <p:nvPr/>
        </p:nvSpPr>
        <p:spPr>
          <a:xfrm>
            <a:off x="4361815" y="2783840"/>
            <a:ext cx="309880" cy="645160"/>
          </a:xfrm>
          <a:prstGeom prst="rect">
            <a:avLst/>
          </a:prstGeom>
          <a:noFill/>
        </p:spPr>
        <p:txBody>
          <a:bodyPr wrap="none" rtlCol="0">
            <a:spAutoFit/>
          </a:bodyPr>
          <a:lstStyle/>
          <a:p>
            <a:endParaRPr lang="en-US">
              <a:latin typeface="Arial Regular" panose="020B0604020202020204" charset="0"/>
              <a:cs typeface="Arial Regular" panose="020B0604020202020204" charset="0"/>
            </a:endParaRPr>
          </a:p>
          <a:p>
            <a:endParaRPr lang="en-US">
              <a:latin typeface="Arial Regular" panose="020B0604020202020204" charset="0"/>
              <a:cs typeface="Arial Regular" panose="020B0604020202020204" charset="0"/>
            </a:endParaRPr>
          </a:p>
        </p:txBody>
      </p:sp>
      <p:sp>
        <p:nvSpPr>
          <p:cNvPr id="6" name="object 5"/>
          <p:cNvSpPr/>
          <p:nvPr/>
        </p:nvSpPr>
        <p:spPr>
          <a:xfrm>
            <a:off x="9627577" y="252422"/>
            <a:ext cx="1978269" cy="678799"/>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164089760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1159</TotalTime>
  <Words>580</Words>
  <Application>Microsoft Office PowerPoint</Application>
  <PresentationFormat>Widescreen</PresentationFormat>
  <Paragraphs>41</Paragraphs>
  <Slides>5</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SimSun</vt:lpstr>
      <vt:lpstr>Arial</vt:lpstr>
      <vt:lpstr>Arial Regular</vt:lpstr>
      <vt:lpstr>Calibri</vt:lpstr>
      <vt:lpstr>Poppins</vt:lpstr>
      <vt:lpstr>Times New Roman</vt:lpstr>
      <vt:lpstr>Wingdings</vt:lpstr>
      <vt:lpstr>1_Office Theme</vt:lpstr>
      <vt:lpstr>LEGAL UPDATE – 29 October 2025  DUANE MORRIS VIETNAM LLC</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DMVN</dc:creator>
  <cp:lastModifiedBy>admin</cp:lastModifiedBy>
  <cp:revision>23</cp:revision>
  <dcterms:created xsi:type="dcterms:W3CDTF">2023-12-13T13:53:58Z</dcterms:created>
  <dcterms:modified xsi:type="dcterms:W3CDTF">2025-10-29T04:28:53Z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1033-5.3.0.7932</vt:lpwstr>
  </property>
</Properties>
</file>