
<file path=[Content_Types].xml><?xml version="1.0" encoding="utf-8"?>
<Types xmlns="http://schemas.openxmlformats.org/package/2006/content-types">
  <Default Extension="fntdata" ContentType="application/x-fontdata"/>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1404" r:id="rId2"/>
    <p:sldId id="1385" r:id="rId3"/>
    <p:sldId id="1379" r:id="rId4"/>
    <p:sldId id="1392" r:id="rId5"/>
    <p:sldId id="1409"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Poppins" panose="00000500000000000000" pitchFamily="2"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Ngoc Ha" userId="3f3ceadf-8836-4adb-94f7-4a1002e0e3a8" providerId="ADAL" clId="{F54D0DDD-B012-4E85-8778-8FDCE85937DB}"/>
    <pc:docChg chg="undo redo custSel delSld modSld">
      <pc:chgData name="Pham, Ngoc Ha" userId="3f3ceadf-8836-4adb-94f7-4a1002e0e3a8" providerId="ADAL" clId="{F54D0DDD-B012-4E85-8778-8FDCE85937DB}" dt="2025-11-19T06:09:09.046" v="308" actId="20577"/>
      <pc:docMkLst>
        <pc:docMk/>
      </pc:docMkLst>
      <pc:sldChg chg="modSp mod">
        <pc:chgData name="Pham, Ngoc Ha" userId="3f3ceadf-8836-4adb-94f7-4a1002e0e3a8" providerId="ADAL" clId="{F54D0DDD-B012-4E85-8778-8FDCE85937DB}" dt="2025-11-19T06:05:47.726" v="304" actId="1076"/>
        <pc:sldMkLst>
          <pc:docMk/>
          <pc:sldMk cId="0" sldId="1379"/>
        </pc:sldMkLst>
        <pc:spChg chg="mod">
          <ac:chgData name="Pham, Ngoc Ha" userId="3f3ceadf-8836-4adb-94f7-4a1002e0e3a8" providerId="ADAL" clId="{F54D0DDD-B012-4E85-8778-8FDCE85937DB}" dt="2025-11-19T06:05:39.125" v="303" actId="20577"/>
          <ac:spMkLst>
            <pc:docMk/>
            <pc:sldMk cId="0" sldId="1379"/>
            <ac:spMk id="16" creationId="{00000000-0000-0000-0000-000000000000}"/>
          </ac:spMkLst>
        </pc:spChg>
        <pc:cxnChg chg="mod">
          <ac:chgData name="Pham, Ngoc Ha" userId="3f3ceadf-8836-4adb-94f7-4a1002e0e3a8" providerId="ADAL" clId="{F54D0DDD-B012-4E85-8778-8FDCE85937DB}" dt="2025-11-19T06:05:47.726" v="304" actId="1076"/>
          <ac:cxnSpMkLst>
            <pc:docMk/>
            <pc:sldMk cId="0" sldId="1379"/>
            <ac:cxnSpMk id="17" creationId="{00000000-0000-0000-0000-000000000000}"/>
          </ac:cxnSpMkLst>
        </pc:cxnChg>
      </pc:sldChg>
      <pc:sldChg chg="modSp mod">
        <pc:chgData name="Pham, Ngoc Ha" userId="3f3ceadf-8836-4adb-94f7-4a1002e0e3a8" providerId="ADAL" clId="{F54D0DDD-B012-4E85-8778-8FDCE85937DB}" dt="2025-11-19T06:06:10.699" v="307" actId="20577"/>
        <pc:sldMkLst>
          <pc:docMk/>
          <pc:sldMk cId="0" sldId="1385"/>
        </pc:sldMkLst>
        <pc:graphicFrameChg chg="mod modGraphic">
          <ac:chgData name="Pham, Ngoc Ha" userId="3f3ceadf-8836-4adb-94f7-4a1002e0e3a8" providerId="ADAL" clId="{F54D0DDD-B012-4E85-8778-8FDCE85937DB}" dt="2025-11-19T06:06:10.699" v="307" actId="20577"/>
          <ac:graphicFrameMkLst>
            <pc:docMk/>
            <pc:sldMk cId="0" sldId="1385"/>
            <ac:graphicFrameMk id="3" creationId="{00000000-0000-0000-0000-000000000000}"/>
          </ac:graphicFrameMkLst>
        </pc:graphicFrameChg>
      </pc:sldChg>
      <pc:sldChg chg="addSp delSp modSp mod">
        <pc:chgData name="Pham, Ngoc Ha" userId="3f3ceadf-8836-4adb-94f7-4a1002e0e3a8" providerId="ADAL" clId="{F54D0DDD-B012-4E85-8778-8FDCE85937DB}" dt="2025-11-19T06:05:55.831" v="305" actId="20577"/>
        <pc:sldMkLst>
          <pc:docMk/>
          <pc:sldMk cId="112962954" sldId="1392"/>
        </pc:sldMkLst>
        <pc:spChg chg="mod">
          <ac:chgData name="Pham, Ngoc Ha" userId="3f3ceadf-8836-4adb-94f7-4a1002e0e3a8" providerId="ADAL" clId="{F54D0DDD-B012-4E85-8778-8FDCE85937DB}" dt="2025-11-19T06:05:55.831" v="305" actId="20577"/>
          <ac:spMkLst>
            <pc:docMk/>
            <pc:sldMk cId="112962954" sldId="1392"/>
            <ac:spMk id="16" creationId="{9092C668-1993-AD1D-44A8-01F242972334}"/>
          </ac:spMkLst>
        </pc:spChg>
        <pc:picChg chg="add del mod">
          <ac:chgData name="Pham, Ngoc Ha" userId="3f3ceadf-8836-4adb-94f7-4a1002e0e3a8" providerId="ADAL" clId="{F54D0DDD-B012-4E85-8778-8FDCE85937DB}" dt="2025-11-19T05:56:16.503" v="207" actId="478"/>
          <ac:picMkLst>
            <pc:docMk/>
            <pc:sldMk cId="112962954" sldId="1392"/>
            <ac:picMk id="4" creationId="{9BF63BFC-115B-7762-2181-2D780FC7E0AF}"/>
          </ac:picMkLst>
        </pc:picChg>
      </pc:sldChg>
      <pc:sldChg chg="modSp mod">
        <pc:chgData name="Pham, Ngoc Ha" userId="3f3ceadf-8836-4adb-94f7-4a1002e0e3a8" providerId="ADAL" clId="{F54D0DDD-B012-4E85-8778-8FDCE85937DB}" dt="2025-11-19T06:09:09.046" v="308" actId="20577"/>
        <pc:sldMkLst>
          <pc:docMk/>
          <pc:sldMk cId="3550065058" sldId="1404"/>
        </pc:sldMkLst>
        <pc:spChg chg="mod">
          <ac:chgData name="Pham, Ngoc Ha" userId="3f3ceadf-8836-4adb-94f7-4a1002e0e3a8" providerId="ADAL" clId="{F54D0DDD-B012-4E85-8778-8FDCE85937DB}" dt="2025-11-19T06:09:09.046" v="308" actId="20577"/>
          <ac:spMkLst>
            <pc:docMk/>
            <pc:sldMk cId="3550065058" sldId="1404"/>
            <ac:spMk id="4" creationId="{00000000-0000-0000-0000-000000000000}"/>
          </ac:spMkLst>
        </pc:spChg>
      </pc:sldChg>
      <pc:sldChg chg="del">
        <pc:chgData name="Pham, Ngoc Ha" userId="3f3ceadf-8836-4adb-94f7-4a1002e0e3a8" providerId="ADAL" clId="{F54D0DDD-B012-4E85-8778-8FDCE85937DB}" dt="2025-11-19T05:53:30.066" v="184" actId="2696"/>
        <pc:sldMkLst>
          <pc:docMk/>
          <pc:sldMk cId="988313631" sldId="1406"/>
        </pc:sldMkLst>
      </pc:sldChg>
      <pc:sldChg chg="modSp mod">
        <pc:chgData name="Pham, Ngoc Ha" userId="3f3ceadf-8836-4adb-94f7-4a1002e0e3a8" providerId="ADAL" clId="{F54D0DDD-B012-4E85-8778-8FDCE85937DB}" dt="2025-11-19T06:05:26.414" v="298" actId="6549"/>
        <pc:sldMkLst>
          <pc:docMk/>
          <pc:sldMk cId="2139294556" sldId="1409"/>
        </pc:sldMkLst>
        <pc:spChg chg="mod">
          <ac:chgData name="Pham, Ngoc Ha" userId="3f3ceadf-8836-4adb-94f7-4a1002e0e3a8" providerId="ADAL" clId="{F54D0DDD-B012-4E85-8778-8FDCE85937DB}" dt="2025-11-19T06:05:26.414" v="298" actId="6549"/>
          <ac:spMkLst>
            <pc:docMk/>
            <pc:sldMk cId="2139294556" sldId="1409"/>
            <ac:spMk id="16" creationId="{9092C668-1993-AD1D-44A8-01F2429723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8EC09-9233-4D45-A0B3-5C8757D88F77}" type="datetimeFigureOut">
              <a:rPr lang="en-GB" smtClean="0"/>
              <a:t>19/11/2025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AC661-F29A-47E2-82EE-1B3F8B5E279B}"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62B41-0AC0-7AFF-8E8D-3C909F10F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36DDA-9230-3885-C477-DEC0ABE3E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3EB7C-25B2-5708-3FF3-756A6E747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AE243B-F033-BAA7-2A28-EF5FE26723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49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62B41-0AC0-7AFF-8E8D-3C909F10F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36DDA-9230-3885-C477-DEC0ABE3E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3EB7C-25B2-5708-3FF3-756A6E747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AE243B-F033-BAA7-2A28-EF5FE26723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873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11/19/2025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397" y="0"/>
            <a:ext cx="12186508" cy="6854784"/>
          </a:xfrm>
          <a:prstGeom prst="rect">
            <a:avLst/>
          </a:prstGeom>
          <a:blipFill>
            <a:blip r:embed="rId2" cstate="print"/>
            <a:stretch>
              <a:fillRect/>
            </a:stretch>
          </a:blipFill>
        </p:spPr>
        <p:txBody>
          <a:bodyPr wrap="square" lIns="0" tIns="0" rIns="0" bIns="0" rtlCol="0"/>
          <a:lstStyle/>
          <a:p>
            <a:endParaRPr sz="1199"/>
          </a:p>
        </p:txBody>
      </p:sp>
      <p:sp>
        <p:nvSpPr>
          <p:cNvPr id="3" name="object 3"/>
          <p:cNvSpPr txBox="1"/>
          <p:nvPr/>
        </p:nvSpPr>
        <p:spPr>
          <a:xfrm>
            <a:off x="1971639" y="6080885"/>
            <a:ext cx="8249907" cy="492443"/>
          </a:xfrm>
          <a:prstGeom prst="rect">
            <a:avLst/>
          </a:prstGeom>
        </p:spPr>
        <p:txBody>
          <a:bodyPr vert="horz" wrap="square" lIns="0" tIns="0" rIns="0" bIns="0" rtlCol="0">
            <a:spAutoFit/>
          </a:bodyPr>
          <a:lstStyle/>
          <a:p>
            <a:pPr algn="ctr">
              <a:lnSpc>
                <a:spcPct val="100000"/>
              </a:lnSpc>
            </a:pPr>
            <a:r>
              <a:rPr sz="800" spc="-3">
                <a:solidFill>
                  <a:srgbClr val="243C6A"/>
                </a:solidFill>
                <a:latin typeface="Arial"/>
                <a:cs typeface="Arial"/>
              </a:rPr>
              <a:t>©2017 Duane Morris </a:t>
            </a:r>
            <a:r>
              <a:rPr sz="800">
                <a:solidFill>
                  <a:srgbClr val="243C6A"/>
                </a:solidFill>
                <a:latin typeface="Arial"/>
                <a:cs typeface="Arial"/>
              </a:rPr>
              <a:t>LLP. </a:t>
            </a:r>
            <a:r>
              <a:rPr sz="800" spc="-3">
                <a:solidFill>
                  <a:srgbClr val="243C6A"/>
                </a:solidFill>
                <a:latin typeface="Arial"/>
                <a:cs typeface="Arial"/>
              </a:rPr>
              <a:t>All Rights Reserved. Duane Morris is a registered service </a:t>
            </a:r>
            <a:r>
              <a:rPr sz="800">
                <a:solidFill>
                  <a:srgbClr val="243C6A"/>
                </a:solidFill>
                <a:latin typeface="Arial"/>
                <a:cs typeface="Arial"/>
              </a:rPr>
              <a:t>mark of </a:t>
            </a:r>
            <a:r>
              <a:rPr sz="800" spc="-3">
                <a:solidFill>
                  <a:srgbClr val="243C6A"/>
                </a:solidFill>
                <a:latin typeface="Arial"/>
                <a:cs typeface="Arial"/>
              </a:rPr>
              <a:t>Duane Morris</a:t>
            </a:r>
            <a:r>
              <a:rPr sz="800" spc="-33">
                <a:solidFill>
                  <a:srgbClr val="243C6A"/>
                </a:solidFill>
                <a:latin typeface="Arial"/>
                <a:cs typeface="Arial"/>
              </a:rPr>
              <a:t> </a:t>
            </a:r>
            <a:r>
              <a:rPr sz="800">
                <a:solidFill>
                  <a:srgbClr val="243C6A"/>
                </a:solidFill>
                <a:latin typeface="Arial"/>
                <a:cs typeface="Arial"/>
              </a:rPr>
              <a:t>LLP.</a:t>
            </a:r>
            <a:endParaRPr sz="800">
              <a:latin typeface="Arial"/>
              <a:cs typeface="Arial"/>
            </a:endParaRPr>
          </a:p>
          <a:p>
            <a:pPr marL="8462" marR="3385" indent="-423" algn="ctr"/>
            <a:r>
              <a:rPr sz="800" spc="-3">
                <a:solidFill>
                  <a:srgbClr val="243C6A"/>
                </a:solidFill>
                <a:latin typeface="Arial"/>
                <a:cs typeface="Arial"/>
              </a:rPr>
              <a:t>Duane Morris – Firm </a:t>
            </a:r>
            <a:r>
              <a:rPr sz="800">
                <a:solidFill>
                  <a:srgbClr val="243C6A"/>
                </a:solidFill>
                <a:latin typeface="Arial"/>
                <a:cs typeface="Arial"/>
              </a:rPr>
              <a:t>Offices | </a:t>
            </a:r>
            <a:r>
              <a:rPr sz="800" spc="-3">
                <a:solidFill>
                  <a:srgbClr val="243C6A"/>
                </a:solidFill>
                <a:latin typeface="Arial"/>
                <a:cs typeface="Arial"/>
              </a:rPr>
              <a:t>New York </a:t>
            </a:r>
            <a:r>
              <a:rPr sz="800">
                <a:solidFill>
                  <a:srgbClr val="243C6A"/>
                </a:solidFill>
                <a:latin typeface="Arial"/>
                <a:cs typeface="Arial"/>
              </a:rPr>
              <a:t>| </a:t>
            </a:r>
            <a:r>
              <a:rPr sz="800" spc="-3">
                <a:solidFill>
                  <a:srgbClr val="243C6A"/>
                </a:solidFill>
                <a:latin typeface="Arial"/>
                <a:cs typeface="Arial"/>
              </a:rPr>
              <a:t>London </a:t>
            </a:r>
            <a:r>
              <a:rPr sz="800">
                <a:solidFill>
                  <a:srgbClr val="243C6A"/>
                </a:solidFill>
                <a:latin typeface="Arial"/>
                <a:cs typeface="Arial"/>
              </a:rPr>
              <a:t>| </a:t>
            </a:r>
            <a:r>
              <a:rPr sz="800" spc="-3">
                <a:solidFill>
                  <a:srgbClr val="243C6A"/>
                </a:solidFill>
                <a:latin typeface="Arial"/>
                <a:cs typeface="Arial"/>
              </a:rPr>
              <a:t>Singapore </a:t>
            </a:r>
            <a:r>
              <a:rPr sz="800">
                <a:solidFill>
                  <a:srgbClr val="243C6A"/>
                </a:solidFill>
                <a:latin typeface="Arial"/>
                <a:cs typeface="Arial"/>
              </a:rPr>
              <a:t>| </a:t>
            </a:r>
            <a:r>
              <a:rPr sz="800" spc="-3">
                <a:solidFill>
                  <a:srgbClr val="243C6A"/>
                </a:solidFill>
                <a:latin typeface="Arial"/>
                <a:cs typeface="Arial"/>
              </a:rPr>
              <a:t>Philadelphia </a:t>
            </a:r>
            <a:r>
              <a:rPr sz="800">
                <a:solidFill>
                  <a:srgbClr val="243C6A"/>
                </a:solidFill>
                <a:latin typeface="Arial"/>
                <a:cs typeface="Arial"/>
              </a:rPr>
              <a:t>| </a:t>
            </a:r>
            <a:r>
              <a:rPr sz="800" spc="-3">
                <a:solidFill>
                  <a:srgbClr val="243C6A"/>
                </a:solidFill>
                <a:latin typeface="Arial"/>
                <a:cs typeface="Arial"/>
              </a:rPr>
              <a:t>Chicago </a:t>
            </a:r>
            <a:r>
              <a:rPr sz="800">
                <a:solidFill>
                  <a:srgbClr val="243C6A"/>
                </a:solidFill>
                <a:latin typeface="Arial"/>
                <a:cs typeface="Arial"/>
              </a:rPr>
              <a:t>| </a:t>
            </a:r>
            <a:r>
              <a:rPr sz="800" spc="-3">
                <a:solidFill>
                  <a:srgbClr val="243C6A"/>
                </a:solidFill>
                <a:latin typeface="Arial"/>
                <a:cs typeface="Arial"/>
              </a:rPr>
              <a:t>Washington, D.C. </a:t>
            </a:r>
            <a:r>
              <a:rPr sz="800">
                <a:solidFill>
                  <a:srgbClr val="243C6A"/>
                </a:solidFill>
                <a:latin typeface="Arial"/>
                <a:cs typeface="Arial"/>
              </a:rPr>
              <a:t>| </a:t>
            </a:r>
            <a:r>
              <a:rPr sz="800" spc="-3">
                <a:solidFill>
                  <a:srgbClr val="243C6A"/>
                </a:solidFill>
                <a:latin typeface="Arial"/>
                <a:cs typeface="Arial"/>
              </a:rPr>
              <a:t>San Francisco </a:t>
            </a:r>
            <a:r>
              <a:rPr sz="800">
                <a:solidFill>
                  <a:srgbClr val="243C6A"/>
                </a:solidFill>
                <a:latin typeface="Arial"/>
                <a:cs typeface="Arial"/>
              </a:rPr>
              <a:t>| </a:t>
            </a:r>
            <a:r>
              <a:rPr sz="800" spc="-3">
                <a:solidFill>
                  <a:srgbClr val="243C6A"/>
                </a:solidFill>
                <a:latin typeface="Arial"/>
                <a:cs typeface="Arial"/>
              </a:rPr>
              <a:t>Silicon Valley </a:t>
            </a:r>
            <a:r>
              <a:rPr sz="800">
                <a:solidFill>
                  <a:srgbClr val="243C6A"/>
                </a:solidFill>
                <a:latin typeface="Arial"/>
                <a:cs typeface="Arial"/>
              </a:rPr>
              <a:t>| </a:t>
            </a:r>
            <a:r>
              <a:rPr sz="800" spc="-3">
                <a:solidFill>
                  <a:srgbClr val="243C6A"/>
                </a:solidFill>
                <a:latin typeface="Arial"/>
                <a:cs typeface="Arial"/>
              </a:rPr>
              <a:t>San Diego </a:t>
            </a:r>
            <a:r>
              <a:rPr sz="800">
                <a:solidFill>
                  <a:srgbClr val="243C6A"/>
                </a:solidFill>
                <a:latin typeface="Arial"/>
                <a:cs typeface="Arial"/>
              </a:rPr>
              <a:t>| </a:t>
            </a:r>
            <a:r>
              <a:rPr sz="800" spc="-3">
                <a:solidFill>
                  <a:srgbClr val="243C6A"/>
                </a:solidFill>
                <a:latin typeface="Arial"/>
                <a:cs typeface="Arial"/>
              </a:rPr>
              <a:t>Shanghai </a:t>
            </a:r>
            <a:r>
              <a:rPr sz="800">
                <a:solidFill>
                  <a:srgbClr val="243C6A"/>
                </a:solidFill>
                <a:latin typeface="Arial"/>
                <a:cs typeface="Arial"/>
              </a:rPr>
              <a:t>| </a:t>
            </a:r>
            <a:r>
              <a:rPr sz="800" spc="-3">
                <a:solidFill>
                  <a:srgbClr val="243C6A"/>
                </a:solidFill>
                <a:latin typeface="Arial"/>
                <a:cs typeface="Arial"/>
              </a:rPr>
              <a:t>Taiwan </a:t>
            </a:r>
            <a:r>
              <a:rPr sz="800">
                <a:solidFill>
                  <a:srgbClr val="446FA9"/>
                </a:solidFill>
                <a:latin typeface="Arial"/>
                <a:cs typeface="Arial"/>
              </a:rPr>
              <a:t>| </a:t>
            </a:r>
            <a:r>
              <a:rPr sz="800">
                <a:solidFill>
                  <a:srgbClr val="243C6A"/>
                </a:solidFill>
                <a:latin typeface="Arial"/>
                <a:cs typeface="Arial"/>
              </a:rPr>
              <a:t>Boston  </a:t>
            </a:r>
            <a:r>
              <a:rPr sz="800" spc="-3">
                <a:solidFill>
                  <a:srgbClr val="243C6A"/>
                </a:solidFill>
                <a:latin typeface="Arial"/>
                <a:cs typeface="Arial"/>
              </a:rPr>
              <a:t>Houston </a:t>
            </a:r>
            <a:r>
              <a:rPr sz="800">
                <a:solidFill>
                  <a:srgbClr val="243C6A"/>
                </a:solidFill>
                <a:latin typeface="Arial"/>
                <a:cs typeface="Arial"/>
              </a:rPr>
              <a:t>| </a:t>
            </a:r>
            <a:r>
              <a:rPr sz="800" spc="-3">
                <a:solidFill>
                  <a:srgbClr val="243C6A"/>
                </a:solidFill>
                <a:latin typeface="Arial"/>
                <a:cs typeface="Arial"/>
              </a:rPr>
              <a:t>Los Angeles </a:t>
            </a:r>
            <a:r>
              <a:rPr sz="800">
                <a:solidFill>
                  <a:srgbClr val="243C6A"/>
                </a:solidFill>
                <a:latin typeface="Arial"/>
                <a:cs typeface="Arial"/>
              </a:rPr>
              <a:t>| </a:t>
            </a:r>
            <a:r>
              <a:rPr sz="800" spc="-3">
                <a:solidFill>
                  <a:srgbClr val="243C6A"/>
                </a:solidFill>
                <a:latin typeface="Arial"/>
                <a:cs typeface="Arial"/>
              </a:rPr>
              <a:t>Hanoi </a:t>
            </a:r>
            <a:r>
              <a:rPr sz="800">
                <a:solidFill>
                  <a:srgbClr val="243C6A"/>
                </a:solidFill>
                <a:latin typeface="Arial"/>
                <a:cs typeface="Arial"/>
              </a:rPr>
              <a:t>| </a:t>
            </a:r>
            <a:r>
              <a:rPr sz="800" spc="-3">
                <a:solidFill>
                  <a:srgbClr val="243C6A"/>
                </a:solidFill>
                <a:latin typeface="Arial"/>
                <a:cs typeface="Arial"/>
              </a:rPr>
              <a:t>Ho Chi Minh City </a:t>
            </a:r>
            <a:r>
              <a:rPr sz="800">
                <a:solidFill>
                  <a:srgbClr val="243C6A"/>
                </a:solidFill>
                <a:latin typeface="Arial"/>
                <a:cs typeface="Arial"/>
              </a:rPr>
              <a:t>| </a:t>
            </a:r>
            <a:r>
              <a:rPr sz="800" spc="-3">
                <a:solidFill>
                  <a:srgbClr val="243C6A"/>
                </a:solidFill>
                <a:latin typeface="Arial"/>
                <a:cs typeface="Arial"/>
              </a:rPr>
              <a:t>Atlanta </a:t>
            </a:r>
            <a:r>
              <a:rPr sz="800">
                <a:solidFill>
                  <a:srgbClr val="243C6A"/>
                </a:solidFill>
                <a:latin typeface="Arial"/>
                <a:cs typeface="Arial"/>
              </a:rPr>
              <a:t>| </a:t>
            </a:r>
            <a:r>
              <a:rPr sz="800" spc="-3">
                <a:solidFill>
                  <a:srgbClr val="243C6A"/>
                </a:solidFill>
                <a:latin typeface="Arial"/>
                <a:cs typeface="Arial"/>
              </a:rPr>
              <a:t>Baltimore </a:t>
            </a:r>
            <a:r>
              <a:rPr sz="800">
                <a:solidFill>
                  <a:srgbClr val="243C6A"/>
                </a:solidFill>
                <a:latin typeface="Arial"/>
                <a:cs typeface="Arial"/>
              </a:rPr>
              <a:t>| Wilmington | </a:t>
            </a:r>
            <a:r>
              <a:rPr sz="800" spc="-3">
                <a:solidFill>
                  <a:srgbClr val="243C6A"/>
                </a:solidFill>
                <a:latin typeface="Arial"/>
                <a:cs typeface="Arial"/>
              </a:rPr>
              <a:t>Miami </a:t>
            </a:r>
            <a:r>
              <a:rPr sz="800">
                <a:solidFill>
                  <a:srgbClr val="243C6A"/>
                </a:solidFill>
                <a:latin typeface="Arial"/>
                <a:cs typeface="Arial"/>
              </a:rPr>
              <a:t>| Boca </a:t>
            </a:r>
            <a:r>
              <a:rPr sz="800" spc="-3">
                <a:solidFill>
                  <a:srgbClr val="243C6A"/>
                </a:solidFill>
                <a:latin typeface="Arial"/>
                <a:cs typeface="Arial"/>
              </a:rPr>
              <a:t>Raton </a:t>
            </a:r>
            <a:r>
              <a:rPr sz="800">
                <a:solidFill>
                  <a:srgbClr val="243C6A"/>
                </a:solidFill>
                <a:latin typeface="Arial"/>
                <a:cs typeface="Arial"/>
              </a:rPr>
              <a:t>| </a:t>
            </a:r>
            <a:r>
              <a:rPr sz="800" spc="-3">
                <a:solidFill>
                  <a:srgbClr val="243C6A"/>
                </a:solidFill>
                <a:latin typeface="Arial"/>
                <a:cs typeface="Arial"/>
              </a:rPr>
              <a:t>Pittsburgh </a:t>
            </a:r>
            <a:r>
              <a:rPr sz="800">
                <a:solidFill>
                  <a:srgbClr val="243C6A"/>
                </a:solidFill>
                <a:latin typeface="Arial"/>
                <a:cs typeface="Arial"/>
              </a:rPr>
              <a:t>| </a:t>
            </a:r>
            <a:r>
              <a:rPr sz="800" spc="-3">
                <a:solidFill>
                  <a:srgbClr val="243C6A"/>
                </a:solidFill>
                <a:latin typeface="Arial"/>
                <a:cs typeface="Arial"/>
              </a:rPr>
              <a:t>Newark </a:t>
            </a:r>
            <a:r>
              <a:rPr sz="800">
                <a:solidFill>
                  <a:srgbClr val="243C6A"/>
                </a:solidFill>
                <a:latin typeface="Arial"/>
                <a:cs typeface="Arial"/>
              </a:rPr>
              <a:t>| </a:t>
            </a:r>
            <a:r>
              <a:rPr sz="800" spc="-3">
                <a:solidFill>
                  <a:srgbClr val="243C6A"/>
                </a:solidFill>
                <a:latin typeface="Arial"/>
                <a:cs typeface="Arial"/>
              </a:rPr>
              <a:t>Las Vegas </a:t>
            </a:r>
            <a:r>
              <a:rPr sz="800">
                <a:solidFill>
                  <a:srgbClr val="243C6A"/>
                </a:solidFill>
                <a:latin typeface="Arial"/>
                <a:cs typeface="Arial"/>
              </a:rPr>
              <a:t>| </a:t>
            </a:r>
            <a:r>
              <a:rPr sz="800" spc="-3">
                <a:solidFill>
                  <a:srgbClr val="243C6A"/>
                </a:solidFill>
                <a:latin typeface="Arial"/>
                <a:cs typeface="Arial"/>
              </a:rPr>
              <a:t>Cherry Hill </a:t>
            </a:r>
            <a:r>
              <a:rPr sz="800">
                <a:solidFill>
                  <a:srgbClr val="243C6A"/>
                </a:solidFill>
                <a:latin typeface="Arial"/>
                <a:cs typeface="Arial"/>
              </a:rPr>
              <a:t>| </a:t>
            </a:r>
            <a:r>
              <a:rPr sz="800" spc="-3">
                <a:solidFill>
                  <a:srgbClr val="243C6A"/>
                </a:solidFill>
                <a:latin typeface="Arial"/>
                <a:cs typeface="Arial"/>
              </a:rPr>
              <a:t>Lake </a:t>
            </a:r>
            <a:r>
              <a:rPr sz="800">
                <a:solidFill>
                  <a:srgbClr val="243C6A"/>
                </a:solidFill>
                <a:latin typeface="Arial"/>
                <a:cs typeface="Arial"/>
              </a:rPr>
              <a:t>Tahoe | </a:t>
            </a:r>
            <a:r>
              <a:rPr sz="800" spc="-3">
                <a:solidFill>
                  <a:srgbClr val="243C6A"/>
                </a:solidFill>
                <a:latin typeface="Arial"/>
                <a:cs typeface="Arial"/>
              </a:rPr>
              <a:t>Myanmar </a:t>
            </a:r>
            <a:r>
              <a:rPr sz="800">
                <a:solidFill>
                  <a:srgbClr val="243C6A"/>
                </a:solidFill>
                <a:latin typeface="Arial"/>
                <a:cs typeface="Arial"/>
              </a:rPr>
              <a:t>| Oman  </a:t>
            </a:r>
            <a:r>
              <a:rPr sz="800" spc="-3">
                <a:solidFill>
                  <a:srgbClr val="243C6A"/>
                </a:solidFill>
                <a:latin typeface="Arial"/>
                <a:cs typeface="Arial"/>
              </a:rPr>
              <a:t>Duane Morris – </a:t>
            </a:r>
            <a:r>
              <a:rPr sz="800">
                <a:solidFill>
                  <a:srgbClr val="243C6A"/>
                </a:solidFill>
                <a:latin typeface="Arial"/>
                <a:cs typeface="Arial"/>
              </a:rPr>
              <a:t>Affiliate </a:t>
            </a:r>
            <a:r>
              <a:rPr sz="800" spc="-3">
                <a:solidFill>
                  <a:srgbClr val="243C6A"/>
                </a:solidFill>
                <a:latin typeface="Arial"/>
                <a:cs typeface="Arial"/>
              </a:rPr>
              <a:t>Offices </a:t>
            </a:r>
            <a:r>
              <a:rPr sz="800">
                <a:solidFill>
                  <a:srgbClr val="243C6A"/>
                </a:solidFill>
                <a:latin typeface="Arial"/>
                <a:cs typeface="Arial"/>
              </a:rPr>
              <a:t>| </a:t>
            </a:r>
            <a:r>
              <a:rPr sz="800" spc="-3">
                <a:solidFill>
                  <a:srgbClr val="243C6A"/>
                </a:solidFill>
                <a:latin typeface="Arial"/>
                <a:cs typeface="Arial"/>
              </a:rPr>
              <a:t>Mexico City </a:t>
            </a:r>
            <a:r>
              <a:rPr sz="800">
                <a:solidFill>
                  <a:srgbClr val="243C6A"/>
                </a:solidFill>
                <a:latin typeface="Arial"/>
                <a:cs typeface="Arial"/>
              </a:rPr>
              <a:t>| </a:t>
            </a:r>
            <a:r>
              <a:rPr sz="800" spc="-3">
                <a:solidFill>
                  <a:srgbClr val="243C6A"/>
                </a:solidFill>
                <a:latin typeface="Arial"/>
                <a:cs typeface="Arial"/>
              </a:rPr>
              <a:t>Sri Lanka </a:t>
            </a:r>
            <a:r>
              <a:rPr sz="800">
                <a:solidFill>
                  <a:srgbClr val="243C6A"/>
                </a:solidFill>
                <a:latin typeface="Arial"/>
                <a:cs typeface="Arial"/>
              </a:rPr>
              <a:t>| </a:t>
            </a:r>
            <a:r>
              <a:rPr sz="800" spc="-3">
                <a:solidFill>
                  <a:srgbClr val="243C6A"/>
                </a:solidFill>
                <a:latin typeface="Arial"/>
                <a:cs typeface="Arial"/>
              </a:rPr>
              <a:t>Duane Morris LLP – </a:t>
            </a:r>
            <a:r>
              <a:rPr sz="800">
                <a:solidFill>
                  <a:srgbClr val="243C6A"/>
                </a:solidFill>
                <a:latin typeface="Arial"/>
                <a:cs typeface="Arial"/>
              </a:rPr>
              <a:t>A </a:t>
            </a:r>
            <a:r>
              <a:rPr sz="800" spc="-3">
                <a:solidFill>
                  <a:srgbClr val="243C6A"/>
                </a:solidFill>
                <a:latin typeface="Arial"/>
                <a:cs typeface="Arial"/>
              </a:rPr>
              <a:t>Delaware limited liability</a:t>
            </a:r>
            <a:r>
              <a:rPr sz="800" spc="7">
                <a:solidFill>
                  <a:srgbClr val="243C6A"/>
                </a:solidFill>
                <a:latin typeface="Arial"/>
                <a:cs typeface="Arial"/>
              </a:rPr>
              <a:t> </a:t>
            </a:r>
            <a:r>
              <a:rPr sz="800" spc="-3">
                <a:solidFill>
                  <a:srgbClr val="243C6A"/>
                </a:solidFill>
                <a:latin typeface="Arial"/>
                <a:cs typeface="Arial"/>
              </a:rPr>
              <a:t>partnership</a:t>
            </a:r>
            <a:endParaRPr sz="800">
              <a:latin typeface="Arial"/>
              <a:cs typeface="Arial"/>
            </a:endParaRPr>
          </a:p>
        </p:txBody>
      </p:sp>
      <p:sp>
        <p:nvSpPr>
          <p:cNvPr id="4" name="object 4"/>
          <p:cNvSpPr txBox="1">
            <a:spLocks noGrp="1"/>
          </p:cNvSpPr>
          <p:nvPr>
            <p:ph type="title"/>
          </p:nvPr>
        </p:nvSpPr>
        <p:spPr>
          <a:xfrm>
            <a:off x="2849465" y="3058252"/>
            <a:ext cx="6534371" cy="738279"/>
          </a:xfrm>
          <a:prstGeom prst="rect">
            <a:avLst/>
          </a:prstGeom>
        </p:spPr>
        <p:txBody>
          <a:bodyPr vert="horz" wrap="square" lIns="0" tIns="0" rIns="0" bIns="0" rtlCol="0" anchor="ctr">
            <a:spAutoFit/>
          </a:bodyPr>
          <a:lstStyle/>
          <a:p>
            <a:pPr marL="8462"/>
            <a:r>
              <a:rPr lang="en-US" sz="1599" b="1"/>
              <a:t>LEGAL UPDATE </a:t>
            </a:r>
            <a:r>
              <a:rPr lang="en-US" sz="1599" b="1" dirty="0"/>
              <a:t>– 19 NOVEMBER 2025</a:t>
            </a:r>
            <a:br>
              <a:rPr lang="en-US" sz="1599" b="1" dirty="0"/>
            </a:br>
            <a:br>
              <a:rPr lang="en-US" sz="1599" b="1" dirty="0"/>
            </a:br>
            <a:r>
              <a:rPr lang="en-US" sz="1599" b="1" dirty="0"/>
              <a:t>DUANE MORRIS VIETNAM LLC</a:t>
            </a:r>
            <a:endParaRPr lang="vi-VN" sz="1599" b="1" dirty="0"/>
          </a:p>
        </p:txBody>
      </p:sp>
      <p:sp>
        <p:nvSpPr>
          <p:cNvPr id="6" name="object 6"/>
          <p:cNvSpPr/>
          <p:nvPr/>
        </p:nvSpPr>
        <p:spPr>
          <a:xfrm>
            <a:off x="2364503" y="3960970"/>
            <a:ext cx="7541177" cy="1952529"/>
          </a:xfrm>
          <a:prstGeom prst="rect">
            <a:avLst/>
          </a:prstGeom>
          <a:blipFill>
            <a:blip r:embed="rId3" cstate="print"/>
            <a:stretch>
              <a:fillRect/>
            </a:stretch>
          </a:blipFill>
        </p:spPr>
        <p:txBody>
          <a:bodyPr wrap="square" lIns="0" tIns="0" rIns="0" bIns="0" rtlCol="0"/>
          <a:lstStyle/>
          <a:p>
            <a:endParaRPr sz="1199"/>
          </a:p>
        </p:txBody>
      </p:sp>
    </p:spTree>
    <p:extLst>
      <p:ext uri="{BB962C8B-B14F-4D97-AF65-F5344CB8AC3E}">
        <p14:creationId xmlns:p14="http://schemas.microsoft.com/office/powerpoint/2010/main" val="355006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26"/>
          <p:cNvSpPr/>
          <p:nvPr/>
        </p:nvSpPr>
        <p:spPr>
          <a:xfrm rot="-10800000">
            <a:off x="72631" y="1079473"/>
            <a:ext cx="2632229" cy="0"/>
          </a:xfrm>
          <a:prstGeom prst="line">
            <a:avLst/>
          </a:prstGeom>
          <a:ln w="9525" cap="rnd">
            <a:solidFill>
              <a:srgbClr val="24416F"/>
            </a:solidFill>
            <a:prstDash val="solid"/>
            <a:headEnd type="none" w="sm" len="sm"/>
            <a:tailEnd type="none" w="sm" len="sm"/>
          </a:ln>
        </p:spPr>
        <p:txBody>
          <a:bodyPr/>
          <a:lstStyle/>
          <a:p>
            <a:endParaRPr lang="en-US"/>
          </a:p>
        </p:txBody>
      </p:sp>
      <p:sp>
        <p:nvSpPr>
          <p:cNvPr id="27" name="AutoShape 27"/>
          <p:cNvSpPr/>
          <p:nvPr/>
        </p:nvSpPr>
        <p:spPr>
          <a:xfrm rot="-10800000">
            <a:off x="9559771" y="1079473"/>
            <a:ext cx="2632229" cy="0"/>
          </a:xfrm>
          <a:prstGeom prst="line">
            <a:avLst/>
          </a:prstGeom>
          <a:ln w="9525" cap="rnd">
            <a:solidFill>
              <a:srgbClr val="24416F"/>
            </a:solidFill>
            <a:prstDash val="solid"/>
            <a:headEnd type="none" w="sm" len="sm"/>
            <a:tailEnd type="none" w="sm" len="sm"/>
          </a:ln>
        </p:spPr>
        <p:txBody>
          <a:bodyPr/>
          <a:lstStyle/>
          <a:p>
            <a:endParaRPr lang="en-US"/>
          </a:p>
        </p:txBody>
      </p:sp>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marL="0" marR="0" lvl="0" indent="0" algn="l" defTabSz="609600" rtl="0" eaLnBrk="1" fontAlgn="auto" latinLnBrk="0" hangingPunct="1">
              <a:lnSpc>
                <a:spcPct val="100000"/>
              </a:lnSpc>
              <a:spcBef>
                <a:spcPts val="665"/>
              </a:spcBef>
              <a:spcAft>
                <a:spcPts val="0"/>
              </a:spcAft>
              <a:buClrTx/>
              <a:buSzTx/>
              <a:buFontTx/>
              <a:buNone/>
              <a:defRPr/>
            </a:pPr>
            <a:endParaRPr kumimoji="0" lang="en-GB" sz="2400" b="0" i="0" u="none" strike="noStrike" kern="1200" cap="none" spc="27" normalizeH="0" baseline="0" noProof="0">
              <a:ln>
                <a:noFill/>
              </a:ln>
              <a:solidFill>
                <a:prstClr val="black">
                  <a:lumMod val="95000"/>
                  <a:lumOff val="5000"/>
                </a:prstClr>
              </a:solidFill>
              <a:effectLst/>
              <a:uLnTx/>
              <a:uFillTx/>
              <a:latin typeface="Poppins" panose="00000500000000000000" pitchFamily="2" charset="0"/>
              <a:ea typeface="+mn-ea"/>
              <a:cs typeface="Poppins" panose="00000500000000000000" pitchFamily="2" charset="0"/>
            </a:endParaRPr>
          </a:p>
        </p:txBody>
      </p:sp>
      <p:sp>
        <p:nvSpPr>
          <p:cNvPr id="14" name="TextBox 28"/>
          <p:cNvSpPr txBox="1"/>
          <p:nvPr/>
        </p:nvSpPr>
        <p:spPr>
          <a:xfrm>
            <a:off x="2688126" y="548693"/>
            <a:ext cx="6815749" cy="807272"/>
          </a:xfrm>
          <a:prstGeom prst="rect">
            <a:avLst/>
          </a:prstGeom>
        </p:spPr>
        <p:txBody>
          <a:bodyPr wrap="square" lIns="0" tIns="0" rIns="0" bIns="0" rtlCol="0" anchor="t">
            <a:spAutoFit/>
          </a:bodyPr>
          <a:lstStyle/>
          <a:p>
            <a:pPr marL="0" marR="0" lvl="0" indent="0" algn="ctr" defTabSz="609600" rtl="0" eaLnBrk="1" fontAlgn="auto" latinLnBrk="0" hangingPunct="1">
              <a:lnSpc>
                <a:spcPts val="6935"/>
              </a:lnSpc>
              <a:spcBef>
                <a:spcPts val="0"/>
              </a:spcBef>
              <a:spcAft>
                <a:spcPts val="0"/>
              </a:spcAft>
              <a:buClrTx/>
              <a:buSzTx/>
              <a:buFontTx/>
              <a:buNone/>
              <a:defRPr/>
            </a:pPr>
            <a:r>
              <a:rPr kumimoji="0" lang="en-US" sz="4000" b="1" i="0" u="none" strike="noStrike" kern="1200" cap="none" spc="0" normalizeH="0" baseline="0" noProof="0" dirty="0">
                <a:ln>
                  <a:noFill/>
                </a:ln>
                <a:solidFill>
                  <a:srgbClr val="24416F"/>
                </a:solidFill>
                <a:effectLst/>
                <a:uLnTx/>
                <a:uFillTx/>
                <a:latin typeface="Poppins" panose="00000500000000000000" pitchFamily="2" charset="0"/>
                <a:ea typeface="+mn-ea"/>
                <a:cs typeface="Poppins" panose="00000500000000000000" pitchFamily="2" charset="0"/>
              </a:rPr>
              <a:t>Summary</a:t>
            </a:r>
          </a:p>
        </p:txBody>
      </p:sp>
      <p:graphicFrame>
        <p:nvGraphicFramePr>
          <p:cNvPr id="3" name="Table 3"/>
          <p:cNvGraphicFramePr>
            <a:graphicFrameLocks noGrp="1"/>
          </p:cNvGraphicFramePr>
          <p:nvPr>
            <p:extLst>
              <p:ext uri="{D42A27DB-BD31-4B8C-83A1-F6EECF244321}">
                <p14:modId xmlns:p14="http://schemas.microsoft.com/office/powerpoint/2010/main" val="3972996943"/>
              </p:ext>
            </p:extLst>
          </p:nvPr>
        </p:nvGraphicFramePr>
        <p:xfrm>
          <a:off x="580707" y="1726552"/>
          <a:ext cx="11030585" cy="2329180"/>
        </p:xfrm>
        <a:graphic>
          <a:graphicData uri="http://schemas.openxmlformats.org/drawingml/2006/table">
            <a:tbl>
              <a:tblPr firstRow="1" bandRow="1">
                <a:tableStyleId>{5C22544A-7EE6-4342-B048-85BDC9FD1C3A}</a:tableStyleId>
              </a:tblPr>
              <a:tblGrid>
                <a:gridCol w="819785">
                  <a:extLst>
                    <a:ext uri="{9D8B030D-6E8A-4147-A177-3AD203B41FA5}">
                      <a16:colId xmlns:a16="http://schemas.microsoft.com/office/drawing/2014/main" val="20000"/>
                    </a:ext>
                  </a:extLst>
                </a:gridCol>
                <a:gridCol w="10210800">
                  <a:extLst>
                    <a:ext uri="{9D8B030D-6E8A-4147-A177-3AD203B41FA5}">
                      <a16:colId xmlns:a16="http://schemas.microsoft.com/office/drawing/2014/main" val="20001"/>
                    </a:ext>
                  </a:extLst>
                </a:gridCol>
              </a:tblGrid>
              <a:tr h="582930">
                <a:tc>
                  <a:txBody>
                    <a:bodyPr/>
                    <a:lstStyle/>
                    <a:p>
                      <a:pPr algn="ctr"/>
                      <a:r>
                        <a:rPr lang="en-US" sz="1600" dirty="0">
                          <a:latin typeface="Arial" panose="020B0604020202020204" pitchFamily="34" charset="0"/>
                          <a:cs typeface="Arial" panose="020B0604020202020204" pitchFamily="34" charset="0"/>
                        </a:rPr>
                        <a:t>No.</a:t>
                      </a:r>
                    </a:p>
                  </a:txBody>
                  <a:tcPr/>
                </a:tc>
                <a:tc>
                  <a:txBody>
                    <a:bodyPr/>
                    <a:lstStyle/>
                    <a:p>
                      <a:pPr algn="l"/>
                      <a:r>
                        <a:rPr lang="en-US" sz="1600" dirty="0">
                          <a:latin typeface="Arial" panose="020B0604020202020204" pitchFamily="34" charset="0"/>
                          <a:cs typeface="Arial" panose="020B0604020202020204" pitchFamily="34" charset="0"/>
                        </a:rPr>
                        <a:t>Items</a:t>
                      </a:r>
                    </a:p>
                  </a:txBody>
                  <a:tcPr/>
                </a:tc>
                <a:extLst>
                  <a:ext uri="{0D108BD9-81ED-4DB2-BD59-A6C34878D82A}">
                    <a16:rowId xmlns:a16="http://schemas.microsoft.com/office/drawing/2014/main" val="10000"/>
                  </a:ext>
                </a:extLst>
              </a:tr>
              <a:tr h="469213">
                <a:tc>
                  <a:txBody>
                    <a:bodyPr/>
                    <a:lstStyle/>
                    <a:p>
                      <a:pPr algn="ctr"/>
                      <a:r>
                        <a:rPr lang="en-US" sz="1600" b="1">
                          <a:latin typeface="Arial" panose="020B0604020202020204" pitchFamily="34" charset="0"/>
                          <a:cs typeface="Arial" panose="020B0604020202020204" pitchFamily="34" charset="0"/>
                        </a:rPr>
                        <a:t>1</a:t>
                      </a:r>
                    </a:p>
                    <a:p>
                      <a:pPr algn="ctr"/>
                      <a:endParaRPr lang="en-US" sz="1600" b="1">
                        <a:latin typeface="Arial" panose="020B0604020202020204" pitchFamily="34" charset="0"/>
                        <a:cs typeface="Arial" panose="020B0604020202020204" pitchFamily="34" charset="0"/>
                      </a:endParaRPr>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altLang="en-US" sz="1600" b="1" kern="1200" baseline="0" dirty="0">
                          <a:solidFill>
                            <a:schemeClr val="dk1"/>
                          </a:solidFill>
                          <a:effectLst/>
                          <a:latin typeface="Arial" panose="020B0604020202020204" pitchFamily="34" charset="0"/>
                          <a:cs typeface="Arial" panose="020B0604020202020204" pitchFamily="34" charset="0"/>
                        </a:rPr>
                        <a:t>Resolution No. 110/2025/</a:t>
                      </a:r>
                      <a:r>
                        <a:rPr lang="en-US" altLang="en-US" sz="1600" b="1" kern="1200" baseline="0" dirty="0" err="1">
                          <a:solidFill>
                            <a:schemeClr val="dk1"/>
                          </a:solidFill>
                          <a:effectLst/>
                          <a:latin typeface="Arial" panose="020B0604020202020204" pitchFamily="34" charset="0"/>
                          <a:cs typeface="Arial" panose="020B0604020202020204" pitchFamily="34" charset="0"/>
                        </a:rPr>
                        <a:t>UBTVQH15</a:t>
                      </a:r>
                      <a:r>
                        <a:rPr lang="en-US" altLang="en-US" sz="1600" b="1" kern="1200" baseline="0" dirty="0">
                          <a:solidFill>
                            <a:schemeClr val="dk1"/>
                          </a:solidFill>
                          <a:effectLst/>
                          <a:latin typeface="Arial" panose="020B0604020202020204" pitchFamily="34" charset="0"/>
                          <a:cs typeface="Arial" panose="020B0604020202020204" pitchFamily="34" charset="0"/>
                        </a:rPr>
                        <a:t> adjusting the family deduction level for the purpose of personal </a:t>
                      </a:r>
                      <a:r>
                        <a:rPr lang="en-US" altLang="en-US" sz="1600" b="1" kern="1200" baseline="0">
                          <a:solidFill>
                            <a:schemeClr val="dk1"/>
                          </a:solidFill>
                          <a:effectLst/>
                          <a:latin typeface="Arial" panose="020B0604020202020204" pitchFamily="34" charset="0"/>
                          <a:cs typeface="Arial" panose="020B0604020202020204" pitchFamily="34" charset="0"/>
                        </a:rPr>
                        <a:t>income tax</a:t>
                      </a:r>
                      <a:endParaRPr lang="en-US" altLang="en-US" sz="1600" b="1"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83565">
                <a:tc>
                  <a:txBody>
                    <a:bodyPr/>
                    <a:lstStyle/>
                    <a:p>
                      <a:pPr algn="ctr"/>
                      <a:r>
                        <a:rPr lang="en-US" sz="1600" b="1" dirty="0">
                          <a:latin typeface="Arial" panose="020B0604020202020204" pitchFamily="34" charset="0"/>
                          <a:cs typeface="Arial" panose="020B0604020202020204" pitchFamily="34" charset="0"/>
                        </a:rPr>
                        <a:t>2</a:t>
                      </a:r>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sz="1600" b="1" kern="1200" dirty="0">
                          <a:solidFill>
                            <a:schemeClr val="dk1"/>
                          </a:solidFill>
                          <a:effectLst/>
                          <a:latin typeface="Arial" panose="020B0604020202020204" pitchFamily="34" charset="0"/>
                          <a:cs typeface="Arial" panose="020B0604020202020204" pitchFamily="34" charset="0"/>
                        </a:rPr>
                        <a:t>Decree No. 293/2025/ND-CP stipulating the minimum wage for employees working under labor contracts</a:t>
                      </a:r>
                    </a:p>
                  </a:txBody>
                  <a:tcPr/>
                </a:tc>
                <a:extLst>
                  <a:ext uri="{0D108BD9-81ED-4DB2-BD59-A6C34878D82A}">
                    <a16:rowId xmlns:a16="http://schemas.microsoft.com/office/drawing/2014/main" val="10002"/>
                  </a:ext>
                </a:extLst>
              </a:tr>
              <a:tr h="583565">
                <a:tc>
                  <a:txBody>
                    <a:bodyPr/>
                    <a:lstStyle/>
                    <a:p>
                      <a:pPr algn="ctr"/>
                      <a:r>
                        <a:rPr lang="en-US" sz="1600" b="1" dirty="0">
                          <a:latin typeface="Arial" panose="020B0604020202020204" pitchFamily="34" charset="0"/>
                          <a:cs typeface="Arial" panose="020B0604020202020204" pitchFamily="34" charset="0"/>
                        </a:rPr>
                        <a:t>3</a:t>
                      </a:r>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sz="1600" b="1" kern="1200" dirty="0">
                          <a:solidFill>
                            <a:schemeClr val="dk1"/>
                          </a:solidFill>
                          <a:effectLst/>
                          <a:latin typeface="Arial" panose="020B0604020202020204" pitchFamily="34" charset="0"/>
                          <a:cs typeface="Arial" panose="020B0604020202020204" pitchFamily="34" charset="0"/>
                        </a:rPr>
                        <a:t>Circular No. 39/2025/TT-</a:t>
                      </a:r>
                      <a:r>
                        <a:rPr lang="en-US" sz="1600" b="1" kern="1200" dirty="0" err="1">
                          <a:solidFill>
                            <a:schemeClr val="dk1"/>
                          </a:solidFill>
                          <a:effectLst/>
                          <a:latin typeface="Arial" panose="020B0604020202020204" pitchFamily="34" charset="0"/>
                          <a:cs typeface="Arial" panose="020B0604020202020204" pitchFamily="34" charset="0"/>
                        </a:rPr>
                        <a:t>NHNN</a:t>
                      </a:r>
                      <a:r>
                        <a:rPr lang="en-US" sz="1600" b="1" kern="1200" dirty="0">
                          <a:solidFill>
                            <a:schemeClr val="dk1"/>
                          </a:solidFill>
                          <a:effectLst/>
                          <a:latin typeface="Arial" panose="020B0604020202020204" pitchFamily="34" charset="0"/>
                          <a:cs typeface="Arial" panose="020B0604020202020204" pitchFamily="34" charset="0"/>
                        </a:rPr>
                        <a:t> prescribing the opening and use of overseas foreign-currency accounts of institutional residents</a:t>
                      </a:r>
                    </a:p>
                  </a:txBody>
                  <a:tcPr/>
                </a:tc>
                <a:extLst>
                  <a:ext uri="{0D108BD9-81ED-4DB2-BD59-A6C34878D82A}">
                    <a16:rowId xmlns:a16="http://schemas.microsoft.com/office/drawing/2014/main" val="3218078411"/>
                  </a:ext>
                </a:extLst>
              </a:tr>
            </a:tbl>
          </a:graphicData>
        </a:graphic>
      </p:graphicFrame>
      <p:sp>
        <p:nvSpPr>
          <p:cNvPr id="8" name="object 5"/>
          <p:cNvSpPr/>
          <p:nvPr/>
        </p:nvSpPr>
        <p:spPr>
          <a:xfrm>
            <a:off x="9390185" y="30087"/>
            <a:ext cx="1978269" cy="6787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p:cNvSpPr txBox="1"/>
          <p:nvPr/>
        </p:nvSpPr>
        <p:spPr>
          <a:xfrm>
            <a:off x="298938" y="1149303"/>
            <a:ext cx="11521193" cy="2831544"/>
          </a:xfrm>
          <a:prstGeom prst="rect">
            <a:avLst/>
          </a:prstGeom>
          <a:noFill/>
        </p:spPr>
        <p:txBody>
          <a:bodyPr wrap="square">
            <a:spAutoFit/>
          </a:bodyPr>
          <a:lstStyle/>
          <a:p>
            <a:pPr marL="914400" lvl="1" indent="-457200" algn="just" defTabSz="457200">
              <a:buAutoNum type="arabicPeriod"/>
              <a:defRPr/>
            </a:pPr>
            <a:r>
              <a:rPr lang="en-US" b="1" dirty="0">
                <a:latin typeface="Arial" panose="020B0604020202020204" pitchFamily="34" charset="0"/>
                <a:cs typeface="Arial" panose="020B0604020202020204" pitchFamily="34" charset="0"/>
              </a:rPr>
              <a:t>Resolution No. 110/2025/</a:t>
            </a:r>
            <a:r>
              <a:rPr lang="en-US" b="1" dirty="0" err="1">
                <a:latin typeface="Arial" panose="020B0604020202020204" pitchFamily="34" charset="0"/>
                <a:cs typeface="Arial" panose="020B0604020202020204" pitchFamily="34" charset="0"/>
              </a:rPr>
              <a:t>UBTVQH15</a:t>
            </a:r>
            <a:r>
              <a:rPr lang="en-US" b="1" dirty="0">
                <a:latin typeface="Arial" panose="020B0604020202020204" pitchFamily="34" charset="0"/>
                <a:cs typeface="Arial" panose="020B0604020202020204" pitchFamily="34" charset="0"/>
              </a:rPr>
              <a:t> adjusting the family deduction level for the purpose of personal income tax. </a:t>
            </a:r>
          </a:p>
          <a:p>
            <a:pPr lvl="1" algn="just" defTabSz="457200">
              <a:defRPr/>
            </a:pPr>
            <a:endParaRPr lang="en-US" b="1" dirty="0">
              <a:latin typeface="Arial" panose="020B0604020202020204" pitchFamily="34" charset="0"/>
              <a:cs typeface="Arial" panose="020B0604020202020204" pitchFamily="34" charset="0"/>
            </a:endParaRPr>
          </a:p>
          <a:p>
            <a:pPr lvl="1" algn="just" defTabSz="457200">
              <a:defRPr/>
            </a:pPr>
            <a:r>
              <a:rPr lang="en-US" sz="1600" b="1" dirty="0">
                <a:solidFill>
                  <a:srgbClr val="0F1728">
                    <a:lumMod val="75000"/>
                    <a:lumOff val="25000"/>
                  </a:srgbClr>
                </a:solidFill>
                <a:latin typeface="Arial" panose="020B0604020202020204" pitchFamily="34" charset="0"/>
                <a:cs typeface="Arial" panose="020B0604020202020204" pitchFamily="34" charset="0"/>
              </a:rPr>
              <a:t>From the 2026 PIT period, the official family deduction is calculated as follows:</a:t>
            </a:r>
          </a:p>
          <a:p>
            <a:pPr marL="285750" indent="-285750" algn="just">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b="1" dirty="0">
                <a:latin typeface="Arial" panose="020B0604020202020204" pitchFamily="34" charset="0"/>
                <a:cs typeface="Arial" panose="020B0604020202020204" pitchFamily="34" charset="0"/>
              </a:rPr>
              <a:t>For taxpayers: VND 15.5 million/month (VND 186 million/year).</a:t>
            </a:r>
          </a:p>
          <a:p>
            <a:pPr marL="285750" indent="-285750" algn="just">
              <a:buFont typeface="Wingdings" panose="05000000000000000000" pitchFamily="2" charset="2"/>
              <a:buChar char="§"/>
            </a:pPr>
            <a:r>
              <a:rPr lang="en-US" b="1" dirty="0">
                <a:latin typeface="Arial" panose="020B0604020202020204" pitchFamily="34" charset="0"/>
                <a:cs typeface="Arial" panose="020B0604020202020204" pitchFamily="34" charset="0"/>
              </a:rPr>
              <a:t>For dependents: VND 6.2 million/month.</a:t>
            </a:r>
          </a:p>
          <a:p>
            <a:pPr algn="just"/>
            <a:endParaRPr lang="en-US" b="1"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This Resolution takes effect from 1 January 2026 and applies from the 2026 tax period. </a:t>
            </a: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cxnSp>
        <p:nvCxnSpPr>
          <p:cNvPr id="17" name="Straight Connector 16"/>
          <p:cNvCxnSpPr/>
          <p:nvPr/>
        </p:nvCxnSpPr>
        <p:spPr>
          <a:xfrm>
            <a:off x="1183461" y="1815438"/>
            <a:ext cx="2517128" cy="0"/>
          </a:xfrm>
          <a:prstGeom prst="line">
            <a:avLst/>
          </a:prstGeom>
          <a:noFill/>
          <a:ln w="19050" cap="rnd" cmpd="sng" algn="ctr">
            <a:solidFill>
              <a:srgbClr val="0F1728">
                <a:lumMod val="50000"/>
                <a:lumOff val="50000"/>
              </a:srgbClr>
            </a:solidFill>
            <a:prstDash val="solid"/>
          </a:ln>
          <a:effectLst/>
        </p:spPr>
      </p:cxnSp>
      <p:sp>
        <p:nvSpPr>
          <p:cNvPr id="2" name="Text Box 1"/>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3606-E5D9-0065-0919-6E50344836A3}"/>
            </a:ext>
          </a:extLst>
        </p:cNvPr>
        <p:cNvGrpSpPr/>
        <p:nvPr/>
      </p:nvGrpSpPr>
      <p:grpSpPr>
        <a:xfrm>
          <a:off x="0" y="0"/>
          <a:ext cx="0" cy="0"/>
          <a:chOff x="0" y="0"/>
          <a:chExt cx="0" cy="0"/>
        </a:xfrm>
      </p:grpSpPr>
      <p:sp>
        <p:nvSpPr>
          <p:cNvPr id="9" name="TextBox 21">
            <a:extLst>
              <a:ext uri="{FF2B5EF4-FFF2-40B4-BE49-F238E27FC236}">
                <a16:creationId xmlns:a16="http://schemas.microsoft.com/office/drawing/2014/main" id="{9169EFEF-7CB1-9920-9B74-15FF797B69DC}"/>
              </a:ext>
            </a:extLst>
          </p:cNvPr>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9092C668-1993-AD1D-44A8-01F242972334}"/>
              </a:ext>
            </a:extLst>
          </p:cNvPr>
          <p:cNvSpPr txBox="1"/>
          <p:nvPr/>
        </p:nvSpPr>
        <p:spPr>
          <a:xfrm>
            <a:off x="265678" y="918471"/>
            <a:ext cx="11660643" cy="5509200"/>
          </a:xfrm>
          <a:prstGeom prst="rect">
            <a:avLst/>
          </a:prstGeom>
          <a:noFill/>
        </p:spPr>
        <p:txBody>
          <a:bodyPr wrap="square">
            <a:spAutoFit/>
          </a:bodyPr>
          <a:lstStyle/>
          <a:p>
            <a:pPr lvl="1" algn="just" defTabSz="457200">
              <a:defRPr/>
            </a:pPr>
            <a:r>
              <a:rPr lang="en-US" altLang="vi-VN" b="1" dirty="0">
                <a:solidFill>
                  <a:schemeClr val="dk1"/>
                </a:solidFill>
                <a:latin typeface="Arial" panose="020B0604020202020204" pitchFamily="34" charset="0"/>
                <a:cs typeface="Arial" panose="020B0604020202020204" pitchFamily="34" charset="0"/>
              </a:rPr>
              <a:t>2. </a:t>
            </a:r>
            <a:r>
              <a:rPr lang="en-US" sz="1800" b="1" kern="1200" dirty="0">
                <a:solidFill>
                  <a:schemeClr val="dk1"/>
                </a:solidFill>
                <a:effectLst/>
                <a:latin typeface="Arial" panose="020B0604020202020204" pitchFamily="34" charset="0"/>
                <a:cs typeface="Arial" panose="020B0604020202020204" pitchFamily="34" charset="0"/>
              </a:rPr>
              <a:t>Decree No. 293/2025/ND-CP stipulating the minimum wage for employees working under labor contracts</a:t>
            </a:r>
            <a:endParaRPr lang="en-US" b="1" dirty="0">
              <a:solidFill>
                <a:schemeClr val="dk1"/>
              </a:solidFill>
              <a:latin typeface="Arial" panose="020B0604020202020204" pitchFamily="34" charset="0"/>
              <a:cs typeface="Arial" panose="020B0604020202020204" pitchFamily="34" charset="0"/>
            </a:endParaRPr>
          </a:p>
          <a:p>
            <a:pPr lvl="1" algn="just" defTabSz="457200">
              <a:defRPr/>
            </a:pPr>
            <a:endParaRPr lang="en-US" altLang="vi-VN" b="1" dirty="0">
              <a:solidFill>
                <a:schemeClr val="dk1"/>
              </a:solidFill>
              <a:latin typeface="Arial" panose="020B0604020202020204" pitchFamily="34" charset="0"/>
              <a:cs typeface="Arial" panose="020B0604020202020204" pitchFamily="34" charset="0"/>
            </a:endParaRPr>
          </a:p>
          <a:p>
            <a:pPr marL="914400" lvl="1" indent="-457200" algn="just" defTabSz="457200">
              <a:buFont typeface="+mj-lt"/>
              <a:buAutoNum type="arabicPeriod" startAt="3"/>
              <a:defRPr/>
            </a:pPr>
            <a:endParaRPr lang="en-US" b="1" dirty="0">
              <a:latin typeface="Arial" panose="020B0604020202020204" pitchFamily="34" charset="0"/>
              <a:cs typeface="Arial" panose="020B0604020202020204" pitchFamily="34" charset="0"/>
            </a:endParaRPr>
          </a:p>
          <a:p>
            <a:pPr algn="just" defTabSz="457200">
              <a:defRPr/>
            </a:pPr>
            <a:r>
              <a:rPr lang="en-US" sz="1400" b="1" dirty="0">
                <a:solidFill>
                  <a:srgbClr val="0F1728">
                    <a:lumMod val="75000"/>
                    <a:lumOff val="25000"/>
                  </a:srgbClr>
                </a:solidFill>
                <a:latin typeface="Arial" panose="020B0604020202020204" pitchFamily="34" charset="0"/>
                <a:cs typeface="Arial" panose="020B0604020202020204" pitchFamily="34" charset="0"/>
              </a:rPr>
              <a:t>	According to this document, from January 1, 2026, the minimum wage by region will be increased. </a:t>
            </a:r>
          </a:p>
          <a:p>
            <a:pPr algn="just" defTabSz="457200">
              <a:defRPr/>
            </a:pPr>
            <a:endParaRPr lang="en-US" sz="1400" b="1" dirty="0">
              <a:solidFill>
                <a:srgbClr val="0F1728">
                  <a:lumMod val="75000"/>
                  <a:lumOff val="25000"/>
                </a:srgbClr>
              </a:solidFill>
              <a:latin typeface="Arial" panose="020B0604020202020204" pitchFamily="34" charset="0"/>
              <a:cs typeface="Arial" panose="020B0604020202020204" pitchFamily="34" charset="0"/>
            </a:endParaRPr>
          </a:p>
          <a:p>
            <a:pPr algn="just" defTabSz="457200">
              <a:defRPr/>
            </a:pPr>
            <a:endParaRPr lang="en-US" sz="1400" b="1" dirty="0">
              <a:solidFill>
                <a:srgbClr val="0F1728">
                  <a:lumMod val="75000"/>
                  <a:lumOff val="25000"/>
                </a:srgbClr>
              </a:solidFill>
              <a:latin typeface="Arial" panose="020B0604020202020204" pitchFamily="34" charset="0"/>
              <a:cs typeface="Arial" panose="020B0604020202020204" pitchFamily="34" charset="0"/>
            </a:endParaRPr>
          </a:p>
          <a:p>
            <a:pPr marL="285750" indent="-285750" algn="just" defTabSz="457200">
              <a:buFont typeface="Wingdings" panose="05000000000000000000" pitchFamily="2" charset="2"/>
              <a:buChar char="§"/>
              <a:defRPr/>
            </a:pPr>
            <a:r>
              <a:rPr lang="en-US" sz="1600" dirty="0">
                <a:latin typeface="Arial" panose="020B0604020202020204" pitchFamily="34" charset="0"/>
                <a:cs typeface="Arial" panose="020B0604020202020204" pitchFamily="34" charset="0"/>
              </a:rPr>
              <a:t>In case the high-tech park or concentrated digital technology park is located in areas with different minimum wages, the area with the highest minimum wage shall apply.</a:t>
            </a:r>
          </a:p>
          <a:p>
            <a:pPr marL="285750" indent="-285750" algn="just" defTabSz="457200">
              <a:buFont typeface="Wingdings" panose="05000000000000000000" pitchFamily="2" charset="2"/>
              <a:buChar char="§"/>
              <a:defRPr/>
            </a:pPr>
            <a:endParaRPr lang="en-US" sz="1600" dirty="0">
              <a:latin typeface="Arial" panose="020B0604020202020204" pitchFamily="34" charset="0"/>
              <a:cs typeface="Arial" panose="020B0604020202020204" pitchFamily="34" charset="0"/>
            </a:endParaRPr>
          </a:p>
          <a:p>
            <a:pPr marL="285750" indent="-285750" algn="just" defTabSz="457200">
              <a:buFont typeface="Wingdings" panose="05000000000000000000" pitchFamily="2" charset="2"/>
              <a:buChar char="§"/>
              <a:defRPr/>
            </a:pPr>
            <a:r>
              <a:rPr lang="en-US" sz="1600" dirty="0">
                <a:latin typeface="Arial" panose="020B0604020202020204" pitchFamily="34" charset="0"/>
                <a:cs typeface="Arial" panose="020B0604020202020204" pitchFamily="34" charset="0"/>
              </a:rPr>
              <a:t>In case the minimum wage is adjusted in the Appendix to this Decree and the minimum wage associated with the area is lower than the minimum wage prescribed by the Government as of December 31, 2025, the employer must continue to apply the minimum wage as of 31 December 2025 for employees recruited from </a:t>
            </a:r>
            <a:r>
              <a:rPr lang="en-US" sz="1600" dirty="0" err="1">
                <a:latin typeface="Arial" panose="020B0604020202020204" pitchFamily="34" charset="0"/>
                <a:cs typeface="Arial" panose="020B0604020202020204" pitchFamily="34" charset="0"/>
              </a:rPr>
              <a:t>31December</a:t>
            </a:r>
            <a:r>
              <a:rPr lang="en-US" sz="1600" dirty="0">
                <a:latin typeface="Arial" panose="020B0604020202020204" pitchFamily="34" charset="0"/>
                <a:cs typeface="Arial" panose="020B0604020202020204" pitchFamily="34" charset="0"/>
              </a:rPr>
              <a:t> 2025 or earlier until the Government has new regulations.</a:t>
            </a:r>
          </a:p>
          <a:p>
            <a:pPr marL="285750" indent="-285750" algn="just" defTabSz="457200">
              <a:buFont typeface="Wingdings" panose="05000000000000000000" pitchFamily="2" charset="2"/>
              <a:buChar char="§"/>
              <a:defRPr/>
            </a:pPr>
            <a:endParaRPr lang="en-US" sz="1600" dirty="0">
              <a:latin typeface="Arial" panose="020B0604020202020204" pitchFamily="34" charset="0"/>
              <a:cs typeface="Arial" panose="020B0604020202020204" pitchFamily="34" charset="0"/>
            </a:endParaRPr>
          </a:p>
          <a:p>
            <a:pPr marL="285750" indent="-285750" algn="just" defTabSz="457200">
              <a:buFont typeface="Wingdings" panose="05000000000000000000" pitchFamily="2" charset="2"/>
              <a:buChar char="§"/>
              <a:defRPr/>
            </a:pPr>
            <a:r>
              <a:rPr lang="en-US" sz="1600" dirty="0">
                <a:latin typeface="Arial" panose="020B0604020202020204" pitchFamily="34" charset="0"/>
                <a:cs typeface="Arial" panose="020B0604020202020204" pitchFamily="34" charset="0"/>
              </a:rPr>
              <a:t>The list of areas in region I, region II, region III, region IV is newly prescribed in the Appendix of the Decree.</a:t>
            </a:r>
          </a:p>
          <a:p>
            <a:pPr marL="285750" indent="-285750" algn="just" defTabSz="457200">
              <a:buFont typeface="Wingdings" panose="05000000000000000000" pitchFamily="2" charset="2"/>
              <a:buChar char="§"/>
              <a:defRPr/>
            </a:pPr>
            <a:endParaRPr lang="en-US" sz="1600" dirty="0">
              <a:latin typeface="Arial" panose="020B0604020202020204" pitchFamily="34" charset="0"/>
              <a:cs typeface="Arial" panose="020B0604020202020204" pitchFamily="34" charset="0"/>
            </a:endParaRPr>
          </a:p>
          <a:p>
            <a:pPr marL="285750" indent="-285750" algn="just" defTabSz="457200">
              <a:buFont typeface="Wingdings" panose="05000000000000000000" pitchFamily="2" charset="2"/>
              <a:buChar char="§"/>
              <a:defRPr/>
            </a:pPr>
            <a:r>
              <a:rPr lang="en-US" sz="1600" dirty="0">
                <a:latin typeface="Arial" panose="020B0604020202020204" pitchFamily="34" charset="0"/>
                <a:cs typeface="Arial" panose="020B0604020202020204" pitchFamily="34" charset="0"/>
              </a:rPr>
              <a:t>This Decree takes effect from 1 January 2026.</a:t>
            </a:r>
            <a:endParaRPr lang="en-US" sz="1400" b="1" dirty="0">
              <a:solidFill>
                <a:srgbClr val="0F1728">
                  <a:lumMod val="75000"/>
                  <a:lumOff val="25000"/>
                </a:srgbClr>
              </a:solidFill>
              <a:latin typeface="Arial" panose="020B0604020202020204" pitchFamily="34" charset="0"/>
              <a:cs typeface="Arial" panose="020B0604020202020204" pitchFamily="34" charset="0"/>
            </a:endParaRPr>
          </a:p>
          <a:p>
            <a:pPr algn="just" defTabSz="457200">
              <a:defRPr/>
            </a:pPr>
            <a:endParaRPr lang="en-US" sz="1400" b="1" dirty="0">
              <a:solidFill>
                <a:srgbClr val="0F1728">
                  <a:lumMod val="75000"/>
                  <a:lumOff val="25000"/>
                </a:srgbClr>
              </a:solidFill>
              <a:latin typeface="Arial" panose="020B0604020202020204" pitchFamily="34" charset="0"/>
              <a:cs typeface="Arial" panose="020B0604020202020204" pitchFamily="34" charset="0"/>
            </a:endParaRPr>
          </a:p>
          <a:p>
            <a:pPr algn="just"/>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algn="just"/>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C7697666-B56A-EDCC-2CF3-857A96293938}"/>
              </a:ext>
            </a:extLst>
          </p:cNvPr>
          <p:cNvCxnSpPr/>
          <p:nvPr/>
        </p:nvCxnSpPr>
        <p:spPr>
          <a:xfrm>
            <a:off x="834125" y="1615068"/>
            <a:ext cx="2517128" cy="0"/>
          </a:xfrm>
          <a:prstGeom prst="line">
            <a:avLst/>
          </a:prstGeom>
          <a:noFill/>
          <a:ln w="19050" cap="rnd" cmpd="sng" algn="ctr">
            <a:solidFill>
              <a:srgbClr val="0F1728">
                <a:lumMod val="50000"/>
                <a:lumOff val="50000"/>
              </a:srgbClr>
            </a:solidFill>
            <a:prstDash val="solid"/>
          </a:ln>
          <a:effectLst/>
        </p:spPr>
      </p:cxnSp>
      <p:sp>
        <p:nvSpPr>
          <p:cNvPr id="2" name="Text Box 1">
            <a:extLst>
              <a:ext uri="{FF2B5EF4-FFF2-40B4-BE49-F238E27FC236}">
                <a16:creationId xmlns:a16="http://schemas.microsoft.com/office/drawing/2014/main" id="{5CF1D736-35B1-CAF1-4647-3F865BD40DFB}"/>
              </a:ext>
            </a:extLst>
          </p:cNvPr>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296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3606-E5D9-0065-0919-6E50344836A3}"/>
            </a:ext>
          </a:extLst>
        </p:cNvPr>
        <p:cNvGrpSpPr/>
        <p:nvPr/>
      </p:nvGrpSpPr>
      <p:grpSpPr>
        <a:xfrm>
          <a:off x="0" y="0"/>
          <a:ext cx="0" cy="0"/>
          <a:chOff x="0" y="0"/>
          <a:chExt cx="0" cy="0"/>
        </a:xfrm>
      </p:grpSpPr>
      <p:sp>
        <p:nvSpPr>
          <p:cNvPr id="9" name="TextBox 21">
            <a:extLst>
              <a:ext uri="{FF2B5EF4-FFF2-40B4-BE49-F238E27FC236}">
                <a16:creationId xmlns:a16="http://schemas.microsoft.com/office/drawing/2014/main" id="{9169EFEF-7CB1-9920-9B74-15FF797B69DC}"/>
              </a:ext>
            </a:extLst>
          </p:cNvPr>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9092C668-1993-AD1D-44A8-01F242972334}"/>
              </a:ext>
            </a:extLst>
          </p:cNvPr>
          <p:cNvSpPr txBox="1"/>
          <p:nvPr/>
        </p:nvSpPr>
        <p:spPr>
          <a:xfrm>
            <a:off x="265678" y="918471"/>
            <a:ext cx="11660643" cy="6463308"/>
          </a:xfrm>
          <a:prstGeom prst="rect">
            <a:avLst/>
          </a:prstGeom>
          <a:noFill/>
        </p:spPr>
        <p:txBody>
          <a:bodyPr wrap="square">
            <a:spAutoFit/>
          </a:bodyPr>
          <a:lstStyle/>
          <a:p>
            <a:pPr lvl="1" algn="just" defTabSz="457200">
              <a:defRPr/>
            </a:pPr>
            <a:r>
              <a:rPr lang="en-US" b="1" dirty="0">
                <a:solidFill>
                  <a:schemeClr val="dk1"/>
                </a:solidFill>
                <a:latin typeface="Arial" panose="020B0604020202020204" pitchFamily="34" charset="0"/>
                <a:cs typeface="Arial" panose="020B0604020202020204" pitchFamily="34" charset="0"/>
              </a:rPr>
              <a:t>3. Circular No. 39/2025/TT-</a:t>
            </a:r>
            <a:r>
              <a:rPr lang="en-US" b="1" dirty="0" err="1">
                <a:solidFill>
                  <a:schemeClr val="dk1"/>
                </a:solidFill>
                <a:latin typeface="Arial" panose="020B0604020202020204" pitchFamily="34" charset="0"/>
                <a:cs typeface="Arial" panose="020B0604020202020204" pitchFamily="34" charset="0"/>
              </a:rPr>
              <a:t>NHNN</a:t>
            </a:r>
            <a:r>
              <a:rPr lang="en-US" b="1" dirty="0">
                <a:solidFill>
                  <a:schemeClr val="dk1"/>
                </a:solidFill>
                <a:latin typeface="Arial" panose="020B0604020202020204" pitchFamily="34" charset="0"/>
                <a:cs typeface="Arial" panose="020B0604020202020204" pitchFamily="34" charset="0"/>
              </a:rPr>
              <a:t> prescribing the opening and use of overseas foreign-currency accounts of institutional residents</a:t>
            </a:r>
          </a:p>
          <a:p>
            <a:pPr algn="just" defTabSz="457200">
              <a:defRPr/>
            </a:pPr>
            <a:endParaRPr lang="en-US" sz="1400" b="1" dirty="0">
              <a:solidFill>
                <a:srgbClr val="0F1728">
                  <a:lumMod val="75000"/>
                  <a:lumOff val="25000"/>
                </a:srgbClr>
              </a:solidFill>
              <a:latin typeface="Arial" panose="020B0604020202020204" pitchFamily="34" charset="0"/>
              <a:cs typeface="Arial" panose="020B0604020202020204" pitchFamily="34" charset="0"/>
            </a:endParaRPr>
          </a:p>
          <a:p>
            <a:pPr algn="just" defTabSz="457200">
              <a:defRPr/>
            </a:pPr>
            <a:r>
              <a:rPr lang="en-US" sz="1400" b="1" dirty="0">
                <a:solidFill>
                  <a:srgbClr val="0F1728">
                    <a:lumMod val="75000"/>
                    <a:lumOff val="25000"/>
                  </a:srgbClr>
                </a:solidFill>
                <a:latin typeface="Arial" panose="020B0604020202020204" pitchFamily="34" charset="0"/>
                <a:cs typeface="Arial" panose="020B0604020202020204" pitchFamily="34" charset="0"/>
              </a:rPr>
              <a:t>	The Circular stipulates some notable new contents as follows:</a:t>
            </a:r>
          </a:p>
          <a:p>
            <a:pPr algn="just" defTabSz="457200">
              <a:defRPr/>
            </a:pPr>
            <a:endParaRPr lang="en-US" sz="1400" b="1" dirty="0">
              <a:solidFill>
                <a:srgbClr val="0F1728">
                  <a:lumMod val="75000"/>
                  <a:lumOff val="25000"/>
                </a:srgbClr>
              </a:solidFill>
              <a:latin typeface="Arial" panose="020B0604020202020204" pitchFamily="34" charset="0"/>
              <a:cs typeface="Arial" panose="020B0604020202020204" pitchFamily="34" charset="0"/>
            </a:endParaRPr>
          </a:p>
          <a:p>
            <a:pPr marL="285750" indent="-285750" algn="just" defTabSz="457200">
              <a:buFont typeface="Wingdings" panose="05000000000000000000" pitchFamily="2" charset="2"/>
              <a:buChar char="§"/>
              <a:defRPr/>
            </a:pPr>
            <a:r>
              <a:rPr lang="en-US" sz="1600" dirty="0">
                <a:latin typeface="Arial" panose="020B0604020202020204" pitchFamily="34" charset="0"/>
                <a:ea typeface="SimSun" panose="02010600030101010101" pitchFamily="2" charset="-122"/>
                <a:cs typeface="Times New Roman" panose="02020603050405020304" pitchFamily="18" charset="0"/>
              </a:rPr>
              <a:t>Clearly stipulates: The Borrower can use 01 foreign currency account abroad to make one or more foreign loans.</a:t>
            </a:r>
          </a:p>
          <a:p>
            <a:pPr marL="285750" indent="-285750" algn="just" defTabSz="457200">
              <a:buFont typeface="Wingdings" panose="05000000000000000000" pitchFamily="2" charset="2"/>
              <a:buChar char="§"/>
              <a:defRPr/>
            </a:pPr>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285750" indent="-285750" algn="just" defTabSz="457200">
              <a:buFont typeface="Wingdings" panose="05000000000000000000" pitchFamily="2" charset="2"/>
              <a:buChar char="§"/>
              <a:defRPr/>
            </a:pPr>
            <a:r>
              <a:rPr lang="en-US" sz="1600" dirty="0">
                <a:latin typeface="Arial" panose="020B0604020202020204" pitchFamily="34" charset="0"/>
                <a:ea typeface="SimSun" panose="02010600030101010101" pitchFamily="2" charset="-122"/>
                <a:cs typeface="Times New Roman" panose="02020603050405020304" pitchFamily="18" charset="0"/>
              </a:rPr>
              <a:t>Supplementing instructions on preparing and submitting online application for a License, Decision to amend or supplement the License via the National Public Service Portal, in addition to the current direct submission or postal service.</a:t>
            </a:r>
          </a:p>
          <a:p>
            <a:pPr marL="285750" indent="-285750" algn="just" defTabSz="457200">
              <a:buFont typeface="Wingdings" panose="05000000000000000000" pitchFamily="2" charset="2"/>
              <a:buChar char="§"/>
              <a:defRPr/>
            </a:pPr>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285750" indent="-285750" algn="just" defTabSz="457200">
              <a:buFont typeface="Wingdings" panose="05000000000000000000" pitchFamily="2" charset="2"/>
              <a:buChar char="§"/>
              <a:defRPr/>
            </a:pPr>
            <a:r>
              <a:rPr lang="en-US" sz="1600" dirty="0">
                <a:latin typeface="Arial" panose="020B0604020202020204" pitchFamily="34" charset="0"/>
                <a:ea typeface="SimSun" panose="02010600030101010101" pitchFamily="2" charset="-122"/>
                <a:cs typeface="Times New Roman" panose="02020603050405020304" pitchFamily="18" charset="0"/>
              </a:rPr>
              <a:t>The authority to grant the License is the Director of the Foreign Exchange Management Department instead of the Governor of the State Bank as at present.</a:t>
            </a:r>
          </a:p>
          <a:p>
            <a:pPr marL="285750" indent="-285750" algn="just" defTabSz="457200">
              <a:buFont typeface="Wingdings" panose="05000000000000000000" pitchFamily="2" charset="2"/>
              <a:buChar char="§"/>
              <a:defRPr/>
            </a:pPr>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285750" indent="-285750" algn="just" defTabSz="457200">
              <a:buFont typeface="Wingdings" panose="05000000000000000000" pitchFamily="2" charset="2"/>
              <a:buChar char="§"/>
              <a:defRPr/>
            </a:pPr>
            <a:r>
              <a:rPr lang="en-US" sz="1600" dirty="0">
                <a:latin typeface="Arial" panose="020B0604020202020204" pitchFamily="34" charset="0"/>
                <a:ea typeface="SimSun" panose="02010600030101010101" pitchFamily="2" charset="-122"/>
                <a:cs typeface="Times New Roman" panose="02020603050405020304" pitchFamily="18" charset="0"/>
              </a:rPr>
              <a:t>Application for a License for cases with slight changes such as supplementing documents of the Board of Directors/Board of Members;….</a:t>
            </a:r>
          </a:p>
          <a:p>
            <a:pPr marL="285750" indent="-285750" algn="just" defTabSz="457200">
              <a:buFont typeface="Wingdings" panose="05000000000000000000" pitchFamily="2" charset="2"/>
              <a:buChar char="§"/>
              <a:defRPr/>
            </a:pPr>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285750" indent="-285750" algn="just" defTabSz="457200">
              <a:buFont typeface="Wingdings" panose="05000000000000000000" pitchFamily="2" charset="2"/>
              <a:buChar char="§"/>
              <a:defRPr/>
            </a:pPr>
            <a:r>
              <a:rPr lang="en-US" sz="1600" dirty="0">
                <a:latin typeface="Arial" panose="020B0604020202020204" pitchFamily="34" charset="0"/>
                <a:ea typeface="SimSun" panose="02010600030101010101" pitchFamily="2" charset="-122"/>
                <a:cs typeface="Times New Roman" panose="02020603050405020304" pitchFamily="18" charset="0"/>
              </a:rPr>
              <a:t>The time limit for granting a License is reduced to 10 working days instead of 15 working days as at present, the time limit for requesting amendments and supplements to the application is 5 working days, instead of 7 working days as at present.</a:t>
            </a:r>
          </a:p>
          <a:p>
            <a:pPr marL="285750" indent="-285750" algn="just" defTabSz="457200">
              <a:buFont typeface="Wingdings" panose="05000000000000000000" pitchFamily="2" charset="2"/>
              <a:buChar char="§"/>
              <a:defRPr/>
            </a:pPr>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285750" indent="-285750" algn="just" defTabSz="457200">
              <a:buFont typeface="Wingdings" panose="05000000000000000000" pitchFamily="2" charset="2"/>
              <a:buChar char="§"/>
              <a:defRPr/>
            </a:pPr>
            <a:r>
              <a:rPr lang="en-US" sz="1600" dirty="0">
                <a:latin typeface="Arial" panose="020B0604020202020204" pitchFamily="34" charset="0"/>
                <a:ea typeface="SimSun" panose="02010600030101010101" pitchFamily="2" charset="-122"/>
                <a:cs typeface="Times New Roman" panose="02020603050405020304" pitchFamily="18" charset="0"/>
              </a:rPr>
              <a:t>For cases of automatic expiration of the License, the following exclusion is added: when the account is being used to execute one or more valid foreign loan contracts.</a:t>
            </a:r>
          </a:p>
          <a:p>
            <a:pPr marL="285750" indent="-285750" algn="just" defTabSz="457200">
              <a:buFont typeface="Wingdings" panose="05000000000000000000" pitchFamily="2" charset="2"/>
              <a:buChar char="§"/>
              <a:defRPr/>
            </a:pPr>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285750" indent="-285750" algn="just" defTabSz="457200">
              <a:buFont typeface="Wingdings" panose="05000000000000000000" pitchFamily="2" charset="2"/>
              <a:buChar char="§"/>
              <a:defRPr/>
            </a:pPr>
            <a:r>
              <a:rPr lang="en-US" sz="1600" dirty="0">
                <a:latin typeface="Arial" panose="020B0604020202020204" pitchFamily="34" charset="0"/>
                <a:ea typeface="SimSun" panose="02010600030101010101" pitchFamily="2" charset="-122"/>
                <a:cs typeface="Times New Roman" panose="02020603050405020304" pitchFamily="18" charset="0"/>
              </a:rPr>
              <a:t>This Circular takes effect from 15 December 2025 and replaces Circular No. 20/2015/TT-</a:t>
            </a:r>
            <a:r>
              <a:rPr lang="en-US" sz="1600" dirty="0" err="1">
                <a:latin typeface="Arial" panose="020B0604020202020204" pitchFamily="34" charset="0"/>
                <a:ea typeface="SimSun" panose="02010600030101010101" pitchFamily="2" charset="-122"/>
                <a:cs typeface="Times New Roman" panose="02020603050405020304" pitchFamily="18" charset="0"/>
              </a:rPr>
              <a:t>NHNN</a:t>
            </a:r>
            <a:r>
              <a:rPr lang="en-US" sz="1600" dirty="0">
                <a:latin typeface="Arial" panose="020B0604020202020204" pitchFamily="34" charset="0"/>
                <a:ea typeface="SimSun" panose="02010600030101010101" pitchFamily="2" charset="-122"/>
                <a:cs typeface="Times New Roman" panose="02020603050405020304" pitchFamily="18" charset="0"/>
              </a:rPr>
              <a:t> dated 28 October 2015.</a:t>
            </a:r>
          </a:p>
          <a:p>
            <a:pPr marL="285750" indent="-285750" algn="just">
              <a:buFont typeface="Wingdings" pitchFamily="2" charset="2"/>
              <a:buChar char="§"/>
            </a:pPr>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C7697666-B56A-EDCC-2CF3-857A96293938}"/>
              </a:ext>
            </a:extLst>
          </p:cNvPr>
          <p:cNvCxnSpPr/>
          <p:nvPr/>
        </p:nvCxnSpPr>
        <p:spPr>
          <a:xfrm>
            <a:off x="834125" y="1615068"/>
            <a:ext cx="2517128" cy="0"/>
          </a:xfrm>
          <a:prstGeom prst="line">
            <a:avLst/>
          </a:prstGeom>
          <a:noFill/>
          <a:ln w="19050" cap="rnd" cmpd="sng" algn="ctr">
            <a:solidFill>
              <a:srgbClr val="0F1728">
                <a:lumMod val="50000"/>
                <a:lumOff val="50000"/>
              </a:srgbClr>
            </a:solidFill>
            <a:prstDash val="solid"/>
          </a:ln>
          <a:effectLst/>
        </p:spPr>
      </p:cxnSp>
      <p:sp>
        <p:nvSpPr>
          <p:cNvPr id="2" name="Text Box 1">
            <a:extLst>
              <a:ext uri="{FF2B5EF4-FFF2-40B4-BE49-F238E27FC236}">
                <a16:creationId xmlns:a16="http://schemas.microsoft.com/office/drawing/2014/main" id="{5CF1D736-35B1-CAF1-4647-3F865BD40DFB}"/>
              </a:ext>
            </a:extLst>
          </p:cNvPr>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392945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2089</TotalTime>
  <Words>676</Words>
  <Application>Microsoft Office PowerPoint</Application>
  <PresentationFormat>Widescreen</PresentationFormat>
  <Paragraphs>57</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Poppins</vt:lpstr>
      <vt:lpstr>Arial</vt:lpstr>
      <vt:lpstr>Calibri</vt:lpstr>
      <vt:lpstr>Arial Regular</vt:lpstr>
      <vt:lpstr>Times New Roman</vt:lpstr>
      <vt:lpstr>Wingdings</vt:lpstr>
      <vt:lpstr>1_Office Theme</vt:lpstr>
      <vt:lpstr>LEGAL UPDATE – 19 NOVEMBER 2025  DUANE MORRIS VIETNAM LLC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DMVN</dc:creator>
  <cp:lastModifiedBy>DMVN</cp:lastModifiedBy>
  <cp:revision>26</cp:revision>
  <dcterms:created xsi:type="dcterms:W3CDTF">2023-12-13T13:53:58Z</dcterms:created>
  <dcterms:modified xsi:type="dcterms:W3CDTF">2025-11-19T06:09:12Z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1033-5.3.0.7932</vt:lpwstr>
  </property>
</Properties>
</file>