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1404" r:id="rId2"/>
    <p:sldId id="1385" r:id="rId3"/>
    <p:sldId id="1379" r:id="rId4"/>
    <p:sldId id="1406" r:id="rId5"/>
    <p:sldId id="1408" r:id="rId6"/>
  </p:sldIdLst>
  <p:sldSz cx="12192000" cy="6858000"/>
  <p:notesSz cx="6858000" cy="9144000"/>
  <p:embeddedFontLst>
    <p:embeddedFont>
      <p:font typeface="Poppins" panose="020B060402020202020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Thanh Minh" userId="43ea1bb7-8582-4396-ab35-68522d28cff6" providerId="ADAL" clId="{C1288932-EC39-4314-B0F3-404B1F02DF82}"/>
    <pc:docChg chg="undo custSel addSld delSld modSld">
      <pc:chgData name="Tran, Thanh Minh" userId="43ea1bb7-8582-4396-ab35-68522d28cff6" providerId="ADAL" clId="{C1288932-EC39-4314-B0F3-404B1F02DF82}" dt="2025-11-05T02:32:38.895" v="400" actId="20577"/>
      <pc:docMkLst>
        <pc:docMk/>
      </pc:docMkLst>
      <pc:sldChg chg="modSp mod">
        <pc:chgData name="Tran, Thanh Minh" userId="43ea1bb7-8582-4396-ab35-68522d28cff6" providerId="ADAL" clId="{C1288932-EC39-4314-B0F3-404B1F02DF82}" dt="2025-11-04T10:03:24.296" v="295" actId="6549"/>
        <pc:sldMkLst>
          <pc:docMk/>
          <pc:sldMk cId="0" sldId="1379"/>
        </pc:sldMkLst>
        <pc:spChg chg="mod">
          <ac:chgData name="Tran, Thanh Minh" userId="43ea1bb7-8582-4396-ab35-68522d28cff6" providerId="ADAL" clId="{C1288932-EC39-4314-B0F3-404B1F02DF82}" dt="2025-11-04T10:03:24.296" v="295" actId="6549"/>
          <ac:spMkLst>
            <pc:docMk/>
            <pc:sldMk cId="0" sldId="1379"/>
            <ac:spMk id="16" creationId="{00000000-0000-0000-0000-000000000000}"/>
          </ac:spMkLst>
        </pc:spChg>
        <pc:cxnChg chg="mod">
          <ac:chgData name="Tran, Thanh Minh" userId="43ea1bb7-8582-4396-ab35-68522d28cff6" providerId="ADAL" clId="{C1288932-EC39-4314-B0F3-404B1F02DF82}" dt="2025-11-04T09:37:43.196" v="135" actId="1076"/>
          <ac:cxnSpMkLst>
            <pc:docMk/>
            <pc:sldMk cId="0" sldId="1379"/>
            <ac:cxnSpMk id="17" creationId="{00000000-0000-0000-0000-000000000000}"/>
          </ac:cxnSpMkLst>
        </pc:cxnChg>
      </pc:sldChg>
      <pc:sldChg chg="addSp delSp modSp mod">
        <pc:chgData name="Tran, Thanh Minh" userId="43ea1bb7-8582-4396-ab35-68522d28cff6" providerId="ADAL" clId="{C1288932-EC39-4314-B0F3-404B1F02DF82}" dt="2025-11-05T02:29:50.462" v="341" actId="20577"/>
        <pc:sldMkLst>
          <pc:docMk/>
          <pc:sldMk cId="0" sldId="1385"/>
        </pc:sldMkLst>
        <pc:spChg chg="add del">
          <ac:chgData name="Tran, Thanh Minh" userId="43ea1bb7-8582-4396-ab35-68522d28cff6" providerId="ADAL" clId="{C1288932-EC39-4314-B0F3-404B1F02DF82}" dt="2025-11-04T09:48:45.332" v="179" actId="22"/>
          <ac:spMkLst>
            <pc:docMk/>
            <pc:sldMk cId="0" sldId="1385"/>
            <ac:spMk id="4" creationId="{7A62664C-C14A-DEED-A0B4-4DEAC0D1E7F3}"/>
          </ac:spMkLst>
        </pc:spChg>
        <pc:graphicFrameChg chg="mod modGraphic">
          <ac:chgData name="Tran, Thanh Minh" userId="43ea1bb7-8582-4396-ab35-68522d28cff6" providerId="ADAL" clId="{C1288932-EC39-4314-B0F3-404B1F02DF82}" dt="2025-11-04T10:00:32.309" v="279" actId="14734"/>
          <ac:graphicFrameMkLst>
            <pc:docMk/>
            <pc:sldMk cId="0" sldId="1385"/>
            <ac:graphicFrameMk id="3" creationId="{00000000-0000-0000-0000-000000000000}"/>
          </ac:graphicFrameMkLst>
        </pc:graphicFrameChg>
        <pc:graphicFrameChg chg="add mod modGraphic">
          <ac:chgData name="Tran, Thanh Minh" userId="43ea1bb7-8582-4396-ab35-68522d28cff6" providerId="ADAL" clId="{C1288932-EC39-4314-B0F3-404B1F02DF82}" dt="2025-11-05T02:29:50.462" v="341" actId="20577"/>
          <ac:graphicFrameMkLst>
            <pc:docMk/>
            <pc:sldMk cId="0" sldId="1385"/>
            <ac:graphicFrameMk id="5" creationId="{D9682E9B-C7C9-679A-26E5-E78E27188D32}"/>
          </ac:graphicFrameMkLst>
        </pc:graphicFrameChg>
      </pc:sldChg>
      <pc:sldChg chg="modSp mod">
        <pc:chgData name="Tran, Thanh Minh" userId="43ea1bb7-8582-4396-ab35-68522d28cff6" providerId="ADAL" clId="{C1288932-EC39-4314-B0F3-404B1F02DF82}" dt="2025-11-05T02:30:26.528" v="346" actId="20577"/>
        <pc:sldMkLst>
          <pc:docMk/>
          <pc:sldMk cId="3550065058" sldId="1404"/>
        </pc:sldMkLst>
        <pc:spChg chg="mod">
          <ac:chgData name="Tran, Thanh Minh" userId="43ea1bb7-8582-4396-ab35-68522d28cff6" providerId="ADAL" clId="{C1288932-EC39-4314-B0F3-404B1F02DF82}" dt="2025-11-05T02:30:26.528" v="346" actId="20577"/>
          <ac:spMkLst>
            <pc:docMk/>
            <pc:sldMk cId="3550065058" sldId="1404"/>
            <ac:spMk id="4" creationId="{00000000-0000-0000-0000-000000000000}"/>
          </ac:spMkLst>
        </pc:spChg>
      </pc:sldChg>
      <pc:sldChg chg="modSp mod">
        <pc:chgData name="Tran, Thanh Minh" userId="43ea1bb7-8582-4396-ab35-68522d28cff6" providerId="ADAL" clId="{C1288932-EC39-4314-B0F3-404B1F02DF82}" dt="2025-11-05T02:32:38.895" v="400" actId="20577"/>
        <pc:sldMkLst>
          <pc:docMk/>
          <pc:sldMk cId="988313631" sldId="1406"/>
        </pc:sldMkLst>
        <pc:spChg chg="mod">
          <ac:chgData name="Tran, Thanh Minh" userId="43ea1bb7-8582-4396-ab35-68522d28cff6" providerId="ADAL" clId="{C1288932-EC39-4314-B0F3-404B1F02DF82}" dt="2025-11-05T02:32:38.895" v="400" actId="20577"/>
          <ac:spMkLst>
            <pc:docMk/>
            <pc:sldMk cId="988313631" sldId="1406"/>
            <ac:spMk id="16" creationId="{00000000-0000-0000-0000-000000000000}"/>
          </ac:spMkLst>
        </pc:spChg>
        <pc:cxnChg chg="mod">
          <ac:chgData name="Tran, Thanh Minh" userId="43ea1bb7-8582-4396-ab35-68522d28cff6" providerId="ADAL" clId="{C1288932-EC39-4314-B0F3-404B1F02DF82}" dt="2025-11-04T09:18:33.979" v="25" actId="1076"/>
          <ac:cxnSpMkLst>
            <pc:docMk/>
            <pc:sldMk cId="988313631" sldId="1406"/>
            <ac:cxnSpMk id="17" creationId="{00000000-0000-0000-0000-000000000000}"/>
          </ac:cxnSpMkLst>
        </pc:cxnChg>
      </pc:sldChg>
      <pc:sldChg chg="addSp modSp new del mod">
        <pc:chgData name="Tran, Thanh Minh" userId="43ea1bb7-8582-4396-ab35-68522d28cff6" providerId="ADAL" clId="{C1288932-EC39-4314-B0F3-404B1F02DF82}" dt="2025-11-04T09:52:35.417" v="214" actId="2696"/>
        <pc:sldMkLst>
          <pc:docMk/>
          <pc:sldMk cId="2273233680" sldId="1407"/>
        </pc:sldMkLst>
        <pc:spChg chg="add mod">
          <ac:chgData name="Tran, Thanh Minh" userId="43ea1bb7-8582-4396-ab35-68522d28cff6" providerId="ADAL" clId="{C1288932-EC39-4314-B0F3-404B1F02DF82}" dt="2025-11-04T09:52:22.683" v="212" actId="14100"/>
          <ac:spMkLst>
            <pc:docMk/>
            <pc:sldMk cId="2273233680" sldId="1407"/>
            <ac:spMk id="3" creationId="{8A7F773C-2E69-FC42-1225-96EFDEB78739}"/>
          </ac:spMkLst>
        </pc:spChg>
      </pc:sldChg>
      <pc:sldChg chg="modSp add mod">
        <pc:chgData name="Tran, Thanh Minh" userId="43ea1bb7-8582-4396-ab35-68522d28cff6" providerId="ADAL" clId="{C1288932-EC39-4314-B0F3-404B1F02DF82}" dt="2025-11-05T02:29:39.178" v="334" actId="20577"/>
        <pc:sldMkLst>
          <pc:docMk/>
          <pc:sldMk cId="3948512869" sldId="1408"/>
        </pc:sldMkLst>
        <pc:spChg chg="mod">
          <ac:chgData name="Tran, Thanh Minh" userId="43ea1bb7-8582-4396-ab35-68522d28cff6" providerId="ADAL" clId="{C1288932-EC39-4314-B0F3-404B1F02DF82}" dt="2025-11-04T09:52:58.441" v="220" actId="1076"/>
          <ac:spMkLst>
            <pc:docMk/>
            <pc:sldMk cId="3948512869" sldId="1408"/>
            <ac:spMk id="2" creationId="{00000000-0000-0000-0000-000000000000}"/>
          </ac:spMkLst>
        </pc:spChg>
        <pc:spChg chg="mod">
          <ac:chgData name="Tran, Thanh Minh" userId="43ea1bb7-8582-4396-ab35-68522d28cff6" providerId="ADAL" clId="{C1288932-EC39-4314-B0F3-404B1F02DF82}" dt="2025-11-05T02:29:39.178" v="334" actId="20577"/>
          <ac:spMkLst>
            <pc:docMk/>
            <pc:sldMk cId="3948512869" sldId="1408"/>
            <ac:spMk id="16" creationId="{00000000-0000-0000-0000-000000000000}"/>
          </ac:spMkLst>
        </pc:spChg>
        <pc:cxnChg chg="mod">
          <ac:chgData name="Tran, Thanh Minh" userId="43ea1bb7-8582-4396-ab35-68522d28cff6" providerId="ADAL" clId="{C1288932-EC39-4314-B0F3-404B1F02DF82}" dt="2025-11-04T09:57:14.708" v="254" actId="1076"/>
          <ac:cxnSpMkLst>
            <pc:docMk/>
            <pc:sldMk cId="3948512869" sldId="1408"/>
            <ac:cxnSpMk id="17"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8EC09-9233-4D45-A0B3-5C8757D88F77}" type="datetimeFigureOut">
              <a:rPr lang="en-GB" smtClean="0"/>
              <a:t>05/11/2025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AC661-F29A-47E2-82EE-1B3F8B5E279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1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45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397" y="0"/>
            <a:ext cx="12186508" cy="6854784"/>
          </a:xfrm>
          <a:prstGeom prst="rect">
            <a:avLst/>
          </a:prstGeom>
          <a:blipFill>
            <a:blip r:embed="rId2" cstate="print"/>
            <a:stretch>
              <a:fillRect/>
            </a:stretch>
          </a:blipFill>
        </p:spPr>
        <p:txBody>
          <a:bodyPr wrap="square" lIns="0" tIns="0" rIns="0" bIns="0" rtlCol="0"/>
          <a:lstStyle/>
          <a:p>
            <a:endParaRPr sz="1199"/>
          </a:p>
        </p:txBody>
      </p:sp>
      <p:sp>
        <p:nvSpPr>
          <p:cNvPr id="3" name="object 3"/>
          <p:cNvSpPr txBox="1"/>
          <p:nvPr/>
        </p:nvSpPr>
        <p:spPr>
          <a:xfrm>
            <a:off x="1971639" y="6080885"/>
            <a:ext cx="8249907" cy="492443"/>
          </a:xfrm>
          <a:prstGeom prst="rect">
            <a:avLst/>
          </a:prstGeom>
        </p:spPr>
        <p:txBody>
          <a:bodyPr vert="horz" wrap="square" lIns="0" tIns="0" rIns="0" bIns="0" rtlCol="0">
            <a:spAutoFit/>
          </a:bodyPr>
          <a:lstStyle/>
          <a:p>
            <a:pPr algn="ctr">
              <a:lnSpc>
                <a:spcPct val="100000"/>
              </a:lnSpc>
            </a:pPr>
            <a:r>
              <a:rPr sz="800" spc="-3">
                <a:solidFill>
                  <a:srgbClr val="243C6A"/>
                </a:solidFill>
                <a:latin typeface="Arial"/>
                <a:cs typeface="Arial"/>
              </a:rPr>
              <a:t>©2017 Duane Morris </a:t>
            </a:r>
            <a:r>
              <a:rPr sz="800">
                <a:solidFill>
                  <a:srgbClr val="243C6A"/>
                </a:solidFill>
                <a:latin typeface="Arial"/>
                <a:cs typeface="Arial"/>
              </a:rPr>
              <a:t>LLP. </a:t>
            </a:r>
            <a:r>
              <a:rPr sz="800" spc="-3">
                <a:solidFill>
                  <a:srgbClr val="243C6A"/>
                </a:solidFill>
                <a:latin typeface="Arial"/>
                <a:cs typeface="Arial"/>
              </a:rPr>
              <a:t>All Rights Reserved. Duane Morris is a registered service </a:t>
            </a:r>
            <a:r>
              <a:rPr sz="800">
                <a:solidFill>
                  <a:srgbClr val="243C6A"/>
                </a:solidFill>
                <a:latin typeface="Arial"/>
                <a:cs typeface="Arial"/>
              </a:rPr>
              <a:t>mark of </a:t>
            </a:r>
            <a:r>
              <a:rPr sz="800" spc="-3">
                <a:solidFill>
                  <a:srgbClr val="243C6A"/>
                </a:solidFill>
                <a:latin typeface="Arial"/>
                <a:cs typeface="Arial"/>
              </a:rPr>
              <a:t>Duane Morris</a:t>
            </a:r>
            <a:r>
              <a:rPr sz="800" spc="-33">
                <a:solidFill>
                  <a:srgbClr val="243C6A"/>
                </a:solidFill>
                <a:latin typeface="Arial"/>
                <a:cs typeface="Arial"/>
              </a:rPr>
              <a:t> </a:t>
            </a:r>
            <a:r>
              <a:rPr sz="800">
                <a:solidFill>
                  <a:srgbClr val="243C6A"/>
                </a:solidFill>
                <a:latin typeface="Arial"/>
                <a:cs typeface="Arial"/>
              </a:rPr>
              <a:t>LLP.</a:t>
            </a:r>
            <a:endParaRPr sz="800">
              <a:latin typeface="Arial"/>
              <a:cs typeface="Arial"/>
            </a:endParaRPr>
          </a:p>
          <a:p>
            <a:pPr marL="8462" marR="3385" indent="-423" algn="ctr"/>
            <a:r>
              <a:rPr sz="800" spc="-3">
                <a:solidFill>
                  <a:srgbClr val="243C6A"/>
                </a:solidFill>
                <a:latin typeface="Arial"/>
                <a:cs typeface="Arial"/>
              </a:rPr>
              <a:t>Duane Morris – Firm </a:t>
            </a:r>
            <a:r>
              <a:rPr sz="800">
                <a:solidFill>
                  <a:srgbClr val="243C6A"/>
                </a:solidFill>
                <a:latin typeface="Arial"/>
                <a:cs typeface="Arial"/>
              </a:rPr>
              <a:t>Offices | </a:t>
            </a:r>
            <a:r>
              <a:rPr sz="800" spc="-3">
                <a:solidFill>
                  <a:srgbClr val="243C6A"/>
                </a:solidFill>
                <a:latin typeface="Arial"/>
                <a:cs typeface="Arial"/>
              </a:rPr>
              <a:t>New York </a:t>
            </a:r>
            <a:r>
              <a:rPr sz="800">
                <a:solidFill>
                  <a:srgbClr val="243C6A"/>
                </a:solidFill>
                <a:latin typeface="Arial"/>
                <a:cs typeface="Arial"/>
              </a:rPr>
              <a:t>| </a:t>
            </a:r>
            <a:r>
              <a:rPr sz="800" spc="-3">
                <a:solidFill>
                  <a:srgbClr val="243C6A"/>
                </a:solidFill>
                <a:latin typeface="Arial"/>
                <a:cs typeface="Arial"/>
              </a:rPr>
              <a:t>London </a:t>
            </a:r>
            <a:r>
              <a:rPr sz="800">
                <a:solidFill>
                  <a:srgbClr val="243C6A"/>
                </a:solidFill>
                <a:latin typeface="Arial"/>
                <a:cs typeface="Arial"/>
              </a:rPr>
              <a:t>| </a:t>
            </a:r>
            <a:r>
              <a:rPr sz="800" spc="-3">
                <a:solidFill>
                  <a:srgbClr val="243C6A"/>
                </a:solidFill>
                <a:latin typeface="Arial"/>
                <a:cs typeface="Arial"/>
              </a:rPr>
              <a:t>Singapore </a:t>
            </a:r>
            <a:r>
              <a:rPr sz="800">
                <a:solidFill>
                  <a:srgbClr val="243C6A"/>
                </a:solidFill>
                <a:latin typeface="Arial"/>
                <a:cs typeface="Arial"/>
              </a:rPr>
              <a:t>| </a:t>
            </a:r>
            <a:r>
              <a:rPr sz="800" spc="-3">
                <a:solidFill>
                  <a:srgbClr val="243C6A"/>
                </a:solidFill>
                <a:latin typeface="Arial"/>
                <a:cs typeface="Arial"/>
              </a:rPr>
              <a:t>Philadelphia </a:t>
            </a:r>
            <a:r>
              <a:rPr sz="800">
                <a:solidFill>
                  <a:srgbClr val="243C6A"/>
                </a:solidFill>
                <a:latin typeface="Arial"/>
                <a:cs typeface="Arial"/>
              </a:rPr>
              <a:t>| </a:t>
            </a:r>
            <a:r>
              <a:rPr sz="800" spc="-3">
                <a:solidFill>
                  <a:srgbClr val="243C6A"/>
                </a:solidFill>
                <a:latin typeface="Arial"/>
                <a:cs typeface="Arial"/>
              </a:rPr>
              <a:t>Chicago </a:t>
            </a:r>
            <a:r>
              <a:rPr sz="800">
                <a:solidFill>
                  <a:srgbClr val="243C6A"/>
                </a:solidFill>
                <a:latin typeface="Arial"/>
                <a:cs typeface="Arial"/>
              </a:rPr>
              <a:t>| </a:t>
            </a:r>
            <a:r>
              <a:rPr sz="800" spc="-3">
                <a:solidFill>
                  <a:srgbClr val="243C6A"/>
                </a:solidFill>
                <a:latin typeface="Arial"/>
                <a:cs typeface="Arial"/>
              </a:rPr>
              <a:t>Washington, D.C. </a:t>
            </a:r>
            <a:r>
              <a:rPr sz="800">
                <a:solidFill>
                  <a:srgbClr val="243C6A"/>
                </a:solidFill>
                <a:latin typeface="Arial"/>
                <a:cs typeface="Arial"/>
              </a:rPr>
              <a:t>| </a:t>
            </a:r>
            <a:r>
              <a:rPr sz="800" spc="-3">
                <a:solidFill>
                  <a:srgbClr val="243C6A"/>
                </a:solidFill>
                <a:latin typeface="Arial"/>
                <a:cs typeface="Arial"/>
              </a:rPr>
              <a:t>San Francisco </a:t>
            </a:r>
            <a:r>
              <a:rPr sz="800">
                <a:solidFill>
                  <a:srgbClr val="243C6A"/>
                </a:solidFill>
                <a:latin typeface="Arial"/>
                <a:cs typeface="Arial"/>
              </a:rPr>
              <a:t>| </a:t>
            </a:r>
            <a:r>
              <a:rPr sz="800" spc="-3">
                <a:solidFill>
                  <a:srgbClr val="243C6A"/>
                </a:solidFill>
                <a:latin typeface="Arial"/>
                <a:cs typeface="Arial"/>
              </a:rPr>
              <a:t>Silicon Valley </a:t>
            </a:r>
            <a:r>
              <a:rPr sz="800">
                <a:solidFill>
                  <a:srgbClr val="243C6A"/>
                </a:solidFill>
                <a:latin typeface="Arial"/>
                <a:cs typeface="Arial"/>
              </a:rPr>
              <a:t>| </a:t>
            </a:r>
            <a:r>
              <a:rPr sz="800" spc="-3">
                <a:solidFill>
                  <a:srgbClr val="243C6A"/>
                </a:solidFill>
                <a:latin typeface="Arial"/>
                <a:cs typeface="Arial"/>
              </a:rPr>
              <a:t>San Diego </a:t>
            </a:r>
            <a:r>
              <a:rPr sz="800">
                <a:solidFill>
                  <a:srgbClr val="243C6A"/>
                </a:solidFill>
                <a:latin typeface="Arial"/>
                <a:cs typeface="Arial"/>
              </a:rPr>
              <a:t>| </a:t>
            </a:r>
            <a:r>
              <a:rPr sz="800" spc="-3">
                <a:solidFill>
                  <a:srgbClr val="243C6A"/>
                </a:solidFill>
                <a:latin typeface="Arial"/>
                <a:cs typeface="Arial"/>
              </a:rPr>
              <a:t>Shanghai </a:t>
            </a:r>
            <a:r>
              <a:rPr sz="800">
                <a:solidFill>
                  <a:srgbClr val="243C6A"/>
                </a:solidFill>
                <a:latin typeface="Arial"/>
                <a:cs typeface="Arial"/>
              </a:rPr>
              <a:t>| </a:t>
            </a:r>
            <a:r>
              <a:rPr sz="800" spc="-3">
                <a:solidFill>
                  <a:srgbClr val="243C6A"/>
                </a:solidFill>
                <a:latin typeface="Arial"/>
                <a:cs typeface="Arial"/>
              </a:rPr>
              <a:t>Taiwan </a:t>
            </a:r>
            <a:r>
              <a:rPr sz="800">
                <a:solidFill>
                  <a:srgbClr val="446FA9"/>
                </a:solidFill>
                <a:latin typeface="Arial"/>
                <a:cs typeface="Arial"/>
              </a:rPr>
              <a:t>| </a:t>
            </a:r>
            <a:r>
              <a:rPr sz="800">
                <a:solidFill>
                  <a:srgbClr val="243C6A"/>
                </a:solidFill>
                <a:latin typeface="Arial"/>
                <a:cs typeface="Arial"/>
              </a:rPr>
              <a:t>Boston  </a:t>
            </a:r>
            <a:r>
              <a:rPr sz="800" spc="-3">
                <a:solidFill>
                  <a:srgbClr val="243C6A"/>
                </a:solidFill>
                <a:latin typeface="Arial"/>
                <a:cs typeface="Arial"/>
              </a:rPr>
              <a:t>Houston </a:t>
            </a:r>
            <a:r>
              <a:rPr sz="800">
                <a:solidFill>
                  <a:srgbClr val="243C6A"/>
                </a:solidFill>
                <a:latin typeface="Arial"/>
                <a:cs typeface="Arial"/>
              </a:rPr>
              <a:t>| </a:t>
            </a:r>
            <a:r>
              <a:rPr sz="800" spc="-3">
                <a:solidFill>
                  <a:srgbClr val="243C6A"/>
                </a:solidFill>
                <a:latin typeface="Arial"/>
                <a:cs typeface="Arial"/>
              </a:rPr>
              <a:t>Los Angeles </a:t>
            </a:r>
            <a:r>
              <a:rPr sz="800">
                <a:solidFill>
                  <a:srgbClr val="243C6A"/>
                </a:solidFill>
                <a:latin typeface="Arial"/>
                <a:cs typeface="Arial"/>
              </a:rPr>
              <a:t>| </a:t>
            </a:r>
            <a:r>
              <a:rPr sz="800" spc="-3">
                <a:solidFill>
                  <a:srgbClr val="243C6A"/>
                </a:solidFill>
                <a:latin typeface="Arial"/>
                <a:cs typeface="Arial"/>
              </a:rPr>
              <a:t>Hanoi </a:t>
            </a:r>
            <a:r>
              <a:rPr sz="800">
                <a:solidFill>
                  <a:srgbClr val="243C6A"/>
                </a:solidFill>
                <a:latin typeface="Arial"/>
                <a:cs typeface="Arial"/>
              </a:rPr>
              <a:t>| </a:t>
            </a:r>
            <a:r>
              <a:rPr sz="800" spc="-3">
                <a:solidFill>
                  <a:srgbClr val="243C6A"/>
                </a:solidFill>
                <a:latin typeface="Arial"/>
                <a:cs typeface="Arial"/>
              </a:rPr>
              <a:t>Ho Chi Minh City </a:t>
            </a:r>
            <a:r>
              <a:rPr sz="800">
                <a:solidFill>
                  <a:srgbClr val="243C6A"/>
                </a:solidFill>
                <a:latin typeface="Arial"/>
                <a:cs typeface="Arial"/>
              </a:rPr>
              <a:t>| </a:t>
            </a:r>
            <a:r>
              <a:rPr sz="800" spc="-3">
                <a:solidFill>
                  <a:srgbClr val="243C6A"/>
                </a:solidFill>
                <a:latin typeface="Arial"/>
                <a:cs typeface="Arial"/>
              </a:rPr>
              <a:t>Atlanta </a:t>
            </a:r>
            <a:r>
              <a:rPr sz="800">
                <a:solidFill>
                  <a:srgbClr val="243C6A"/>
                </a:solidFill>
                <a:latin typeface="Arial"/>
                <a:cs typeface="Arial"/>
              </a:rPr>
              <a:t>| </a:t>
            </a:r>
            <a:r>
              <a:rPr sz="800" spc="-3">
                <a:solidFill>
                  <a:srgbClr val="243C6A"/>
                </a:solidFill>
                <a:latin typeface="Arial"/>
                <a:cs typeface="Arial"/>
              </a:rPr>
              <a:t>Baltimore </a:t>
            </a:r>
            <a:r>
              <a:rPr sz="800">
                <a:solidFill>
                  <a:srgbClr val="243C6A"/>
                </a:solidFill>
                <a:latin typeface="Arial"/>
                <a:cs typeface="Arial"/>
              </a:rPr>
              <a:t>| Wilmington | </a:t>
            </a:r>
            <a:r>
              <a:rPr sz="800" spc="-3">
                <a:solidFill>
                  <a:srgbClr val="243C6A"/>
                </a:solidFill>
                <a:latin typeface="Arial"/>
                <a:cs typeface="Arial"/>
              </a:rPr>
              <a:t>Miami </a:t>
            </a:r>
            <a:r>
              <a:rPr sz="800">
                <a:solidFill>
                  <a:srgbClr val="243C6A"/>
                </a:solidFill>
                <a:latin typeface="Arial"/>
                <a:cs typeface="Arial"/>
              </a:rPr>
              <a:t>| Boca </a:t>
            </a:r>
            <a:r>
              <a:rPr sz="800" spc="-3">
                <a:solidFill>
                  <a:srgbClr val="243C6A"/>
                </a:solidFill>
                <a:latin typeface="Arial"/>
                <a:cs typeface="Arial"/>
              </a:rPr>
              <a:t>Raton </a:t>
            </a:r>
            <a:r>
              <a:rPr sz="800">
                <a:solidFill>
                  <a:srgbClr val="243C6A"/>
                </a:solidFill>
                <a:latin typeface="Arial"/>
                <a:cs typeface="Arial"/>
              </a:rPr>
              <a:t>| </a:t>
            </a:r>
            <a:r>
              <a:rPr sz="800" spc="-3">
                <a:solidFill>
                  <a:srgbClr val="243C6A"/>
                </a:solidFill>
                <a:latin typeface="Arial"/>
                <a:cs typeface="Arial"/>
              </a:rPr>
              <a:t>Pittsburgh </a:t>
            </a:r>
            <a:r>
              <a:rPr sz="800">
                <a:solidFill>
                  <a:srgbClr val="243C6A"/>
                </a:solidFill>
                <a:latin typeface="Arial"/>
                <a:cs typeface="Arial"/>
              </a:rPr>
              <a:t>| </a:t>
            </a:r>
            <a:r>
              <a:rPr sz="800" spc="-3">
                <a:solidFill>
                  <a:srgbClr val="243C6A"/>
                </a:solidFill>
                <a:latin typeface="Arial"/>
                <a:cs typeface="Arial"/>
              </a:rPr>
              <a:t>Newark </a:t>
            </a:r>
            <a:r>
              <a:rPr sz="800">
                <a:solidFill>
                  <a:srgbClr val="243C6A"/>
                </a:solidFill>
                <a:latin typeface="Arial"/>
                <a:cs typeface="Arial"/>
              </a:rPr>
              <a:t>| </a:t>
            </a:r>
            <a:r>
              <a:rPr sz="800" spc="-3">
                <a:solidFill>
                  <a:srgbClr val="243C6A"/>
                </a:solidFill>
                <a:latin typeface="Arial"/>
                <a:cs typeface="Arial"/>
              </a:rPr>
              <a:t>Las Vegas </a:t>
            </a:r>
            <a:r>
              <a:rPr sz="800">
                <a:solidFill>
                  <a:srgbClr val="243C6A"/>
                </a:solidFill>
                <a:latin typeface="Arial"/>
                <a:cs typeface="Arial"/>
              </a:rPr>
              <a:t>| </a:t>
            </a:r>
            <a:r>
              <a:rPr sz="800" spc="-3">
                <a:solidFill>
                  <a:srgbClr val="243C6A"/>
                </a:solidFill>
                <a:latin typeface="Arial"/>
                <a:cs typeface="Arial"/>
              </a:rPr>
              <a:t>Cherry Hill </a:t>
            </a:r>
            <a:r>
              <a:rPr sz="800">
                <a:solidFill>
                  <a:srgbClr val="243C6A"/>
                </a:solidFill>
                <a:latin typeface="Arial"/>
                <a:cs typeface="Arial"/>
              </a:rPr>
              <a:t>| </a:t>
            </a:r>
            <a:r>
              <a:rPr sz="800" spc="-3">
                <a:solidFill>
                  <a:srgbClr val="243C6A"/>
                </a:solidFill>
                <a:latin typeface="Arial"/>
                <a:cs typeface="Arial"/>
              </a:rPr>
              <a:t>Lake </a:t>
            </a:r>
            <a:r>
              <a:rPr sz="800">
                <a:solidFill>
                  <a:srgbClr val="243C6A"/>
                </a:solidFill>
                <a:latin typeface="Arial"/>
                <a:cs typeface="Arial"/>
              </a:rPr>
              <a:t>Tahoe | </a:t>
            </a:r>
            <a:r>
              <a:rPr sz="800" spc="-3">
                <a:solidFill>
                  <a:srgbClr val="243C6A"/>
                </a:solidFill>
                <a:latin typeface="Arial"/>
                <a:cs typeface="Arial"/>
              </a:rPr>
              <a:t>Myanmar </a:t>
            </a:r>
            <a:r>
              <a:rPr sz="800">
                <a:solidFill>
                  <a:srgbClr val="243C6A"/>
                </a:solidFill>
                <a:latin typeface="Arial"/>
                <a:cs typeface="Arial"/>
              </a:rPr>
              <a:t>| Oman  </a:t>
            </a:r>
            <a:r>
              <a:rPr sz="800" spc="-3">
                <a:solidFill>
                  <a:srgbClr val="243C6A"/>
                </a:solidFill>
                <a:latin typeface="Arial"/>
                <a:cs typeface="Arial"/>
              </a:rPr>
              <a:t>Duane Morris – </a:t>
            </a:r>
            <a:r>
              <a:rPr sz="800">
                <a:solidFill>
                  <a:srgbClr val="243C6A"/>
                </a:solidFill>
                <a:latin typeface="Arial"/>
                <a:cs typeface="Arial"/>
              </a:rPr>
              <a:t>Affiliate </a:t>
            </a:r>
            <a:r>
              <a:rPr sz="800" spc="-3">
                <a:solidFill>
                  <a:srgbClr val="243C6A"/>
                </a:solidFill>
                <a:latin typeface="Arial"/>
                <a:cs typeface="Arial"/>
              </a:rPr>
              <a:t>Offices </a:t>
            </a:r>
            <a:r>
              <a:rPr sz="800">
                <a:solidFill>
                  <a:srgbClr val="243C6A"/>
                </a:solidFill>
                <a:latin typeface="Arial"/>
                <a:cs typeface="Arial"/>
              </a:rPr>
              <a:t>| </a:t>
            </a:r>
            <a:r>
              <a:rPr sz="800" spc="-3">
                <a:solidFill>
                  <a:srgbClr val="243C6A"/>
                </a:solidFill>
                <a:latin typeface="Arial"/>
                <a:cs typeface="Arial"/>
              </a:rPr>
              <a:t>Mexico City </a:t>
            </a:r>
            <a:r>
              <a:rPr sz="800">
                <a:solidFill>
                  <a:srgbClr val="243C6A"/>
                </a:solidFill>
                <a:latin typeface="Arial"/>
                <a:cs typeface="Arial"/>
              </a:rPr>
              <a:t>| </a:t>
            </a:r>
            <a:r>
              <a:rPr sz="800" spc="-3">
                <a:solidFill>
                  <a:srgbClr val="243C6A"/>
                </a:solidFill>
                <a:latin typeface="Arial"/>
                <a:cs typeface="Arial"/>
              </a:rPr>
              <a:t>Sri Lanka </a:t>
            </a:r>
            <a:r>
              <a:rPr sz="800">
                <a:solidFill>
                  <a:srgbClr val="243C6A"/>
                </a:solidFill>
                <a:latin typeface="Arial"/>
                <a:cs typeface="Arial"/>
              </a:rPr>
              <a:t>| </a:t>
            </a:r>
            <a:r>
              <a:rPr sz="800" spc="-3">
                <a:solidFill>
                  <a:srgbClr val="243C6A"/>
                </a:solidFill>
                <a:latin typeface="Arial"/>
                <a:cs typeface="Arial"/>
              </a:rPr>
              <a:t>Duane Morris LLP – </a:t>
            </a:r>
            <a:r>
              <a:rPr sz="800">
                <a:solidFill>
                  <a:srgbClr val="243C6A"/>
                </a:solidFill>
                <a:latin typeface="Arial"/>
                <a:cs typeface="Arial"/>
              </a:rPr>
              <a:t>A </a:t>
            </a:r>
            <a:r>
              <a:rPr sz="800" spc="-3">
                <a:solidFill>
                  <a:srgbClr val="243C6A"/>
                </a:solidFill>
                <a:latin typeface="Arial"/>
                <a:cs typeface="Arial"/>
              </a:rPr>
              <a:t>Delaware limited liability</a:t>
            </a:r>
            <a:r>
              <a:rPr sz="800" spc="7">
                <a:solidFill>
                  <a:srgbClr val="243C6A"/>
                </a:solidFill>
                <a:latin typeface="Arial"/>
                <a:cs typeface="Arial"/>
              </a:rPr>
              <a:t> </a:t>
            </a:r>
            <a:r>
              <a:rPr sz="800" spc="-3">
                <a:solidFill>
                  <a:srgbClr val="243C6A"/>
                </a:solidFill>
                <a:latin typeface="Arial"/>
                <a:cs typeface="Arial"/>
              </a:rPr>
              <a:t>partnership</a:t>
            </a:r>
            <a:endParaRPr sz="800">
              <a:latin typeface="Arial"/>
              <a:cs typeface="Arial"/>
            </a:endParaRPr>
          </a:p>
        </p:txBody>
      </p:sp>
      <p:sp>
        <p:nvSpPr>
          <p:cNvPr id="4" name="object 4"/>
          <p:cNvSpPr txBox="1">
            <a:spLocks noGrp="1"/>
          </p:cNvSpPr>
          <p:nvPr>
            <p:ph type="title"/>
          </p:nvPr>
        </p:nvSpPr>
        <p:spPr>
          <a:xfrm>
            <a:off x="2849465" y="3058252"/>
            <a:ext cx="6534371" cy="738279"/>
          </a:xfrm>
          <a:prstGeom prst="rect">
            <a:avLst/>
          </a:prstGeom>
        </p:spPr>
        <p:txBody>
          <a:bodyPr vert="horz" wrap="square" lIns="0" tIns="0" rIns="0" bIns="0" rtlCol="0" anchor="ctr">
            <a:spAutoFit/>
          </a:bodyPr>
          <a:lstStyle/>
          <a:p>
            <a:pPr marL="8462"/>
            <a:r>
              <a:rPr lang="en-US" sz="1599" b="1" dirty="0"/>
              <a:t>LEGAL UPDATE – November 4, 2025</a:t>
            </a:r>
            <a:br>
              <a:rPr lang="en-US" sz="1599" b="1" dirty="0"/>
            </a:br>
            <a:r>
              <a:rPr lang="en-US" sz="1599" b="1" dirty="0"/>
              <a:t/>
            </a:r>
            <a:br>
              <a:rPr lang="en-US" sz="1599" b="1" dirty="0"/>
            </a:br>
            <a:r>
              <a:rPr lang="en-US" sz="1599" b="1" dirty="0"/>
              <a:t>DUANE MORRIS VIETNAM LLC</a:t>
            </a:r>
            <a:endParaRPr lang="vi-VN" sz="1599" b="1" dirty="0"/>
          </a:p>
        </p:txBody>
      </p:sp>
      <p:sp>
        <p:nvSpPr>
          <p:cNvPr id="6" name="object 6"/>
          <p:cNvSpPr/>
          <p:nvPr/>
        </p:nvSpPr>
        <p:spPr>
          <a:xfrm>
            <a:off x="2364503" y="3960970"/>
            <a:ext cx="7541177" cy="1952529"/>
          </a:xfrm>
          <a:prstGeom prst="rect">
            <a:avLst/>
          </a:prstGeom>
          <a:blipFill>
            <a:blip r:embed="rId3" cstate="print"/>
            <a:stretch>
              <a:fillRect/>
            </a:stretch>
          </a:blipFill>
        </p:spPr>
        <p:txBody>
          <a:bodyPr wrap="square" lIns="0" tIns="0" rIns="0" bIns="0" rtlCol="0"/>
          <a:lstStyle/>
          <a:p>
            <a:endParaRPr sz="1199"/>
          </a:p>
        </p:txBody>
      </p:sp>
    </p:spTree>
    <p:extLst>
      <p:ext uri="{BB962C8B-B14F-4D97-AF65-F5344CB8AC3E}">
        <p14:creationId xmlns:p14="http://schemas.microsoft.com/office/powerpoint/2010/main" val="355006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6"/>
          <p:cNvSpPr/>
          <p:nvPr/>
        </p:nvSpPr>
        <p:spPr>
          <a:xfrm rot="-10800000">
            <a:off x="7263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27" name="AutoShape 27"/>
          <p:cNvSpPr/>
          <p:nvPr/>
        </p:nvSpPr>
        <p:spPr>
          <a:xfrm rot="-10800000">
            <a:off x="955977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marL="0" marR="0" lvl="0" indent="0" algn="l" defTabSz="609600" rtl="0" eaLnBrk="1" fontAlgn="auto" latinLnBrk="0" hangingPunct="1">
              <a:lnSpc>
                <a:spcPct val="100000"/>
              </a:lnSpc>
              <a:spcBef>
                <a:spcPts val="665"/>
              </a:spcBef>
              <a:spcAft>
                <a:spcPts val="0"/>
              </a:spcAft>
              <a:buClrTx/>
              <a:buSzTx/>
              <a:buFontTx/>
              <a:buNone/>
              <a:defRPr/>
            </a:pPr>
            <a:endParaRPr kumimoji="0" lang="en-GB" sz="2400" b="0" i="0" u="none" strike="noStrike" kern="1200" cap="none" spc="27" normalizeH="0" baseline="0" noProof="0">
              <a:ln>
                <a:noFill/>
              </a:ln>
              <a:solidFill>
                <a:prstClr val="black">
                  <a:lumMod val="95000"/>
                  <a:lumOff val="5000"/>
                </a:prstClr>
              </a:solidFill>
              <a:effectLst/>
              <a:uLnTx/>
              <a:uFillTx/>
              <a:latin typeface="Poppins" panose="00000500000000000000" pitchFamily="2" charset="0"/>
              <a:ea typeface="+mn-ea"/>
              <a:cs typeface="Poppins" panose="00000500000000000000" pitchFamily="2" charset="0"/>
            </a:endParaRPr>
          </a:p>
        </p:txBody>
      </p:sp>
      <p:sp>
        <p:nvSpPr>
          <p:cNvPr id="14" name="TextBox 28"/>
          <p:cNvSpPr txBox="1"/>
          <p:nvPr/>
        </p:nvSpPr>
        <p:spPr>
          <a:xfrm>
            <a:off x="2688126" y="548693"/>
            <a:ext cx="6815749" cy="807272"/>
          </a:xfrm>
          <a:prstGeom prst="rect">
            <a:avLst/>
          </a:prstGeom>
        </p:spPr>
        <p:txBody>
          <a:bodyPr wrap="square" lIns="0" tIns="0" rIns="0" bIns="0" rtlCol="0" anchor="t">
            <a:spAutoFit/>
          </a:bodyPr>
          <a:lstStyle/>
          <a:p>
            <a:pPr marL="0" marR="0" lvl="0" indent="0" algn="ctr" defTabSz="609600" rtl="0" eaLnBrk="1" fontAlgn="auto" latinLnBrk="0" hangingPunct="1">
              <a:lnSpc>
                <a:spcPts val="6935"/>
              </a:lnSpc>
              <a:spcBef>
                <a:spcPts val="0"/>
              </a:spcBef>
              <a:spcAft>
                <a:spcPts val="0"/>
              </a:spcAft>
              <a:buClrTx/>
              <a:buSzTx/>
              <a:buFontTx/>
              <a:buNone/>
              <a:defRPr/>
            </a:pPr>
            <a:r>
              <a:rPr kumimoji="0" lang="en-US" sz="4000" b="1" i="0" u="none" strike="noStrike" kern="1200" cap="none" spc="0" normalizeH="0" baseline="0" noProof="0" dirty="0">
                <a:ln>
                  <a:noFill/>
                </a:ln>
                <a:solidFill>
                  <a:srgbClr val="24416F"/>
                </a:solidFill>
                <a:effectLst/>
                <a:uLnTx/>
                <a:uFillTx/>
                <a:latin typeface="Poppins" panose="00000500000000000000" pitchFamily="2" charset="0"/>
                <a:ea typeface="+mn-ea"/>
                <a:cs typeface="Poppins" panose="00000500000000000000" pitchFamily="2" charset="0"/>
              </a:rPr>
              <a:t>Summary</a:t>
            </a:r>
          </a:p>
        </p:txBody>
      </p:sp>
      <p:graphicFrame>
        <p:nvGraphicFramePr>
          <p:cNvPr id="3" name="Table 3"/>
          <p:cNvGraphicFramePr>
            <a:graphicFrameLocks noGrp="1"/>
          </p:cNvGraphicFramePr>
          <p:nvPr>
            <p:extLst>
              <p:ext uri="{D42A27DB-BD31-4B8C-83A1-F6EECF244321}">
                <p14:modId xmlns:p14="http://schemas.microsoft.com/office/powerpoint/2010/main" val="1672208704"/>
              </p:ext>
            </p:extLst>
          </p:nvPr>
        </p:nvGraphicFramePr>
        <p:xfrm>
          <a:off x="580707" y="1726551"/>
          <a:ext cx="11030585" cy="3799456"/>
        </p:xfrm>
        <a:graphic>
          <a:graphicData uri="http://schemas.openxmlformats.org/drawingml/2006/table">
            <a:tbl>
              <a:tblPr firstRow="1" bandRow="1">
                <a:tableStyleId>{5C22544A-7EE6-4342-B048-85BDC9FD1C3A}</a:tableStyleId>
              </a:tblPr>
              <a:tblGrid>
                <a:gridCol w="819785">
                  <a:extLst>
                    <a:ext uri="{9D8B030D-6E8A-4147-A177-3AD203B41FA5}">
                      <a16:colId xmlns:a16="http://schemas.microsoft.com/office/drawing/2014/main" val="20000"/>
                    </a:ext>
                  </a:extLst>
                </a:gridCol>
                <a:gridCol w="10210800">
                  <a:extLst>
                    <a:ext uri="{9D8B030D-6E8A-4147-A177-3AD203B41FA5}">
                      <a16:colId xmlns:a16="http://schemas.microsoft.com/office/drawing/2014/main" val="20001"/>
                    </a:ext>
                  </a:extLst>
                </a:gridCol>
              </a:tblGrid>
              <a:tr h="1073173">
                <a:tc>
                  <a:txBody>
                    <a:bodyPr/>
                    <a:lstStyle/>
                    <a:p>
                      <a:pPr algn="ctr"/>
                      <a:r>
                        <a:rPr lang="en-US" sz="1600" dirty="0">
                          <a:latin typeface="Arial" panose="020B0604020202020204" pitchFamily="34" charset="0"/>
                          <a:cs typeface="Arial" panose="020B0604020202020204" pitchFamily="34" charset="0"/>
                        </a:rPr>
                        <a:t>No.</a:t>
                      </a:r>
                    </a:p>
                  </a:txBody>
                  <a:tcPr/>
                </a:tc>
                <a:tc>
                  <a:txBody>
                    <a:bodyPr/>
                    <a:lstStyle/>
                    <a:p>
                      <a:pPr algn="l"/>
                      <a:r>
                        <a:rPr lang="en-US" sz="1600" dirty="0">
                          <a:latin typeface="Arial" panose="020B0604020202020204" pitchFamily="34" charset="0"/>
                          <a:cs typeface="Arial" panose="020B0604020202020204" pitchFamily="34" charset="0"/>
                        </a:rPr>
                        <a:t>Items</a:t>
                      </a:r>
                    </a:p>
                  </a:txBody>
                  <a:tcPr/>
                </a:tc>
                <a:extLst>
                  <a:ext uri="{0D108BD9-81ED-4DB2-BD59-A6C34878D82A}">
                    <a16:rowId xmlns:a16="http://schemas.microsoft.com/office/drawing/2014/main" val="10000"/>
                  </a:ext>
                </a:extLst>
              </a:tr>
              <a:tr h="983004">
                <a:tc>
                  <a:txBody>
                    <a:bodyPr/>
                    <a:lstStyle/>
                    <a:p>
                      <a:pPr algn="ctr"/>
                      <a:r>
                        <a:rPr lang="en-US" sz="1600" b="1">
                          <a:latin typeface="Arial" panose="020B0604020202020204" pitchFamily="34" charset="0"/>
                          <a:cs typeface="Arial" panose="020B0604020202020204" pitchFamily="34" charset="0"/>
                        </a:rPr>
                        <a:t>1</a:t>
                      </a:r>
                    </a:p>
                    <a:p>
                      <a:pPr algn="ctr"/>
                      <a:endParaRPr lang="en-US" sz="1600" b="1">
                        <a:latin typeface="Arial" panose="020B0604020202020204" pitchFamily="34" charset="0"/>
                        <a:cs typeface="Arial" panose="020B0604020202020204" pitchFamily="34" charset="0"/>
                      </a:endParaRPr>
                    </a:p>
                  </a:txBody>
                  <a:tcPr/>
                </a:tc>
                <a:tc>
                  <a:txBody>
                    <a:bodyPr/>
                    <a:lstStyle/>
                    <a:p>
                      <a:r>
                        <a:rPr lang="en-US" sz="1600" b="1" kern="1200" dirty="0">
                          <a:solidFill>
                            <a:schemeClr val="dk1"/>
                          </a:solidFill>
                          <a:effectLst/>
                          <a:latin typeface="Arial" panose="020B0604020202020204" pitchFamily="34" charset="0"/>
                          <a:ea typeface="+mn-ea"/>
                          <a:cs typeface="Arial" panose="020B0604020202020204" pitchFamily="34" charset="0"/>
                        </a:rPr>
                        <a:t>Circular 99/2025/TT-</a:t>
                      </a:r>
                      <a:r>
                        <a:rPr lang="en-US" sz="1600" b="1" kern="1200" dirty="0" err="1">
                          <a:solidFill>
                            <a:schemeClr val="dk1"/>
                          </a:solidFill>
                          <a:effectLst/>
                          <a:latin typeface="Arial" panose="020B0604020202020204" pitchFamily="34" charset="0"/>
                          <a:ea typeface="+mn-ea"/>
                          <a:cs typeface="Arial" panose="020B0604020202020204" pitchFamily="34" charset="0"/>
                        </a:rPr>
                        <a:t>BTC</a:t>
                      </a:r>
                      <a:r>
                        <a:rPr lang="en-US" sz="1600" b="1" kern="1200" dirty="0">
                          <a:solidFill>
                            <a:schemeClr val="dk1"/>
                          </a:solidFill>
                          <a:effectLst/>
                          <a:latin typeface="Arial" panose="020B0604020202020204" pitchFamily="34" charset="0"/>
                          <a:ea typeface="+mn-ea"/>
                          <a:cs typeface="Arial" panose="020B0604020202020204" pitchFamily="34" charset="0"/>
                        </a:rPr>
                        <a:t> issued by the Ministry of Finance on October 27, 2025, introduces major reforms to Vietnam’s corporate accounting regime, updating standards, simplifying requirements, and paving the way for alignment with international practices from January 1, 2026</a:t>
                      </a:r>
                    </a:p>
                  </a:txBody>
                  <a:tcPr/>
                </a:tc>
                <a:extLst>
                  <a:ext uri="{0D108BD9-81ED-4DB2-BD59-A6C34878D82A}">
                    <a16:rowId xmlns:a16="http://schemas.microsoft.com/office/drawing/2014/main" val="10001"/>
                  </a:ext>
                </a:extLst>
              </a:tr>
              <a:tr h="1743279">
                <a:tc>
                  <a:txBody>
                    <a:bodyPr/>
                    <a:lstStyle/>
                    <a:p>
                      <a:pPr algn="ctr"/>
                      <a:r>
                        <a:rPr lang="en-US" sz="1600" b="1" dirty="0">
                          <a:latin typeface="Arial" panose="020B0604020202020204" pitchFamily="34" charset="0"/>
                          <a:cs typeface="Arial" panose="020B0604020202020204" pitchFamily="34" charset="0"/>
                        </a:rPr>
                        <a:t>2</a:t>
                      </a:r>
                    </a:p>
                  </a:txBody>
                  <a:tcPr/>
                </a:tc>
                <a:tc>
                  <a:txBody>
                    <a:bodyPr/>
                    <a:lstStyle/>
                    <a:p>
                      <a:r>
                        <a:rPr lang="en-US" sz="1600" b="1" kern="1200" dirty="0">
                          <a:solidFill>
                            <a:schemeClr val="dk1"/>
                          </a:solidFill>
                          <a:effectLst/>
                          <a:latin typeface="Arial" panose="020B0604020202020204" pitchFamily="34" charset="0"/>
                          <a:ea typeface="+mn-ea"/>
                          <a:cs typeface="Arial" panose="020B0604020202020204" pitchFamily="34" charset="0"/>
                        </a:rPr>
                        <a:t>Draft Decree revising two key Decrees detailing the Electricity Law, specifically Decree 57 on Direct Power Purchase Agreements (DPPA) and Decree 58 on self-consumption and self-production of rooftop solar systems</a:t>
                      </a:r>
                    </a:p>
                  </a:txBody>
                  <a:tcPr/>
                </a:tc>
                <a:extLst>
                  <a:ext uri="{0D108BD9-81ED-4DB2-BD59-A6C34878D82A}">
                    <a16:rowId xmlns:a16="http://schemas.microsoft.com/office/drawing/2014/main" val="10002"/>
                  </a:ext>
                </a:extLst>
              </a:tr>
            </a:tbl>
          </a:graphicData>
        </a:graphic>
      </p:graphicFrame>
      <p:sp>
        <p:nvSpPr>
          <p:cNvPr id="8" name="object 5"/>
          <p:cNvSpPr/>
          <p:nvPr/>
        </p:nvSpPr>
        <p:spPr>
          <a:xfrm>
            <a:off x="9390185" y="30087"/>
            <a:ext cx="1978269" cy="678799"/>
          </a:xfrm>
          <a:prstGeom prst="rect">
            <a:avLst/>
          </a:prstGeom>
          <a:blipFill>
            <a:blip r:embed="rId3" cstate="print"/>
            <a:stretch>
              <a:fillRect/>
            </a:stretch>
          </a:blipFill>
        </p:spPr>
        <p:txBody>
          <a:bodyPr wrap="square" lIns="0" tIns="0" rIns="0" bIns="0" rtlCol="0"/>
          <a:lstStyle/>
          <a:p>
            <a:endParaRPr/>
          </a:p>
        </p:txBody>
      </p:sp>
      <p:graphicFrame>
        <p:nvGraphicFramePr>
          <p:cNvPr id="5" name="Table 5">
            <a:extLst>
              <a:ext uri="{FF2B5EF4-FFF2-40B4-BE49-F238E27FC236}">
                <a16:creationId xmlns:a16="http://schemas.microsoft.com/office/drawing/2014/main" id="{D9682E9B-C7C9-679A-26E5-E78E27188D32}"/>
              </a:ext>
            </a:extLst>
          </p:cNvPr>
          <p:cNvGraphicFramePr>
            <a:graphicFrameLocks noGrp="1"/>
          </p:cNvGraphicFramePr>
          <p:nvPr>
            <p:extLst>
              <p:ext uri="{D42A27DB-BD31-4B8C-83A1-F6EECF244321}">
                <p14:modId xmlns:p14="http://schemas.microsoft.com/office/powerpoint/2010/main" val="406796754"/>
              </p:ext>
            </p:extLst>
          </p:nvPr>
        </p:nvGraphicFramePr>
        <p:xfrm>
          <a:off x="580708" y="4812632"/>
          <a:ext cx="11030584" cy="1193070"/>
        </p:xfrm>
        <a:graphic>
          <a:graphicData uri="http://schemas.openxmlformats.org/drawingml/2006/table">
            <a:tbl>
              <a:tblPr firstRow="1" bandRow="1">
                <a:tableStyleId>{5C22544A-7EE6-4342-B048-85BDC9FD1C3A}</a:tableStyleId>
              </a:tblPr>
              <a:tblGrid>
                <a:gridCol w="824581">
                  <a:extLst>
                    <a:ext uri="{9D8B030D-6E8A-4147-A177-3AD203B41FA5}">
                      <a16:colId xmlns:a16="http://schemas.microsoft.com/office/drawing/2014/main" val="3590160122"/>
                    </a:ext>
                  </a:extLst>
                </a:gridCol>
                <a:gridCol w="10206003">
                  <a:extLst>
                    <a:ext uri="{9D8B030D-6E8A-4147-A177-3AD203B41FA5}">
                      <a16:colId xmlns:a16="http://schemas.microsoft.com/office/drawing/2014/main" val="3488887832"/>
                    </a:ext>
                  </a:extLst>
                </a:gridCol>
              </a:tblGrid>
              <a:tr h="1193070">
                <a:tc>
                  <a:txBody>
                    <a:bodyPr/>
                    <a:lstStyle/>
                    <a:p>
                      <a:pPr marL="0" marR="0" lvl="0" indent="0" algn="ctr" defTabSz="6096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Arial" panose="020B0604020202020204" pitchFamily="34" charset="0"/>
                          <a:ea typeface="+mn-ea"/>
                          <a:cs typeface="Arial" panose="020B0604020202020204" pitchFamily="34" charset="0"/>
                        </a:rPr>
                        <a:t>3</a:t>
                      </a:r>
                    </a:p>
                    <a:p>
                      <a:pPr algn="ctr"/>
                      <a:endParaRPr lang="en-US" sz="1600" b="1"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20000"/>
                        <a:lumOff val="80000"/>
                      </a:schemeClr>
                    </a:solidFill>
                  </a:tcPr>
                </a:tc>
                <a:tc>
                  <a:txBody>
                    <a:bodyPr/>
                    <a:lstStyle/>
                    <a:p>
                      <a:r>
                        <a:rPr lang="en-US" sz="1600" b="1" kern="1200" dirty="0">
                          <a:solidFill>
                            <a:schemeClr val="dk1"/>
                          </a:solidFill>
                          <a:effectLst/>
                          <a:latin typeface="Arial" panose="020B0604020202020204" pitchFamily="34" charset="0"/>
                          <a:ea typeface="+mn-ea"/>
                          <a:cs typeface="Arial" panose="020B0604020202020204" pitchFamily="34" charset="0"/>
                        </a:rPr>
                        <a:t>Circular 98/2025/TT-</a:t>
                      </a:r>
                      <a:r>
                        <a:rPr lang="en-US" sz="1600" b="1" kern="1200" dirty="0" err="1">
                          <a:solidFill>
                            <a:schemeClr val="dk1"/>
                          </a:solidFill>
                          <a:effectLst/>
                          <a:latin typeface="Arial" panose="020B0604020202020204" pitchFamily="34" charset="0"/>
                          <a:ea typeface="+mn-ea"/>
                          <a:cs typeface="Arial" panose="020B0604020202020204" pitchFamily="34" charset="0"/>
                        </a:rPr>
                        <a:t>BTC</a:t>
                      </a:r>
                      <a:r>
                        <a:rPr lang="en-US" sz="1600" b="1" kern="1200" dirty="0">
                          <a:solidFill>
                            <a:schemeClr val="dk1"/>
                          </a:solidFill>
                          <a:effectLst/>
                          <a:latin typeface="Arial" panose="020B0604020202020204" pitchFamily="34" charset="0"/>
                          <a:ea typeface="+mn-ea"/>
                          <a:cs typeface="Arial" panose="020B0604020202020204" pitchFamily="34" charset="0"/>
                        </a:rPr>
                        <a:t> issued by the Ministry of Finance on October 27, 2025 on Bidding Dossier Forms for Investor Selection in Public-Private Partnership and Business Investment Projects; Regulation on Information Provision and Publication on the Vietnam National Electronic Procurement System</a:t>
                      </a:r>
                    </a:p>
                  </a:txBody>
                  <a:tcPr>
                    <a:solidFill>
                      <a:schemeClr val="accent1">
                        <a:lumMod val="20000"/>
                        <a:lumOff val="80000"/>
                      </a:schemeClr>
                    </a:solidFill>
                  </a:tcPr>
                </a:tc>
                <a:extLst>
                  <a:ext uri="{0D108BD9-81ED-4DB2-BD59-A6C34878D82A}">
                    <a16:rowId xmlns:a16="http://schemas.microsoft.com/office/drawing/2014/main" val="349218331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98938" y="1149303"/>
            <a:ext cx="11521193" cy="4185761"/>
          </a:xfrm>
          <a:prstGeom prst="rect">
            <a:avLst/>
          </a:prstGeom>
          <a:noFill/>
        </p:spPr>
        <p:txBody>
          <a:bodyPr wrap="square">
            <a:spAutoFit/>
          </a:bodyPr>
          <a:lstStyle/>
          <a:p>
            <a:pPr marL="342900" lvl="1" indent="-342900" algn="just" defTabSz="457200">
              <a:buFont typeface="+mj-lt"/>
              <a:buAutoNum type="arabicPeriod"/>
              <a:tabLst>
                <a:tab pos="1144588" algn="l"/>
              </a:tabLst>
              <a:defRPr/>
            </a:pPr>
            <a:r>
              <a:rPr lang="en-US" b="1" dirty="0">
                <a:solidFill>
                  <a:schemeClr val="tx2"/>
                </a:solidFill>
                <a:latin typeface="Arial" panose="020B0604020202020204" pitchFamily="34" charset="0"/>
                <a:cs typeface="Arial" panose="020B0604020202020204" pitchFamily="34" charset="0"/>
              </a:rPr>
              <a:t>Circular 99/2025/TT-</a:t>
            </a:r>
            <a:r>
              <a:rPr lang="en-US" b="1" dirty="0" err="1">
                <a:solidFill>
                  <a:schemeClr val="tx2"/>
                </a:solidFill>
                <a:latin typeface="Arial" panose="020B0604020202020204" pitchFamily="34" charset="0"/>
                <a:cs typeface="Arial" panose="020B0604020202020204" pitchFamily="34" charset="0"/>
              </a:rPr>
              <a:t>BTC</a:t>
            </a:r>
            <a:r>
              <a:rPr lang="en-US" b="1" dirty="0">
                <a:solidFill>
                  <a:schemeClr val="tx2"/>
                </a:solidFill>
                <a:latin typeface="Arial" panose="020B0604020202020204" pitchFamily="34" charset="0"/>
                <a:cs typeface="Arial" panose="020B0604020202020204" pitchFamily="34" charset="0"/>
              </a:rPr>
              <a:t> issued by the Ministry of Finance on October 27, 2025, introduces major reforms to Vietnam’s corporate accounting regime, updating standards, simplifying requirements, and paving the way for alignment with international practices from January 1, 2026.</a:t>
            </a:r>
          </a:p>
          <a:p>
            <a:pPr marL="342900" lvl="1" indent="-342900" algn="just" defTabSz="457200">
              <a:buFont typeface="+mj-lt"/>
              <a:buAutoNum type="arabicPeriod"/>
              <a:tabLst>
                <a:tab pos="1144588" algn="l"/>
              </a:tabLst>
              <a:defRPr/>
            </a:pPr>
            <a:endParaRPr lang="en-US" b="1" dirty="0">
              <a:solidFill>
                <a:schemeClr val="tx2"/>
              </a:solidFill>
              <a:latin typeface="Arial" panose="020B0604020202020204" pitchFamily="34" charset="0"/>
              <a:cs typeface="Arial" panose="020B0604020202020204" pitchFamily="34" charset="0"/>
            </a:endParaRPr>
          </a:p>
          <a:p>
            <a:pPr marL="914400" lvl="1" indent="-457200" algn="just" defTabSz="457200">
              <a:buAutoNum type="arabicPeriod"/>
              <a:defRPr/>
            </a:pPr>
            <a:endParaRPr lang="en-US" b="1" dirty="0">
              <a:latin typeface="Arial" panose="020B0604020202020204" pitchFamily="34" charset="0"/>
              <a:cs typeface="Arial" panose="020B0604020202020204" pitchFamily="34" charset="0"/>
            </a:endParaRPr>
          </a:p>
          <a:p>
            <a:pPr marL="568325" indent="-285750">
              <a:buFont typeface="Wingdings" panose="05000000000000000000" pitchFamily="2" charset="2"/>
              <a:buChar char="q"/>
            </a:pPr>
            <a:r>
              <a:rPr lang="en-US" b="1" dirty="0">
                <a:solidFill>
                  <a:schemeClr val="accent6">
                    <a:lumMod val="50000"/>
                  </a:schemeClr>
                </a:solidFill>
              </a:rPr>
              <a:t>Establishing a new chapter on accounting documents, introducing updated templates and stricter rules for document preparation, certification, and control—specifically, prohibits the chief accountant or their delegate from signing by proxy for enterprise management unless legally permitted</a:t>
            </a:r>
          </a:p>
          <a:p>
            <a:pPr marL="568325" lvl="1" indent="-285750">
              <a:buFont typeface="Wingdings" panose="05000000000000000000" pitchFamily="2" charset="2"/>
              <a:buChar char="ü"/>
            </a:pPr>
            <a:endParaRPr lang="en-US" sz="1600" dirty="0"/>
          </a:p>
          <a:p>
            <a:pPr marL="568325" indent="-285750">
              <a:buFont typeface="Wingdings" panose="05000000000000000000" pitchFamily="2" charset="2"/>
              <a:buChar char="q"/>
            </a:pPr>
            <a:r>
              <a:rPr lang="en-US" b="1" dirty="0">
                <a:solidFill>
                  <a:schemeClr val="accent6">
                    <a:lumMod val="50000"/>
                  </a:schemeClr>
                </a:solidFill>
              </a:rPr>
              <a:t>Revising the accounting account system, now detailed in Appendix II; guidance shifts from providing account-by-account instructions to a consolidated system for recording enterprise transactions​</a:t>
            </a:r>
          </a:p>
          <a:p>
            <a:pPr marL="568325" lvl="1" indent="-285750">
              <a:buFont typeface="Wingdings" panose="05000000000000000000" pitchFamily="2" charset="2"/>
              <a:buChar char="ü"/>
            </a:pPr>
            <a:endParaRPr lang="en-US" sz="1600" dirty="0"/>
          </a:p>
          <a:p>
            <a:pPr marL="568325" indent="-285750">
              <a:buFont typeface="Wingdings" panose="05000000000000000000" pitchFamily="2" charset="2"/>
              <a:buChar char="q"/>
            </a:pPr>
            <a:r>
              <a:rPr lang="en-US" b="1" dirty="0">
                <a:solidFill>
                  <a:schemeClr val="accent6">
                    <a:lumMod val="50000"/>
                  </a:schemeClr>
                </a:solidFill>
              </a:rPr>
              <a:t>Standardizing the system of financial statements for enterprises—including Statement of Financial Position, Statement of Profit or Loss, Cash Flow Statement, and Notes to Financial Statements—with distinct templates for annual reports by entities</a:t>
            </a:r>
            <a:endParaRPr lang="en-US" dirty="0">
              <a:latin typeface="Arial" panose="020B0604020202020204" pitchFamily="34" charset="0"/>
              <a:cs typeface="Arial" panose="020B0604020202020204" pitchFamily="34" charset="0"/>
            </a:endParaRPr>
          </a:p>
        </p:txBody>
      </p:sp>
      <p:cxnSp>
        <p:nvCxnSpPr>
          <p:cNvPr id="17" name="Straight Connector 16"/>
          <p:cNvCxnSpPr/>
          <p:nvPr/>
        </p:nvCxnSpPr>
        <p:spPr>
          <a:xfrm>
            <a:off x="781866" y="2136467"/>
            <a:ext cx="2517128" cy="0"/>
          </a:xfrm>
          <a:prstGeom prst="line">
            <a:avLst/>
          </a:prstGeom>
          <a:noFill/>
          <a:ln w="19050" cap="rnd" cmpd="sng" algn="ctr">
            <a:solidFill>
              <a:srgbClr val="0F1728">
                <a:lumMod val="50000"/>
                <a:lumOff val="50000"/>
              </a:srgbClr>
            </a:solidFill>
            <a:prstDash val="solid"/>
          </a:ln>
          <a:effectLst/>
        </p:spPr>
      </p:cxn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18168"/>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318773" y="1248234"/>
            <a:ext cx="11554453" cy="5755422"/>
          </a:xfrm>
          <a:prstGeom prst="rect">
            <a:avLst/>
          </a:prstGeom>
          <a:noFill/>
        </p:spPr>
        <p:txBody>
          <a:bodyPr wrap="square">
            <a:spAutoFit/>
          </a:bodyPr>
          <a:lstStyle/>
          <a:p>
            <a:pPr marL="346075" lvl="1" indent="-346075" algn="just" defTabSz="457200">
              <a:defRPr/>
            </a:pPr>
            <a:r>
              <a:rPr lang="en-US" b="1" dirty="0">
                <a:solidFill>
                  <a:schemeClr val="tx2"/>
                </a:solidFill>
                <a:latin typeface="Arial" panose="020B0604020202020204" pitchFamily="34" charset="0"/>
                <a:cs typeface="Arial" panose="020B0604020202020204" pitchFamily="34" charset="0"/>
              </a:rPr>
              <a:t>2.	Draft Decree revising two key Decrees detailing the Electricity Law, specifically Decree 57 on Direct Power Purchase Agreements (</a:t>
            </a:r>
            <a:r>
              <a:rPr lang="en-US" b="1" dirty="0" err="1">
                <a:solidFill>
                  <a:schemeClr val="tx2"/>
                </a:solidFill>
                <a:latin typeface="Arial" panose="020B0604020202020204" pitchFamily="34" charset="0"/>
                <a:cs typeface="Arial" panose="020B0604020202020204" pitchFamily="34" charset="0"/>
              </a:rPr>
              <a:t>DPPA</a:t>
            </a:r>
            <a:r>
              <a:rPr lang="en-US" b="1" dirty="0">
                <a:solidFill>
                  <a:schemeClr val="tx2"/>
                </a:solidFill>
                <a:latin typeface="Arial" panose="020B0604020202020204" pitchFamily="34" charset="0"/>
                <a:cs typeface="Arial" panose="020B0604020202020204" pitchFamily="34" charset="0"/>
              </a:rPr>
              <a:t>) and Decree 58 on self-consumption and self-production of rooftop solar systems</a:t>
            </a:r>
          </a:p>
          <a:p>
            <a:pPr lvl="1" algn="just" defTabSz="457200">
              <a:defRPr/>
            </a:pP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625475" indent="-285750">
              <a:buFont typeface="Wingdings" panose="05000000000000000000" pitchFamily="2" charset="2"/>
              <a:buChar char="q"/>
            </a:pPr>
            <a:r>
              <a:rPr lang="en-US" b="1" dirty="0">
                <a:solidFill>
                  <a:schemeClr val="accent6">
                    <a:lumMod val="50000"/>
                  </a:schemeClr>
                </a:solidFill>
              </a:rPr>
              <a:t>Amendment of Decree No. 57/2025/ND-CP:</a:t>
            </a:r>
          </a:p>
          <a:p>
            <a:pPr marL="857250" indent="-285750" algn="l">
              <a:buFont typeface="Wingdings" panose="05000000000000000000" pitchFamily="2" charset="2"/>
              <a:buChar char="ü"/>
            </a:pPr>
            <a:r>
              <a:rPr lang="en-US" sz="1600" b="1" dirty="0"/>
              <a:t>Price cap removal </a:t>
            </a:r>
            <a:r>
              <a:rPr lang="en-US" sz="1600" dirty="0"/>
              <a:t>for private wire </a:t>
            </a:r>
            <a:r>
              <a:rPr lang="en-US" sz="1600" dirty="0" err="1"/>
              <a:t>DPPAs</a:t>
            </a:r>
            <a:r>
              <a:rPr lang="en-US" sz="1600" dirty="0"/>
              <a:t>, aligning with National Assembly Resolution on energy reform (2026–2030). </a:t>
            </a:r>
            <a:r>
              <a:rPr lang="en-US" sz="1600" b="0" i="0" dirty="0">
                <a:effectLst/>
                <a:latin typeface="fkGroteskNeue"/>
              </a:rPr>
              <a:t>By explicitly removing references to price frameworks and electricity tariffs; as a result, the selling price will now be entirely negotiated and agreed upon by both parties.</a:t>
            </a:r>
            <a:endParaRPr lang="en-US" sz="1600" dirty="0"/>
          </a:p>
          <a:p>
            <a:pPr marL="857250" indent="-285750" algn="l">
              <a:buFont typeface="Wingdings" panose="05000000000000000000" pitchFamily="2" charset="2"/>
              <a:buChar char="ü"/>
            </a:pPr>
            <a:r>
              <a:rPr lang="en-US" sz="1600" b="1" dirty="0"/>
              <a:t>Increased allowance</a:t>
            </a:r>
            <a:r>
              <a:rPr lang="en-US" sz="1600" dirty="0"/>
              <a:t> </a:t>
            </a:r>
            <a:r>
              <a:rPr lang="en-US" sz="1600" b="1" dirty="0"/>
              <a:t>for surplus electricity sales</a:t>
            </a:r>
            <a:r>
              <a:rPr lang="en-US" sz="1600" dirty="0"/>
              <a:t> from rooftop solar (RTS) systems to </a:t>
            </a:r>
            <a:r>
              <a:rPr lang="en-US" sz="1600" dirty="0" err="1"/>
              <a:t>EVN</a:t>
            </a:r>
            <a:r>
              <a:rPr lang="en-US" sz="1600" dirty="0"/>
              <a:t>/power companies—from 20% to 50% of actual generation.</a:t>
            </a:r>
          </a:p>
          <a:p>
            <a:pPr marL="857250" indent="-285750" algn="l">
              <a:buFont typeface="Wingdings" panose="05000000000000000000" pitchFamily="2" charset="2"/>
              <a:buChar char="ü"/>
            </a:pPr>
            <a:r>
              <a:rPr lang="en-US" sz="1600" b="1" dirty="0"/>
              <a:t>Simplified procedures</a:t>
            </a:r>
            <a:r>
              <a:rPr lang="en-US" sz="1600" dirty="0"/>
              <a:t>: RTS investors selling directly to large consumers are exempt from project registration requirements.</a:t>
            </a: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625475" indent="-285750">
              <a:buFont typeface="Wingdings" panose="05000000000000000000" pitchFamily="2" charset="2"/>
              <a:buChar char="q"/>
            </a:pPr>
            <a:r>
              <a:rPr lang="en-US" b="1" dirty="0">
                <a:solidFill>
                  <a:schemeClr val="accent6">
                    <a:lumMod val="50000"/>
                  </a:schemeClr>
                </a:solidFill>
              </a:rPr>
              <a:t>Amendment of Decree No. 58/2025/ND-CP:</a:t>
            </a:r>
          </a:p>
          <a:p>
            <a:pPr marL="914400" indent="-285750">
              <a:buFont typeface="Wingdings" panose="05000000000000000000" pitchFamily="2" charset="2"/>
              <a:buChar char="ü"/>
            </a:pPr>
            <a:r>
              <a:rPr lang="en-US" sz="1600" b="1" dirty="0"/>
              <a:t>Market liberalization</a:t>
            </a:r>
            <a:r>
              <a:rPr lang="en-US" sz="1600" dirty="0"/>
              <a:t>: Electricity retailers not affiliated with Vietnam Electricity (</a:t>
            </a:r>
            <a:r>
              <a:rPr lang="en-US" sz="1600" dirty="0" err="1"/>
              <a:t>EVN</a:t>
            </a:r>
            <a:r>
              <a:rPr lang="en-US" sz="1600" dirty="0"/>
              <a:t>) can purchase surplus electricity from self-consumption and self-production RTS systems.</a:t>
            </a:r>
          </a:p>
          <a:p>
            <a:pPr marL="914400" indent="-285750">
              <a:buFont typeface="Wingdings" panose="05000000000000000000" pitchFamily="2" charset="2"/>
              <a:buChar char="ü"/>
            </a:pPr>
            <a:r>
              <a:rPr lang="en-US" sz="1600" b="1" dirty="0"/>
              <a:t>Expanded installations</a:t>
            </a:r>
            <a:r>
              <a:rPr lang="en-US" sz="1600" dirty="0"/>
              <a:t>: Solar panels allowed on the surrounding surfaces of the structure (such as walls, balconies), and applying the same regulations as rooftop solar power sources. 	</a:t>
            </a:r>
          </a:p>
          <a:p>
            <a:pPr marL="914400" indent="-285750" algn="l">
              <a:buFont typeface="Wingdings" panose="05000000000000000000" pitchFamily="2" charset="2"/>
              <a:buChar char="ü"/>
            </a:pPr>
            <a:r>
              <a:rPr lang="en-US" sz="1600" b="1" dirty="0"/>
              <a:t>Increased allowance for surplus electricity sale</a:t>
            </a:r>
            <a:r>
              <a:rPr lang="en-US" sz="1600" dirty="0"/>
              <a:t>: from 20% to 50%, with flexible negotiation above 50% permitted until December 31, 2030.</a:t>
            </a:r>
          </a:p>
          <a:p>
            <a:pPr marL="914400" indent="-285750" algn="l">
              <a:buFont typeface="Wingdings" panose="05000000000000000000" pitchFamily="2" charset="2"/>
              <a:buChar char="ü"/>
            </a:pPr>
            <a:r>
              <a:rPr lang="en-US" sz="1600" b="1" dirty="0"/>
              <a:t>Administrative simplification</a:t>
            </a:r>
            <a:r>
              <a:rPr lang="en-US" sz="1600" dirty="0"/>
              <a:t>: Developers only need to notify competent People’s Committees. No notification required for systems with capacity below 1 kW.</a:t>
            </a:r>
          </a:p>
          <a:p>
            <a:pPr marL="285750" indent="-285750" algn="just">
              <a:buFont typeface="Wingdings" panose="05000000000000000000" pitchFamily="2" charset="2"/>
              <a:buChar char="ü"/>
            </a:pPr>
            <a:endParaRPr lang="en-US" dirty="0">
              <a:latin typeface="Arial" panose="020B0604020202020204" pitchFamily="34" charset="0"/>
              <a:cs typeface="Arial" panose="020B0604020202020204" pitchFamily="34" charset="0"/>
            </a:endParaRPr>
          </a:p>
        </p:txBody>
      </p:sp>
      <p:cxnSp>
        <p:nvCxnSpPr>
          <p:cNvPr id="17" name="Straight Connector 16"/>
          <p:cNvCxnSpPr/>
          <p:nvPr/>
        </p:nvCxnSpPr>
        <p:spPr>
          <a:xfrm>
            <a:off x="795238" y="2334628"/>
            <a:ext cx="2517128" cy="0"/>
          </a:xfrm>
          <a:prstGeom prst="line">
            <a:avLst/>
          </a:prstGeom>
          <a:noFill/>
          <a:ln w="19050" cap="rnd" cmpd="sng" algn="ctr">
            <a:solidFill>
              <a:srgbClr val="0F1728">
                <a:lumMod val="50000"/>
                <a:lumOff val="50000"/>
              </a:srgbClr>
            </a:solidFill>
            <a:prstDash val="solid"/>
          </a:ln>
          <a:effectLst/>
        </p:spPr>
      </p:cxn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8831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18168"/>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65678" y="1448289"/>
            <a:ext cx="11554453" cy="3970318"/>
          </a:xfrm>
          <a:prstGeom prst="rect">
            <a:avLst/>
          </a:prstGeom>
          <a:noFill/>
        </p:spPr>
        <p:txBody>
          <a:bodyPr wrap="square">
            <a:spAutoFit/>
          </a:bodyPr>
          <a:lstStyle/>
          <a:p>
            <a:pPr marL="346075" lvl="1" indent="-346075" algn="just" defTabSz="457200">
              <a:defRPr/>
            </a:pPr>
            <a:r>
              <a:rPr lang="en-US" b="1" dirty="0">
                <a:solidFill>
                  <a:schemeClr val="tx2"/>
                </a:solidFill>
                <a:latin typeface="Arial" panose="020B0604020202020204" pitchFamily="34" charset="0"/>
                <a:cs typeface="Arial" panose="020B0604020202020204" pitchFamily="34" charset="0"/>
              </a:rPr>
              <a:t>3.	Circular 98/2025/TT-</a:t>
            </a:r>
            <a:r>
              <a:rPr lang="en-US" b="1" dirty="0" err="1">
                <a:solidFill>
                  <a:schemeClr val="tx2"/>
                </a:solidFill>
                <a:latin typeface="Arial" panose="020B0604020202020204" pitchFamily="34" charset="0"/>
                <a:cs typeface="Arial" panose="020B0604020202020204" pitchFamily="34" charset="0"/>
              </a:rPr>
              <a:t>BTC</a:t>
            </a:r>
            <a:r>
              <a:rPr lang="en-US" b="1" dirty="0">
                <a:solidFill>
                  <a:schemeClr val="tx2"/>
                </a:solidFill>
                <a:latin typeface="Arial" panose="020B0604020202020204" pitchFamily="34" charset="0"/>
                <a:cs typeface="Arial" panose="020B0604020202020204" pitchFamily="34" charset="0"/>
              </a:rPr>
              <a:t> issued by the Ministry of Finance on October 27, 2025 on Bidding Dossier Forms for Investor Selection in Public-Private Partnership and Business Investment Projects; Regulation on Information Provision and Publication on the Vietnam National Electronic Procurement System</a:t>
            </a:r>
          </a:p>
          <a:p>
            <a:pPr lvl="1" algn="just" defTabSz="457200">
              <a:defRPr/>
            </a:pP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625475" indent="-285750" algn="l">
              <a:buFont typeface="Wingdings" panose="05000000000000000000" pitchFamily="2" charset="2"/>
              <a:buChar char="q"/>
            </a:pPr>
            <a:r>
              <a:rPr lang="en-US" b="1" dirty="0">
                <a:solidFill>
                  <a:schemeClr val="accent6">
                    <a:lumMod val="50000"/>
                  </a:schemeClr>
                </a:solidFill>
              </a:rPr>
              <a:t>Introducing new templates for bidding documents and dossiers</a:t>
            </a:r>
          </a:p>
          <a:p>
            <a:pPr marL="625475" indent="-285750" algn="l">
              <a:buFont typeface="Wingdings" panose="05000000000000000000" pitchFamily="2" charset="2"/>
              <a:buChar char="q"/>
            </a:pPr>
            <a:endParaRPr lang="en-US" b="1" dirty="0">
              <a:solidFill>
                <a:schemeClr val="accent6">
                  <a:lumMod val="50000"/>
                </a:schemeClr>
              </a:solidFill>
            </a:endParaRPr>
          </a:p>
          <a:p>
            <a:pPr marL="625475" indent="-285750" algn="l">
              <a:buFont typeface="Wingdings" panose="05000000000000000000" pitchFamily="2" charset="2"/>
              <a:buChar char="q"/>
            </a:pPr>
            <a:r>
              <a:rPr lang="en-US" b="1" dirty="0">
                <a:solidFill>
                  <a:schemeClr val="accent6">
                    <a:lumMod val="50000"/>
                  </a:schemeClr>
                </a:solidFill>
              </a:rPr>
              <a:t>Adding detailed provisions on preparing expressions of interest, tender documents, and requests for proposals specifically for public-private partnership (PPP) projects</a:t>
            </a:r>
          </a:p>
          <a:p>
            <a:pPr marL="625475" indent="-285750" algn="l">
              <a:buFont typeface="Wingdings" panose="05000000000000000000" pitchFamily="2" charset="2"/>
              <a:buChar char="q"/>
            </a:pPr>
            <a:endParaRPr lang="en-US" b="1" dirty="0">
              <a:solidFill>
                <a:schemeClr val="accent6">
                  <a:lumMod val="50000"/>
                </a:schemeClr>
              </a:solidFill>
            </a:endParaRPr>
          </a:p>
          <a:p>
            <a:pPr marL="625475" indent="-285750" algn="l">
              <a:buFont typeface="Wingdings" panose="05000000000000000000" pitchFamily="2" charset="2"/>
              <a:buChar char="q"/>
            </a:pPr>
            <a:r>
              <a:rPr lang="en-US" b="1" dirty="0">
                <a:solidFill>
                  <a:schemeClr val="accent6">
                    <a:lumMod val="50000"/>
                  </a:schemeClr>
                </a:solidFill>
              </a:rPr>
              <a:t>Providing transitional guidelines for projects not yet approved or that have not issued expressions of interest, tender documents, or requests for proposals by October 27, 2025, stating these must comply with the PPP Law, Bidding Law, relevant decrees, and this Circular.</a:t>
            </a:r>
          </a:p>
          <a:p>
            <a:pPr marL="285750" indent="-285750" algn="just">
              <a:buFont typeface="Wingdings" panose="05000000000000000000" pitchFamily="2" charset="2"/>
              <a:buChar char="ü"/>
            </a:pPr>
            <a:endParaRPr lang="en-US" dirty="0">
              <a:latin typeface="Arial" panose="020B0604020202020204" pitchFamily="34" charset="0"/>
              <a:cs typeface="Arial" panose="020B0604020202020204" pitchFamily="34" charset="0"/>
            </a:endParaRPr>
          </a:p>
        </p:txBody>
      </p:sp>
      <p:cxnSp>
        <p:nvCxnSpPr>
          <p:cNvPr id="17" name="Straight Connector 16"/>
          <p:cNvCxnSpPr/>
          <p:nvPr/>
        </p:nvCxnSpPr>
        <p:spPr>
          <a:xfrm>
            <a:off x="718236" y="2633011"/>
            <a:ext cx="2517128" cy="0"/>
          </a:xfrm>
          <a:prstGeom prst="line">
            <a:avLst/>
          </a:prstGeom>
          <a:noFill/>
          <a:ln w="19050" cap="rnd" cmpd="sng" algn="ctr">
            <a:solidFill>
              <a:srgbClr val="0F1728">
                <a:lumMod val="50000"/>
                <a:lumOff val="50000"/>
              </a:srgbClr>
            </a:solidFill>
            <a:prstDash val="solid"/>
          </a:ln>
          <a:effectLst/>
        </p:spPr>
      </p:cxn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485128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403</Words>
  <Application>Microsoft Office PowerPoint</Application>
  <PresentationFormat>Widescreen</PresentationFormat>
  <Paragraphs>43</Paragraphs>
  <Slides>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Arial Regular</vt:lpstr>
      <vt:lpstr>Poppins</vt:lpstr>
      <vt:lpstr>Times New Roman</vt:lpstr>
      <vt:lpstr>Calibri</vt:lpstr>
      <vt:lpstr>Wingdings</vt:lpstr>
      <vt:lpstr>fkGroteskNeue</vt:lpstr>
      <vt:lpstr>1_Office Theme</vt:lpstr>
      <vt:lpstr>LEGAL UPDATE – November 4, 2025  DUANE MORRIS VIETNAM LLC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DMVN</dc:creator>
  <cp:lastModifiedBy>admin</cp:lastModifiedBy>
  <cp:revision>29</cp:revision>
  <dcterms:created xsi:type="dcterms:W3CDTF">2023-12-13T13:53:58Z</dcterms:created>
  <dcterms:modified xsi:type="dcterms:W3CDTF">2025-11-05T03:03:48Z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1033-5.3.0.7932</vt:lpwstr>
  </property>
</Properties>
</file>