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1404" r:id="rId2"/>
    <p:sldId id="1385" r:id="rId3"/>
    <p:sldId id="1379" r:id="rId4"/>
    <p:sldId id="1406" r:id="rId5"/>
    <p:sldId id="1392" r:id="rId6"/>
    <p:sldId id="1408" r:id="rId7"/>
    <p:sldId id="1409" r:id="rId8"/>
    <p:sldId id="1410" r:id="rId9"/>
    <p:sldId id="1411" r:id="rId10"/>
  </p:sldIdLst>
  <p:sldSz cx="12192000" cy="6858000"/>
  <p:notesSz cx="6858000" cy="9144000"/>
  <p:embeddedFontLst>
    <p:embeddedFont>
      <p:font typeface="SimSun" panose="02010600030101010101" pitchFamily="2" charset="-122"/>
      <p:regular r:id="rId12"/>
    </p:embeddedFont>
    <p:embeddedFont>
      <p:font typeface="Calibri" panose="020F0502020204030204" pitchFamily="34" charset="0"/>
      <p:regular r:id="rId13"/>
      <p:bold r:id="rId14"/>
      <p:italic r:id="rId15"/>
      <p:boldItalic r:id="rId16"/>
    </p:embeddedFont>
    <p:embeddedFont>
      <p:font typeface="Poppins" panose="020B060402020202020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35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C8EC09-9233-4D45-A0B3-5C8757D88F77}" type="datetimeFigureOut">
              <a:rPr lang="en-GB" smtClean="0"/>
              <a:t>12/11/2025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EAC661-F29A-47E2-82EE-1B3F8B5E279B}"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0066BB-3FA2-4FB0-8AA6-5E7A092FEB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0066BB-3FA2-4FB0-8AA6-5E7A092FEB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0066BB-3FA2-4FB0-8AA6-5E7A092FEB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113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62B41-0AC0-7AFF-8E8D-3C909F10FC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036DDA-9230-3885-C477-DEC0ABE3EE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B3EB7C-25B2-5708-3FF3-756A6E7478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AE243B-F033-BAA7-2A28-EF5FE267234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0066BB-3FA2-4FB0-8AA6-5E7A092FEB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4492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0066BB-3FA2-4FB0-8AA6-5E7A092FEB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2144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0066BB-3FA2-4FB0-8AA6-5E7A092FEB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0515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0066BB-3FA2-4FB0-8AA6-5E7A092FEB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8112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00" indent="0" algn="ctr">
              <a:buNone/>
              <a:defRPr>
                <a:solidFill>
                  <a:schemeClr val="tx1">
                    <a:tint val="75000"/>
                  </a:schemeClr>
                </a:solidFill>
              </a:defRPr>
            </a:lvl2pPr>
            <a:lvl3pPr marL="609600" indent="0" algn="ctr">
              <a:buNone/>
              <a:defRPr>
                <a:solidFill>
                  <a:schemeClr val="tx1">
                    <a:tint val="75000"/>
                  </a:schemeClr>
                </a:solidFill>
              </a:defRPr>
            </a:lvl3pPr>
            <a:lvl4pPr marL="914400" indent="0" algn="ctr">
              <a:buNone/>
              <a:defRPr>
                <a:solidFill>
                  <a:schemeClr val="tx1">
                    <a:tint val="75000"/>
                  </a:schemeClr>
                </a:solidFill>
              </a:defRPr>
            </a:lvl4pPr>
            <a:lvl5pPr marL="1219200" indent="0" algn="ctr">
              <a:buNone/>
              <a:defRPr>
                <a:solidFill>
                  <a:schemeClr val="tx1">
                    <a:tint val="75000"/>
                  </a:schemeClr>
                </a:solidFill>
              </a:defRPr>
            </a:lvl5pPr>
            <a:lvl6pPr marL="1524000" indent="0" algn="ctr">
              <a:buNone/>
              <a:defRPr>
                <a:solidFill>
                  <a:schemeClr val="tx1">
                    <a:tint val="75000"/>
                  </a:schemeClr>
                </a:solidFill>
              </a:defRPr>
            </a:lvl6pPr>
            <a:lvl7pPr marL="1828800" indent="0" algn="ctr">
              <a:buNone/>
              <a:defRPr>
                <a:solidFill>
                  <a:schemeClr val="tx1">
                    <a:tint val="75000"/>
                  </a:schemeClr>
                </a:solidFill>
              </a:defRPr>
            </a:lvl7pPr>
            <a:lvl8pPr marL="2133600" indent="0" algn="ctr">
              <a:buNone/>
              <a:defRPr>
                <a:solidFill>
                  <a:schemeClr val="tx1">
                    <a:tint val="75000"/>
                  </a:schemeClr>
                </a:solidFill>
              </a:defRPr>
            </a:lvl8pPr>
            <a:lvl9pPr marL="2438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5"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5">
                <a:solidFill>
                  <a:schemeClr val="tx1">
                    <a:tint val="75000"/>
                  </a:schemeClr>
                </a:solidFill>
              </a:defRPr>
            </a:lvl1pPr>
            <a:lvl2pPr marL="304800" indent="0">
              <a:buNone/>
              <a:defRPr sz="1200">
                <a:solidFill>
                  <a:schemeClr val="tx1">
                    <a:tint val="75000"/>
                  </a:schemeClr>
                </a:solidFill>
              </a:defRPr>
            </a:lvl2pPr>
            <a:lvl3pPr marL="609600" indent="0">
              <a:buNone/>
              <a:defRPr sz="1065">
                <a:solidFill>
                  <a:schemeClr val="tx1">
                    <a:tint val="75000"/>
                  </a:schemeClr>
                </a:solidFill>
              </a:defRPr>
            </a:lvl3pPr>
            <a:lvl4pPr marL="914400" indent="0">
              <a:buNone/>
              <a:defRPr sz="935">
                <a:solidFill>
                  <a:schemeClr val="tx1">
                    <a:tint val="75000"/>
                  </a:schemeClr>
                </a:solidFill>
              </a:defRPr>
            </a:lvl4pPr>
            <a:lvl5pPr marL="1219200" indent="0">
              <a:buNone/>
              <a:defRPr sz="935">
                <a:solidFill>
                  <a:schemeClr val="tx1">
                    <a:tint val="75000"/>
                  </a:schemeClr>
                </a:solidFill>
              </a:defRPr>
            </a:lvl5pPr>
            <a:lvl6pPr marL="1524000" indent="0">
              <a:buNone/>
              <a:defRPr sz="935">
                <a:solidFill>
                  <a:schemeClr val="tx1">
                    <a:tint val="75000"/>
                  </a:schemeClr>
                </a:solidFill>
              </a:defRPr>
            </a:lvl6pPr>
            <a:lvl7pPr marL="1828800" indent="0">
              <a:buNone/>
              <a:defRPr sz="935">
                <a:solidFill>
                  <a:schemeClr val="tx1">
                    <a:tint val="75000"/>
                  </a:schemeClr>
                </a:solidFill>
              </a:defRPr>
            </a:lvl7pPr>
            <a:lvl8pPr marL="2133600" indent="0">
              <a:buNone/>
              <a:defRPr sz="935">
                <a:solidFill>
                  <a:schemeClr val="tx1">
                    <a:tint val="75000"/>
                  </a:schemeClr>
                </a:solidFill>
              </a:defRPr>
            </a:lvl8pPr>
            <a:lvl9pPr marL="2438400" indent="0">
              <a:buNone/>
              <a:defRPr sz="93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5"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5"/>
            </a:lvl1pPr>
            <a:lvl2pPr>
              <a:defRPr sz="1865"/>
            </a:lvl2pPr>
            <a:lvl3pPr>
              <a:defRPr sz="1600"/>
            </a:lvl3pPr>
            <a:lvl4pPr>
              <a:defRPr sz="1335"/>
            </a:lvl4pPr>
            <a:lvl5pPr>
              <a:defRPr sz="1335"/>
            </a:lvl5pPr>
            <a:lvl6pPr>
              <a:defRPr sz="1335"/>
            </a:lvl6pPr>
            <a:lvl7pPr>
              <a:defRPr sz="1335"/>
            </a:lvl7pPr>
            <a:lvl8pPr>
              <a:defRPr sz="1335"/>
            </a:lvl8pPr>
            <a:lvl9pPr>
              <a:defRPr sz="13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5"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5"/>
            </a:lvl1pPr>
            <a:lvl2pPr marL="304800" indent="0">
              <a:buNone/>
              <a:defRPr sz="1865"/>
            </a:lvl2pPr>
            <a:lvl3pPr marL="609600" indent="0">
              <a:buNone/>
              <a:defRPr sz="1600"/>
            </a:lvl3pPr>
            <a:lvl4pPr marL="914400" indent="0">
              <a:buNone/>
              <a:defRPr sz="1335"/>
            </a:lvl4pPr>
            <a:lvl5pPr marL="1219200" indent="0">
              <a:buNone/>
              <a:defRPr sz="1335"/>
            </a:lvl5pPr>
            <a:lvl6pPr marL="1524000" indent="0">
              <a:buNone/>
              <a:defRPr sz="1335"/>
            </a:lvl6pPr>
            <a:lvl7pPr marL="1828800" indent="0">
              <a:buNone/>
              <a:defRPr sz="1335"/>
            </a:lvl7pPr>
            <a:lvl8pPr marL="2133600" indent="0">
              <a:buNone/>
              <a:defRPr sz="1335"/>
            </a:lvl8pPr>
            <a:lvl9pPr marL="2438400" indent="0">
              <a:buNone/>
              <a:defRPr sz="1335"/>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t>11/12/2025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00" rtl="0" eaLnBrk="1" latinLnBrk="0" hangingPunct="1">
        <a:spcBef>
          <a:spcPct val="0"/>
        </a:spcBef>
        <a:buNone/>
        <a:defRPr sz="2935" kern="1200">
          <a:solidFill>
            <a:schemeClr val="tx1"/>
          </a:solidFill>
          <a:latin typeface="+mj-lt"/>
          <a:ea typeface="+mj-ea"/>
          <a:cs typeface="+mj-cs"/>
        </a:defRPr>
      </a:lvl1pPr>
    </p:titleStyle>
    <p:bodyStyle>
      <a:lvl1pPr marL="228600" indent="-228600" algn="l" defTabSz="609600" rtl="0" eaLnBrk="1" latinLnBrk="0" hangingPunct="1">
        <a:spcBef>
          <a:spcPct val="20000"/>
        </a:spcBef>
        <a:buFont typeface="Arial" panose="020B0604020202020204" pitchFamily="34" charset="0"/>
        <a:buChar char="•"/>
        <a:defRPr sz="2135" kern="1200">
          <a:solidFill>
            <a:schemeClr val="tx1"/>
          </a:solidFill>
          <a:latin typeface="+mn-lt"/>
          <a:ea typeface="+mn-ea"/>
          <a:cs typeface="+mn-cs"/>
        </a:defRPr>
      </a:lvl1pPr>
      <a:lvl2pPr marL="495300" indent="-190500" algn="l" defTabSz="609600" rtl="0" eaLnBrk="1" latinLnBrk="0" hangingPunct="1">
        <a:spcBef>
          <a:spcPct val="20000"/>
        </a:spcBef>
        <a:buFont typeface="Arial" panose="020B0604020202020204" pitchFamily="34" charset="0"/>
        <a:buChar char="–"/>
        <a:defRPr sz="1865" kern="1200">
          <a:solidFill>
            <a:schemeClr val="tx1"/>
          </a:solidFill>
          <a:latin typeface="+mn-lt"/>
          <a:ea typeface="+mn-ea"/>
          <a:cs typeface="+mn-cs"/>
        </a:defRPr>
      </a:lvl2pPr>
      <a:lvl3pPr marL="762000" indent="-152400" algn="l" defTabSz="6096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066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4pPr>
      <a:lvl5pPr marL="13716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5pPr>
      <a:lvl6pPr marL="16764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6pPr>
      <a:lvl7pPr marL="19812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7pPr>
      <a:lvl8pPr marL="22860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8pPr>
      <a:lvl9pPr marL="2590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9pPr>
    </p:bodyStyle>
    <p:other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397" y="0"/>
            <a:ext cx="12186508" cy="6854784"/>
          </a:xfrm>
          <a:prstGeom prst="rect">
            <a:avLst/>
          </a:prstGeom>
          <a:blipFill>
            <a:blip r:embed="rId2" cstate="print"/>
            <a:stretch>
              <a:fillRect/>
            </a:stretch>
          </a:blipFill>
        </p:spPr>
        <p:txBody>
          <a:bodyPr wrap="square" lIns="0" tIns="0" rIns="0" bIns="0" rtlCol="0"/>
          <a:lstStyle/>
          <a:p>
            <a:endParaRPr sz="1199"/>
          </a:p>
        </p:txBody>
      </p:sp>
      <p:sp>
        <p:nvSpPr>
          <p:cNvPr id="3" name="object 3"/>
          <p:cNvSpPr txBox="1"/>
          <p:nvPr/>
        </p:nvSpPr>
        <p:spPr>
          <a:xfrm>
            <a:off x="1971639" y="6080885"/>
            <a:ext cx="8249907" cy="492443"/>
          </a:xfrm>
          <a:prstGeom prst="rect">
            <a:avLst/>
          </a:prstGeom>
        </p:spPr>
        <p:txBody>
          <a:bodyPr vert="horz" wrap="square" lIns="0" tIns="0" rIns="0" bIns="0" rtlCol="0">
            <a:spAutoFit/>
          </a:bodyPr>
          <a:lstStyle/>
          <a:p>
            <a:pPr algn="ctr">
              <a:lnSpc>
                <a:spcPct val="100000"/>
              </a:lnSpc>
            </a:pPr>
            <a:r>
              <a:rPr sz="800" spc="-3">
                <a:solidFill>
                  <a:srgbClr val="243C6A"/>
                </a:solidFill>
                <a:latin typeface="Arial"/>
                <a:cs typeface="Arial"/>
              </a:rPr>
              <a:t>©2017 Duane Morris </a:t>
            </a:r>
            <a:r>
              <a:rPr sz="800">
                <a:solidFill>
                  <a:srgbClr val="243C6A"/>
                </a:solidFill>
                <a:latin typeface="Arial"/>
                <a:cs typeface="Arial"/>
              </a:rPr>
              <a:t>LLP. </a:t>
            </a:r>
            <a:r>
              <a:rPr sz="800" spc="-3">
                <a:solidFill>
                  <a:srgbClr val="243C6A"/>
                </a:solidFill>
                <a:latin typeface="Arial"/>
                <a:cs typeface="Arial"/>
              </a:rPr>
              <a:t>All Rights Reserved. Duane Morris is a registered service </a:t>
            </a:r>
            <a:r>
              <a:rPr sz="800">
                <a:solidFill>
                  <a:srgbClr val="243C6A"/>
                </a:solidFill>
                <a:latin typeface="Arial"/>
                <a:cs typeface="Arial"/>
              </a:rPr>
              <a:t>mark of </a:t>
            </a:r>
            <a:r>
              <a:rPr sz="800" spc="-3">
                <a:solidFill>
                  <a:srgbClr val="243C6A"/>
                </a:solidFill>
                <a:latin typeface="Arial"/>
                <a:cs typeface="Arial"/>
              </a:rPr>
              <a:t>Duane Morris</a:t>
            </a:r>
            <a:r>
              <a:rPr sz="800" spc="-33">
                <a:solidFill>
                  <a:srgbClr val="243C6A"/>
                </a:solidFill>
                <a:latin typeface="Arial"/>
                <a:cs typeface="Arial"/>
              </a:rPr>
              <a:t> </a:t>
            </a:r>
            <a:r>
              <a:rPr sz="800">
                <a:solidFill>
                  <a:srgbClr val="243C6A"/>
                </a:solidFill>
                <a:latin typeface="Arial"/>
                <a:cs typeface="Arial"/>
              </a:rPr>
              <a:t>LLP.</a:t>
            </a:r>
            <a:endParaRPr sz="800">
              <a:latin typeface="Arial"/>
              <a:cs typeface="Arial"/>
            </a:endParaRPr>
          </a:p>
          <a:p>
            <a:pPr marL="8462" marR="3385" indent="-423" algn="ctr"/>
            <a:r>
              <a:rPr sz="800" spc="-3">
                <a:solidFill>
                  <a:srgbClr val="243C6A"/>
                </a:solidFill>
                <a:latin typeface="Arial"/>
                <a:cs typeface="Arial"/>
              </a:rPr>
              <a:t>Duane Morris – Firm </a:t>
            </a:r>
            <a:r>
              <a:rPr sz="800">
                <a:solidFill>
                  <a:srgbClr val="243C6A"/>
                </a:solidFill>
                <a:latin typeface="Arial"/>
                <a:cs typeface="Arial"/>
              </a:rPr>
              <a:t>Offices | </a:t>
            </a:r>
            <a:r>
              <a:rPr sz="800" spc="-3">
                <a:solidFill>
                  <a:srgbClr val="243C6A"/>
                </a:solidFill>
                <a:latin typeface="Arial"/>
                <a:cs typeface="Arial"/>
              </a:rPr>
              <a:t>New York </a:t>
            </a:r>
            <a:r>
              <a:rPr sz="800">
                <a:solidFill>
                  <a:srgbClr val="243C6A"/>
                </a:solidFill>
                <a:latin typeface="Arial"/>
                <a:cs typeface="Arial"/>
              </a:rPr>
              <a:t>| </a:t>
            </a:r>
            <a:r>
              <a:rPr sz="800" spc="-3">
                <a:solidFill>
                  <a:srgbClr val="243C6A"/>
                </a:solidFill>
                <a:latin typeface="Arial"/>
                <a:cs typeface="Arial"/>
              </a:rPr>
              <a:t>London </a:t>
            </a:r>
            <a:r>
              <a:rPr sz="800">
                <a:solidFill>
                  <a:srgbClr val="243C6A"/>
                </a:solidFill>
                <a:latin typeface="Arial"/>
                <a:cs typeface="Arial"/>
              </a:rPr>
              <a:t>| </a:t>
            </a:r>
            <a:r>
              <a:rPr sz="800" spc="-3">
                <a:solidFill>
                  <a:srgbClr val="243C6A"/>
                </a:solidFill>
                <a:latin typeface="Arial"/>
                <a:cs typeface="Arial"/>
              </a:rPr>
              <a:t>Singapore </a:t>
            </a:r>
            <a:r>
              <a:rPr sz="800">
                <a:solidFill>
                  <a:srgbClr val="243C6A"/>
                </a:solidFill>
                <a:latin typeface="Arial"/>
                <a:cs typeface="Arial"/>
              </a:rPr>
              <a:t>| </a:t>
            </a:r>
            <a:r>
              <a:rPr sz="800" spc="-3">
                <a:solidFill>
                  <a:srgbClr val="243C6A"/>
                </a:solidFill>
                <a:latin typeface="Arial"/>
                <a:cs typeface="Arial"/>
              </a:rPr>
              <a:t>Philadelphia </a:t>
            </a:r>
            <a:r>
              <a:rPr sz="800">
                <a:solidFill>
                  <a:srgbClr val="243C6A"/>
                </a:solidFill>
                <a:latin typeface="Arial"/>
                <a:cs typeface="Arial"/>
              </a:rPr>
              <a:t>| </a:t>
            </a:r>
            <a:r>
              <a:rPr sz="800" spc="-3">
                <a:solidFill>
                  <a:srgbClr val="243C6A"/>
                </a:solidFill>
                <a:latin typeface="Arial"/>
                <a:cs typeface="Arial"/>
              </a:rPr>
              <a:t>Chicago </a:t>
            </a:r>
            <a:r>
              <a:rPr sz="800">
                <a:solidFill>
                  <a:srgbClr val="243C6A"/>
                </a:solidFill>
                <a:latin typeface="Arial"/>
                <a:cs typeface="Arial"/>
              </a:rPr>
              <a:t>| </a:t>
            </a:r>
            <a:r>
              <a:rPr sz="800" spc="-3">
                <a:solidFill>
                  <a:srgbClr val="243C6A"/>
                </a:solidFill>
                <a:latin typeface="Arial"/>
                <a:cs typeface="Arial"/>
              </a:rPr>
              <a:t>Washington, D.C. </a:t>
            </a:r>
            <a:r>
              <a:rPr sz="800">
                <a:solidFill>
                  <a:srgbClr val="243C6A"/>
                </a:solidFill>
                <a:latin typeface="Arial"/>
                <a:cs typeface="Arial"/>
              </a:rPr>
              <a:t>| </a:t>
            </a:r>
            <a:r>
              <a:rPr sz="800" spc="-3">
                <a:solidFill>
                  <a:srgbClr val="243C6A"/>
                </a:solidFill>
                <a:latin typeface="Arial"/>
                <a:cs typeface="Arial"/>
              </a:rPr>
              <a:t>San Francisco </a:t>
            </a:r>
            <a:r>
              <a:rPr sz="800">
                <a:solidFill>
                  <a:srgbClr val="243C6A"/>
                </a:solidFill>
                <a:latin typeface="Arial"/>
                <a:cs typeface="Arial"/>
              </a:rPr>
              <a:t>| </a:t>
            </a:r>
            <a:r>
              <a:rPr sz="800" spc="-3">
                <a:solidFill>
                  <a:srgbClr val="243C6A"/>
                </a:solidFill>
                <a:latin typeface="Arial"/>
                <a:cs typeface="Arial"/>
              </a:rPr>
              <a:t>Silicon Valley </a:t>
            </a:r>
            <a:r>
              <a:rPr sz="800">
                <a:solidFill>
                  <a:srgbClr val="243C6A"/>
                </a:solidFill>
                <a:latin typeface="Arial"/>
                <a:cs typeface="Arial"/>
              </a:rPr>
              <a:t>| </a:t>
            </a:r>
            <a:r>
              <a:rPr sz="800" spc="-3">
                <a:solidFill>
                  <a:srgbClr val="243C6A"/>
                </a:solidFill>
                <a:latin typeface="Arial"/>
                <a:cs typeface="Arial"/>
              </a:rPr>
              <a:t>San Diego </a:t>
            </a:r>
            <a:r>
              <a:rPr sz="800">
                <a:solidFill>
                  <a:srgbClr val="243C6A"/>
                </a:solidFill>
                <a:latin typeface="Arial"/>
                <a:cs typeface="Arial"/>
              </a:rPr>
              <a:t>| </a:t>
            </a:r>
            <a:r>
              <a:rPr sz="800" spc="-3">
                <a:solidFill>
                  <a:srgbClr val="243C6A"/>
                </a:solidFill>
                <a:latin typeface="Arial"/>
                <a:cs typeface="Arial"/>
              </a:rPr>
              <a:t>Shanghai </a:t>
            </a:r>
            <a:r>
              <a:rPr sz="800">
                <a:solidFill>
                  <a:srgbClr val="243C6A"/>
                </a:solidFill>
                <a:latin typeface="Arial"/>
                <a:cs typeface="Arial"/>
              </a:rPr>
              <a:t>| </a:t>
            </a:r>
            <a:r>
              <a:rPr sz="800" spc="-3">
                <a:solidFill>
                  <a:srgbClr val="243C6A"/>
                </a:solidFill>
                <a:latin typeface="Arial"/>
                <a:cs typeface="Arial"/>
              </a:rPr>
              <a:t>Taiwan </a:t>
            </a:r>
            <a:r>
              <a:rPr sz="800">
                <a:solidFill>
                  <a:srgbClr val="446FA9"/>
                </a:solidFill>
                <a:latin typeface="Arial"/>
                <a:cs typeface="Arial"/>
              </a:rPr>
              <a:t>| </a:t>
            </a:r>
            <a:r>
              <a:rPr sz="800">
                <a:solidFill>
                  <a:srgbClr val="243C6A"/>
                </a:solidFill>
                <a:latin typeface="Arial"/>
                <a:cs typeface="Arial"/>
              </a:rPr>
              <a:t>Boston  </a:t>
            </a:r>
            <a:r>
              <a:rPr sz="800" spc="-3">
                <a:solidFill>
                  <a:srgbClr val="243C6A"/>
                </a:solidFill>
                <a:latin typeface="Arial"/>
                <a:cs typeface="Arial"/>
              </a:rPr>
              <a:t>Houston </a:t>
            </a:r>
            <a:r>
              <a:rPr sz="800">
                <a:solidFill>
                  <a:srgbClr val="243C6A"/>
                </a:solidFill>
                <a:latin typeface="Arial"/>
                <a:cs typeface="Arial"/>
              </a:rPr>
              <a:t>| </a:t>
            </a:r>
            <a:r>
              <a:rPr sz="800" spc="-3">
                <a:solidFill>
                  <a:srgbClr val="243C6A"/>
                </a:solidFill>
                <a:latin typeface="Arial"/>
                <a:cs typeface="Arial"/>
              </a:rPr>
              <a:t>Los Angeles </a:t>
            </a:r>
            <a:r>
              <a:rPr sz="800">
                <a:solidFill>
                  <a:srgbClr val="243C6A"/>
                </a:solidFill>
                <a:latin typeface="Arial"/>
                <a:cs typeface="Arial"/>
              </a:rPr>
              <a:t>| </a:t>
            </a:r>
            <a:r>
              <a:rPr sz="800" spc="-3">
                <a:solidFill>
                  <a:srgbClr val="243C6A"/>
                </a:solidFill>
                <a:latin typeface="Arial"/>
                <a:cs typeface="Arial"/>
              </a:rPr>
              <a:t>Hanoi </a:t>
            </a:r>
            <a:r>
              <a:rPr sz="800">
                <a:solidFill>
                  <a:srgbClr val="243C6A"/>
                </a:solidFill>
                <a:latin typeface="Arial"/>
                <a:cs typeface="Arial"/>
              </a:rPr>
              <a:t>| </a:t>
            </a:r>
            <a:r>
              <a:rPr sz="800" spc="-3">
                <a:solidFill>
                  <a:srgbClr val="243C6A"/>
                </a:solidFill>
                <a:latin typeface="Arial"/>
                <a:cs typeface="Arial"/>
              </a:rPr>
              <a:t>Ho Chi Minh City </a:t>
            </a:r>
            <a:r>
              <a:rPr sz="800">
                <a:solidFill>
                  <a:srgbClr val="243C6A"/>
                </a:solidFill>
                <a:latin typeface="Arial"/>
                <a:cs typeface="Arial"/>
              </a:rPr>
              <a:t>| </a:t>
            </a:r>
            <a:r>
              <a:rPr sz="800" spc="-3">
                <a:solidFill>
                  <a:srgbClr val="243C6A"/>
                </a:solidFill>
                <a:latin typeface="Arial"/>
                <a:cs typeface="Arial"/>
              </a:rPr>
              <a:t>Atlanta </a:t>
            </a:r>
            <a:r>
              <a:rPr sz="800">
                <a:solidFill>
                  <a:srgbClr val="243C6A"/>
                </a:solidFill>
                <a:latin typeface="Arial"/>
                <a:cs typeface="Arial"/>
              </a:rPr>
              <a:t>| </a:t>
            </a:r>
            <a:r>
              <a:rPr sz="800" spc="-3">
                <a:solidFill>
                  <a:srgbClr val="243C6A"/>
                </a:solidFill>
                <a:latin typeface="Arial"/>
                <a:cs typeface="Arial"/>
              </a:rPr>
              <a:t>Baltimore </a:t>
            </a:r>
            <a:r>
              <a:rPr sz="800">
                <a:solidFill>
                  <a:srgbClr val="243C6A"/>
                </a:solidFill>
                <a:latin typeface="Arial"/>
                <a:cs typeface="Arial"/>
              </a:rPr>
              <a:t>| Wilmington | </a:t>
            </a:r>
            <a:r>
              <a:rPr sz="800" spc="-3">
                <a:solidFill>
                  <a:srgbClr val="243C6A"/>
                </a:solidFill>
                <a:latin typeface="Arial"/>
                <a:cs typeface="Arial"/>
              </a:rPr>
              <a:t>Miami </a:t>
            </a:r>
            <a:r>
              <a:rPr sz="800">
                <a:solidFill>
                  <a:srgbClr val="243C6A"/>
                </a:solidFill>
                <a:latin typeface="Arial"/>
                <a:cs typeface="Arial"/>
              </a:rPr>
              <a:t>| Boca </a:t>
            </a:r>
            <a:r>
              <a:rPr sz="800" spc="-3">
                <a:solidFill>
                  <a:srgbClr val="243C6A"/>
                </a:solidFill>
                <a:latin typeface="Arial"/>
                <a:cs typeface="Arial"/>
              </a:rPr>
              <a:t>Raton </a:t>
            </a:r>
            <a:r>
              <a:rPr sz="800">
                <a:solidFill>
                  <a:srgbClr val="243C6A"/>
                </a:solidFill>
                <a:latin typeface="Arial"/>
                <a:cs typeface="Arial"/>
              </a:rPr>
              <a:t>| </a:t>
            </a:r>
            <a:r>
              <a:rPr sz="800" spc="-3">
                <a:solidFill>
                  <a:srgbClr val="243C6A"/>
                </a:solidFill>
                <a:latin typeface="Arial"/>
                <a:cs typeface="Arial"/>
              </a:rPr>
              <a:t>Pittsburgh </a:t>
            </a:r>
            <a:r>
              <a:rPr sz="800">
                <a:solidFill>
                  <a:srgbClr val="243C6A"/>
                </a:solidFill>
                <a:latin typeface="Arial"/>
                <a:cs typeface="Arial"/>
              </a:rPr>
              <a:t>| </a:t>
            </a:r>
            <a:r>
              <a:rPr sz="800" spc="-3">
                <a:solidFill>
                  <a:srgbClr val="243C6A"/>
                </a:solidFill>
                <a:latin typeface="Arial"/>
                <a:cs typeface="Arial"/>
              </a:rPr>
              <a:t>Newark </a:t>
            </a:r>
            <a:r>
              <a:rPr sz="800">
                <a:solidFill>
                  <a:srgbClr val="243C6A"/>
                </a:solidFill>
                <a:latin typeface="Arial"/>
                <a:cs typeface="Arial"/>
              </a:rPr>
              <a:t>| </a:t>
            </a:r>
            <a:r>
              <a:rPr sz="800" spc="-3">
                <a:solidFill>
                  <a:srgbClr val="243C6A"/>
                </a:solidFill>
                <a:latin typeface="Arial"/>
                <a:cs typeface="Arial"/>
              </a:rPr>
              <a:t>Las Vegas </a:t>
            </a:r>
            <a:r>
              <a:rPr sz="800">
                <a:solidFill>
                  <a:srgbClr val="243C6A"/>
                </a:solidFill>
                <a:latin typeface="Arial"/>
                <a:cs typeface="Arial"/>
              </a:rPr>
              <a:t>| </a:t>
            </a:r>
            <a:r>
              <a:rPr sz="800" spc="-3">
                <a:solidFill>
                  <a:srgbClr val="243C6A"/>
                </a:solidFill>
                <a:latin typeface="Arial"/>
                <a:cs typeface="Arial"/>
              </a:rPr>
              <a:t>Cherry Hill </a:t>
            </a:r>
            <a:r>
              <a:rPr sz="800">
                <a:solidFill>
                  <a:srgbClr val="243C6A"/>
                </a:solidFill>
                <a:latin typeface="Arial"/>
                <a:cs typeface="Arial"/>
              </a:rPr>
              <a:t>| </a:t>
            </a:r>
            <a:r>
              <a:rPr sz="800" spc="-3">
                <a:solidFill>
                  <a:srgbClr val="243C6A"/>
                </a:solidFill>
                <a:latin typeface="Arial"/>
                <a:cs typeface="Arial"/>
              </a:rPr>
              <a:t>Lake </a:t>
            </a:r>
            <a:r>
              <a:rPr sz="800">
                <a:solidFill>
                  <a:srgbClr val="243C6A"/>
                </a:solidFill>
                <a:latin typeface="Arial"/>
                <a:cs typeface="Arial"/>
              </a:rPr>
              <a:t>Tahoe | </a:t>
            </a:r>
            <a:r>
              <a:rPr sz="800" spc="-3">
                <a:solidFill>
                  <a:srgbClr val="243C6A"/>
                </a:solidFill>
                <a:latin typeface="Arial"/>
                <a:cs typeface="Arial"/>
              </a:rPr>
              <a:t>Myanmar </a:t>
            </a:r>
            <a:r>
              <a:rPr sz="800">
                <a:solidFill>
                  <a:srgbClr val="243C6A"/>
                </a:solidFill>
                <a:latin typeface="Arial"/>
                <a:cs typeface="Arial"/>
              </a:rPr>
              <a:t>| Oman  </a:t>
            </a:r>
            <a:r>
              <a:rPr sz="800" spc="-3">
                <a:solidFill>
                  <a:srgbClr val="243C6A"/>
                </a:solidFill>
                <a:latin typeface="Arial"/>
                <a:cs typeface="Arial"/>
              </a:rPr>
              <a:t>Duane Morris – </a:t>
            </a:r>
            <a:r>
              <a:rPr sz="800">
                <a:solidFill>
                  <a:srgbClr val="243C6A"/>
                </a:solidFill>
                <a:latin typeface="Arial"/>
                <a:cs typeface="Arial"/>
              </a:rPr>
              <a:t>Affiliate </a:t>
            </a:r>
            <a:r>
              <a:rPr sz="800" spc="-3">
                <a:solidFill>
                  <a:srgbClr val="243C6A"/>
                </a:solidFill>
                <a:latin typeface="Arial"/>
                <a:cs typeface="Arial"/>
              </a:rPr>
              <a:t>Offices </a:t>
            </a:r>
            <a:r>
              <a:rPr sz="800">
                <a:solidFill>
                  <a:srgbClr val="243C6A"/>
                </a:solidFill>
                <a:latin typeface="Arial"/>
                <a:cs typeface="Arial"/>
              </a:rPr>
              <a:t>| </a:t>
            </a:r>
            <a:r>
              <a:rPr sz="800" spc="-3">
                <a:solidFill>
                  <a:srgbClr val="243C6A"/>
                </a:solidFill>
                <a:latin typeface="Arial"/>
                <a:cs typeface="Arial"/>
              </a:rPr>
              <a:t>Mexico City </a:t>
            </a:r>
            <a:r>
              <a:rPr sz="800">
                <a:solidFill>
                  <a:srgbClr val="243C6A"/>
                </a:solidFill>
                <a:latin typeface="Arial"/>
                <a:cs typeface="Arial"/>
              </a:rPr>
              <a:t>| </a:t>
            </a:r>
            <a:r>
              <a:rPr sz="800" spc="-3">
                <a:solidFill>
                  <a:srgbClr val="243C6A"/>
                </a:solidFill>
                <a:latin typeface="Arial"/>
                <a:cs typeface="Arial"/>
              </a:rPr>
              <a:t>Sri Lanka </a:t>
            </a:r>
            <a:r>
              <a:rPr sz="800">
                <a:solidFill>
                  <a:srgbClr val="243C6A"/>
                </a:solidFill>
                <a:latin typeface="Arial"/>
                <a:cs typeface="Arial"/>
              </a:rPr>
              <a:t>| </a:t>
            </a:r>
            <a:r>
              <a:rPr sz="800" spc="-3">
                <a:solidFill>
                  <a:srgbClr val="243C6A"/>
                </a:solidFill>
                <a:latin typeface="Arial"/>
                <a:cs typeface="Arial"/>
              </a:rPr>
              <a:t>Duane Morris LLP – </a:t>
            </a:r>
            <a:r>
              <a:rPr sz="800">
                <a:solidFill>
                  <a:srgbClr val="243C6A"/>
                </a:solidFill>
                <a:latin typeface="Arial"/>
                <a:cs typeface="Arial"/>
              </a:rPr>
              <a:t>A </a:t>
            </a:r>
            <a:r>
              <a:rPr sz="800" spc="-3">
                <a:solidFill>
                  <a:srgbClr val="243C6A"/>
                </a:solidFill>
                <a:latin typeface="Arial"/>
                <a:cs typeface="Arial"/>
              </a:rPr>
              <a:t>Delaware limited liability</a:t>
            </a:r>
            <a:r>
              <a:rPr sz="800" spc="7">
                <a:solidFill>
                  <a:srgbClr val="243C6A"/>
                </a:solidFill>
                <a:latin typeface="Arial"/>
                <a:cs typeface="Arial"/>
              </a:rPr>
              <a:t> </a:t>
            </a:r>
            <a:r>
              <a:rPr sz="800" spc="-3">
                <a:solidFill>
                  <a:srgbClr val="243C6A"/>
                </a:solidFill>
                <a:latin typeface="Arial"/>
                <a:cs typeface="Arial"/>
              </a:rPr>
              <a:t>partnership</a:t>
            </a:r>
            <a:endParaRPr sz="800">
              <a:latin typeface="Arial"/>
              <a:cs typeface="Arial"/>
            </a:endParaRPr>
          </a:p>
        </p:txBody>
      </p:sp>
      <p:sp>
        <p:nvSpPr>
          <p:cNvPr id="4" name="object 4"/>
          <p:cNvSpPr txBox="1">
            <a:spLocks noGrp="1"/>
          </p:cNvSpPr>
          <p:nvPr>
            <p:ph type="title"/>
          </p:nvPr>
        </p:nvSpPr>
        <p:spPr>
          <a:xfrm>
            <a:off x="2849465" y="3058252"/>
            <a:ext cx="6534371" cy="738279"/>
          </a:xfrm>
          <a:prstGeom prst="rect">
            <a:avLst/>
          </a:prstGeom>
        </p:spPr>
        <p:txBody>
          <a:bodyPr vert="horz" wrap="square" lIns="0" tIns="0" rIns="0" bIns="0" rtlCol="0" anchor="ctr">
            <a:spAutoFit/>
          </a:bodyPr>
          <a:lstStyle/>
          <a:p>
            <a:pPr marL="8462"/>
            <a:r>
              <a:rPr lang="en-US" sz="1599" b="1" dirty="0"/>
              <a:t>LEGAL UPDATE – 12 November 2025</a:t>
            </a:r>
            <a:br>
              <a:rPr lang="en-US" sz="1599" b="1" dirty="0"/>
            </a:br>
            <a:r>
              <a:rPr lang="en-US" sz="1599" b="1" dirty="0"/>
              <a:t/>
            </a:r>
            <a:br>
              <a:rPr lang="en-US" sz="1599" b="1" dirty="0"/>
            </a:br>
            <a:r>
              <a:rPr lang="en-US" sz="1599" b="1" dirty="0"/>
              <a:t>DUANE MORRIS VIETNAM LLC</a:t>
            </a:r>
            <a:endParaRPr lang="vi-VN" sz="1599" b="1" dirty="0"/>
          </a:p>
        </p:txBody>
      </p:sp>
      <p:sp>
        <p:nvSpPr>
          <p:cNvPr id="6" name="object 6"/>
          <p:cNvSpPr/>
          <p:nvPr/>
        </p:nvSpPr>
        <p:spPr>
          <a:xfrm>
            <a:off x="2364503" y="3960970"/>
            <a:ext cx="7541177" cy="1952529"/>
          </a:xfrm>
          <a:prstGeom prst="rect">
            <a:avLst/>
          </a:prstGeom>
          <a:blipFill>
            <a:blip r:embed="rId3" cstate="print"/>
            <a:stretch>
              <a:fillRect/>
            </a:stretch>
          </a:blipFill>
        </p:spPr>
        <p:txBody>
          <a:bodyPr wrap="square" lIns="0" tIns="0" rIns="0" bIns="0" rtlCol="0"/>
          <a:lstStyle/>
          <a:p>
            <a:endParaRPr sz="1199"/>
          </a:p>
        </p:txBody>
      </p:sp>
    </p:spTree>
    <p:extLst>
      <p:ext uri="{BB962C8B-B14F-4D97-AF65-F5344CB8AC3E}">
        <p14:creationId xmlns:p14="http://schemas.microsoft.com/office/powerpoint/2010/main" val="3550065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utoShape 26"/>
          <p:cNvSpPr/>
          <p:nvPr/>
        </p:nvSpPr>
        <p:spPr>
          <a:xfrm rot="-10800000">
            <a:off x="72631" y="1079473"/>
            <a:ext cx="2632229" cy="0"/>
          </a:xfrm>
          <a:prstGeom prst="line">
            <a:avLst/>
          </a:prstGeom>
          <a:ln w="9525" cap="rnd">
            <a:solidFill>
              <a:srgbClr val="24416F"/>
            </a:solidFill>
            <a:prstDash val="solid"/>
            <a:headEnd type="none" w="sm" len="sm"/>
            <a:tailEnd type="none" w="sm" len="sm"/>
          </a:ln>
        </p:spPr>
        <p:txBody>
          <a:bodyPr/>
          <a:lstStyle/>
          <a:p>
            <a:endParaRPr lang="en-US"/>
          </a:p>
        </p:txBody>
      </p:sp>
      <p:sp>
        <p:nvSpPr>
          <p:cNvPr id="27" name="AutoShape 27"/>
          <p:cNvSpPr/>
          <p:nvPr/>
        </p:nvSpPr>
        <p:spPr>
          <a:xfrm rot="-10800000">
            <a:off x="9559771" y="1079473"/>
            <a:ext cx="2632229" cy="0"/>
          </a:xfrm>
          <a:prstGeom prst="line">
            <a:avLst/>
          </a:prstGeom>
          <a:ln w="9525" cap="rnd">
            <a:solidFill>
              <a:srgbClr val="24416F"/>
            </a:solidFill>
            <a:prstDash val="solid"/>
            <a:headEnd type="none" w="sm" len="sm"/>
            <a:tailEnd type="none" w="sm" len="sm"/>
          </a:ln>
        </p:spPr>
        <p:txBody>
          <a:bodyPr/>
          <a:lstStyle/>
          <a:p>
            <a:endParaRPr lang="en-US"/>
          </a:p>
        </p:txBody>
      </p:sp>
      <p:sp>
        <p:nvSpPr>
          <p:cNvPr id="9" name="TextBox 21"/>
          <p:cNvSpPr txBox="1"/>
          <p:nvPr/>
        </p:nvSpPr>
        <p:spPr>
          <a:xfrm>
            <a:off x="1858681" y="3873126"/>
            <a:ext cx="9961450" cy="369332"/>
          </a:xfrm>
          <a:prstGeom prst="rect">
            <a:avLst/>
          </a:prstGeom>
        </p:spPr>
        <p:txBody>
          <a:bodyPr wrap="square" lIns="0" tIns="0" rIns="0" bIns="0" rtlCol="0" anchor="t">
            <a:spAutoFit/>
          </a:bodyPr>
          <a:lstStyle/>
          <a:p>
            <a:pPr marL="0" marR="0" lvl="0" indent="0" algn="l" defTabSz="609600" rtl="0" eaLnBrk="1" fontAlgn="auto" latinLnBrk="0" hangingPunct="1">
              <a:lnSpc>
                <a:spcPct val="100000"/>
              </a:lnSpc>
              <a:spcBef>
                <a:spcPts val="665"/>
              </a:spcBef>
              <a:spcAft>
                <a:spcPts val="0"/>
              </a:spcAft>
              <a:buClrTx/>
              <a:buSzTx/>
              <a:buFontTx/>
              <a:buNone/>
              <a:defRPr/>
            </a:pPr>
            <a:endParaRPr kumimoji="0" lang="en-GB" sz="2400" b="0" i="0" u="none" strike="noStrike" kern="1200" cap="none" spc="27" normalizeH="0" baseline="0" noProof="0">
              <a:ln>
                <a:noFill/>
              </a:ln>
              <a:solidFill>
                <a:prstClr val="black">
                  <a:lumMod val="95000"/>
                  <a:lumOff val="5000"/>
                </a:prstClr>
              </a:solidFill>
              <a:effectLst/>
              <a:uLnTx/>
              <a:uFillTx/>
              <a:latin typeface="Poppins" panose="00000500000000000000" pitchFamily="2" charset="0"/>
              <a:ea typeface="+mn-ea"/>
              <a:cs typeface="Poppins" panose="00000500000000000000" pitchFamily="2" charset="0"/>
            </a:endParaRPr>
          </a:p>
        </p:txBody>
      </p:sp>
      <p:sp>
        <p:nvSpPr>
          <p:cNvPr id="14" name="TextBox 28"/>
          <p:cNvSpPr txBox="1"/>
          <p:nvPr/>
        </p:nvSpPr>
        <p:spPr>
          <a:xfrm>
            <a:off x="2688126" y="548693"/>
            <a:ext cx="6815749" cy="807272"/>
          </a:xfrm>
          <a:prstGeom prst="rect">
            <a:avLst/>
          </a:prstGeom>
        </p:spPr>
        <p:txBody>
          <a:bodyPr wrap="square" lIns="0" tIns="0" rIns="0" bIns="0" rtlCol="0" anchor="t">
            <a:spAutoFit/>
          </a:bodyPr>
          <a:lstStyle/>
          <a:p>
            <a:pPr marL="0" marR="0" lvl="0" indent="0" algn="ctr" defTabSz="609600" rtl="0" eaLnBrk="1" fontAlgn="auto" latinLnBrk="0" hangingPunct="1">
              <a:lnSpc>
                <a:spcPts val="6935"/>
              </a:lnSpc>
              <a:spcBef>
                <a:spcPts val="0"/>
              </a:spcBef>
              <a:spcAft>
                <a:spcPts val="0"/>
              </a:spcAft>
              <a:buClrTx/>
              <a:buSzTx/>
              <a:buFontTx/>
              <a:buNone/>
              <a:defRPr/>
            </a:pPr>
            <a:r>
              <a:rPr kumimoji="0" lang="en-US" sz="4000" b="1" i="0" u="none" strike="noStrike" kern="1200" cap="none" spc="0" normalizeH="0" baseline="0" noProof="0" dirty="0">
                <a:ln>
                  <a:noFill/>
                </a:ln>
                <a:solidFill>
                  <a:srgbClr val="24416F"/>
                </a:solidFill>
                <a:effectLst/>
                <a:uLnTx/>
                <a:uFillTx/>
                <a:latin typeface="Poppins" panose="00000500000000000000" pitchFamily="2" charset="0"/>
                <a:ea typeface="+mn-ea"/>
                <a:cs typeface="Poppins" panose="00000500000000000000" pitchFamily="2" charset="0"/>
              </a:rPr>
              <a:t>Summary</a:t>
            </a:r>
          </a:p>
        </p:txBody>
      </p:sp>
      <p:graphicFrame>
        <p:nvGraphicFramePr>
          <p:cNvPr id="3" name="Table 3"/>
          <p:cNvGraphicFramePr>
            <a:graphicFrameLocks noGrp="1"/>
          </p:cNvGraphicFramePr>
          <p:nvPr>
            <p:extLst>
              <p:ext uri="{D42A27DB-BD31-4B8C-83A1-F6EECF244321}">
                <p14:modId xmlns:p14="http://schemas.microsoft.com/office/powerpoint/2010/main" val="113012237"/>
              </p:ext>
            </p:extLst>
          </p:nvPr>
        </p:nvGraphicFramePr>
        <p:xfrm>
          <a:off x="580707" y="1726552"/>
          <a:ext cx="11030585" cy="3422356"/>
        </p:xfrm>
        <a:graphic>
          <a:graphicData uri="http://schemas.openxmlformats.org/drawingml/2006/table">
            <a:tbl>
              <a:tblPr firstRow="1" bandRow="1">
                <a:tableStyleId>{5C22544A-7EE6-4342-B048-85BDC9FD1C3A}</a:tableStyleId>
              </a:tblPr>
              <a:tblGrid>
                <a:gridCol w="819785">
                  <a:extLst>
                    <a:ext uri="{9D8B030D-6E8A-4147-A177-3AD203B41FA5}">
                      <a16:colId xmlns:a16="http://schemas.microsoft.com/office/drawing/2014/main" val="20000"/>
                    </a:ext>
                  </a:extLst>
                </a:gridCol>
                <a:gridCol w="10210800">
                  <a:extLst>
                    <a:ext uri="{9D8B030D-6E8A-4147-A177-3AD203B41FA5}">
                      <a16:colId xmlns:a16="http://schemas.microsoft.com/office/drawing/2014/main" val="20001"/>
                    </a:ext>
                  </a:extLst>
                </a:gridCol>
              </a:tblGrid>
              <a:tr h="854416">
                <a:tc>
                  <a:txBody>
                    <a:bodyPr/>
                    <a:lstStyle/>
                    <a:p>
                      <a:pPr algn="ctr"/>
                      <a:r>
                        <a:rPr lang="en-US" sz="1600" dirty="0">
                          <a:latin typeface="Arial" panose="020B0604020202020204" pitchFamily="34" charset="0"/>
                          <a:cs typeface="Arial" panose="020B0604020202020204" pitchFamily="34" charset="0"/>
                        </a:rPr>
                        <a:t>No.</a:t>
                      </a:r>
                    </a:p>
                  </a:txBody>
                  <a:tcPr/>
                </a:tc>
                <a:tc>
                  <a:txBody>
                    <a:bodyPr/>
                    <a:lstStyle/>
                    <a:p>
                      <a:pPr algn="l"/>
                      <a:r>
                        <a:rPr lang="en-US" sz="1600" dirty="0">
                          <a:latin typeface="Arial" panose="020B0604020202020204" pitchFamily="34" charset="0"/>
                          <a:cs typeface="Arial" panose="020B0604020202020204" pitchFamily="34" charset="0"/>
                        </a:rPr>
                        <a:t>Items</a:t>
                      </a:r>
                    </a:p>
                  </a:txBody>
                  <a:tcPr/>
                </a:tc>
                <a:extLst>
                  <a:ext uri="{0D108BD9-81ED-4DB2-BD59-A6C34878D82A}">
                    <a16:rowId xmlns:a16="http://schemas.microsoft.com/office/drawing/2014/main" val="10000"/>
                  </a:ext>
                </a:extLst>
              </a:tr>
              <a:tr h="303530">
                <a:tc>
                  <a:txBody>
                    <a:bodyPr/>
                    <a:lstStyle/>
                    <a:p>
                      <a:pPr algn="ctr"/>
                      <a:r>
                        <a:rPr lang="en-US" sz="1600" b="1">
                          <a:latin typeface="Arial" panose="020B0604020202020204" pitchFamily="34" charset="0"/>
                          <a:cs typeface="Arial" panose="020B0604020202020204" pitchFamily="34" charset="0"/>
                        </a:rPr>
                        <a:t>1</a:t>
                      </a:r>
                    </a:p>
                    <a:p>
                      <a:pPr algn="ctr"/>
                      <a:endParaRPr lang="en-US" sz="1600" b="1">
                        <a:latin typeface="Arial" panose="020B0604020202020204" pitchFamily="34" charset="0"/>
                        <a:cs typeface="Arial" panose="020B0604020202020204" pitchFamily="34" charset="0"/>
                      </a:endParaRPr>
                    </a:p>
                  </a:txBody>
                  <a:tcPr/>
                </a:tc>
                <a:tc>
                  <a:txBody>
                    <a:bodyPr/>
                    <a:lstStyle/>
                    <a:p>
                      <a:pPr marL="0" marR="0" lvl="0" indent="0" algn="l" defTabSz="609600" rtl="0" eaLnBrk="1" fontAlgn="auto" latinLnBrk="0" hangingPunct="1">
                        <a:lnSpc>
                          <a:spcPct val="100000"/>
                        </a:lnSpc>
                        <a:spcBef>
                          <a:spcPts val="0"/>
                        </a:spcBef>
                        <a:spcAft>
                          <a:spcPts val="0"/>
                        </a:spcAft>
                        <a:buClrTx/>
                        <a:buSzTx/>
                        <a:buFontTx/>
                        <a:buNone/>
                        <a:defRPr/>
                      </a:pPr>
                      <a:r>
                        <a:rPr lang="en-US" altLang="en-US" sz="1600" b="1" kern="1200" dirty="0">
                          <a:solidFill>
                            <a:schemeClr val="dk1"/>
                          </a:solidFill>
                          <a:effectLst/>
                          <a:latin typeface="Arial" panose="020B0604020202020204" pitchFamily="34" charset="0"/>
                          <a:cs typeface="Arial" panose="020B0604020202020204" pitchFamily="34" charset="0"/>
                        </a:rPr>
                        <a:t>New Decree on minimum salary for employees working under labor contracts</a:t>
                      </a:r>
                    </a:p>
                  </a:txBody>
                  <a:tcPr/>
                </a:tc>
                <a:extLst>
                  <a:ext uri="{0D108BD9-81ED-4DB2-BD59-A6C34878D82A}">
                    <a16:rowId xmlns:a16="http://schemas.microsoft.com/office/drawing/2014/main" val="10001"/>
                  </a:ext>
                </a:extLst>
              </a:tr>
              <a:tr h="583565">
                <a:tc>
                  <a:txBody>
                    <a:bodyPr/>
                    <a:lstStyle/>
                    <a:p>
                      <a:pPr algn="ctr"/>
                      <a:r>
                        <a:rPr lang="en-US" sz="1600" b="1">
                          <a:latin typeface="Arial" panose="020B0604020202020204" pitchFamily="34" charset="0"/>
                          <a:cs typeface="Arial" panose="020B0604020202020204" pitchFamily="34" charset="0"/>
                        </a:rPr>
                        <a:t>2</a:t>
                      </a:r>
                    </a:p>
                  </a:txBody>
                  <a:tcPr/>
                </a:tc>
                <a:tc>
                  <a:txBody>
                    <a:bodyPr/>
                    <a:lstStyle/>
                    <a:p>
                      <a:pPr marL="0" marR="0" lvl="0" indent="0" algn="l" defTabSz="609600" rtl="0" eaLnBrk="1" fontAlgn="auto" latinLnBrk="0" hangingPunct="1">
                        <a:lnSpc>
                          <a:spcPct val="100000"/>
                        </a:lnSpc>
                        <a:spcBef>
                          <a:spcPts val="0"/>
                        </a:spcBef>
                        <a:spcAft>
                          <a:spcPts val="0"/>
                        </a:spcAft>
                        <a:buClrTx/>
                        <a:buSzTx/>
                        <a:buFontTx/>
                        <a:buNone/>
                        <a:defRPr/>
                      </a:pPr>
                      <a:r>
                        <a:rPr lang="en-US" sz="1600" b="1" kern="1200" dirty="0">
                          <a:solidFill>
                            <a:schemeClr val="dk1"/>
                          </a:solidFill>
                          <a:effectLst/>
                          <a:latin typeface="Arial" panose="020B0604020202020204" pitchFamily="34" charset="0"/>
                          <a:cs typeface="Arial" panose="020B0604020202020204" pitchFamily="34" charset="0"/>
                        </a:rPr>
                        <a:t>New Circular amending regulations on intermediary payment services</a:t>
                      </a:r>
                    </a:p>
                  </a:txBody>
                  <a:tcPr/>
                </a:tc>
                <a:extLst>
                  <a:ext uri="{0D108BD9-81ED-4DB2-BD59-A6C34878D82A}">
                    <a16:rowId xmlns:a16="http://schemas.microsoft.com/office/drawing/2014/main" val="10002"/>
                  </a:ext>
                </a:extLst>
              </a:tr>
              <a:tr h="582295">
                <a:tc>
                  <a:txBody>
                    <a:bodyPr/>
                    <a:lstStyle/>
                    <a:p>
                      <a:pPr algn="ctr"/>
                      <a:r>
                        <a:rPr lang="en-US" sz="1600" b="1">
                          <a:latin typeface="Arial" panose="020B0604020202020204" pitchFamily="34" charset="0"/>
                          <a:cs typeface="Arial" panose="020B0604020202020204" pitchFamily="34" charset="0"/>
                        </a:rPr>
                        <a:t>3</a:t>
                      </a:r>
                    </a:p>
                  </a:txBody>
                  <a:tcPr/>
                </a:tc>
                <a:tc>
                  <a:txBody>
                    <a:bodyPr/>
                    <a:lstStyle/>
                    <a:p>
                      <a:pPr marL="0" marR="0" lvl="0" indent="0" algn="l" defTabSz="609600" rtl="0" eaLnBrk="1" fontAlgn="auto" latinLnBrk="0" hangingPunct="1">
                        <a:lnSpc>
                          <a:spcPct val="100000"/>
                        </a:lnSpc>
                        <a:spcBef>
                          <a:spcPts val="0"/>
                        </a:spcBef>
                        <a:spcAft>
                          <a:spcPts val="0"/>
                        </a:spcAft>
                        <a:buClrTx/>
                        <a:buSzTx/>
                        <a:buFontTx/>
                        <a:buNone/>
                        <a:defRPr/>
                      </a:pPr>
                      <a:r>
                        <a:rPr lang="en-US" altLang="vi-VN" sz="1600" b="1" kern="1200" dirty="0">
                          <a:solidFill>
                            <a:schemeClr val="dk1"/>
                          </a:solidFill>
                          <a:effectLst/>
                          <a:latin typeface="Arial" panose="020B0604020202020204" pitchFamily="34" charset="0"/>
                          <a:cs typeface="Arial" panose="020B0604020202020204" pitchFamily="34" charset="0"/>
                        </a:rPr>
                        <a:t>Draft Law on Personal Income Tax</a:t>
                      </a:r>
                    </a:p>
                  </a:txBody>
                  <a:tcPr/>
                </a:tc>
                <a:extLst>
                  <a:ext uri="{0D108BD9-81ED-4DB2-BD59-A6C34878D82A}">
                    <a16:rowId xmlns:a16="http://schemas.microsoft.com/office/drawing/2014/main" val="10003"/>
                  </a:ext>
                </a:extLst>
              </a:tr>
              <a:tr h="582295">
                <a:tc>
                  <a:txBody>
                    <a:bodyPr/>
                    <a:lstStyle/>
                    <a:p>
                      <a:pPr algn="ctr"/>
                      <a:r>
                        <a:rPr lang="en-US" sz="1600" b="1" dirty="0">
                          <a:latin typeface="Arial" panose="020B0604020202020204" pitchFamily="34" charset="0"/>
                          <a:cs typeface="Arial" panose="020B0604020202020204" pitchFamily="34" charset="0"/>
                        </a:rPr>
                        <a:t>4</a:t>
                      </a:r>
                    </a:p>
                  </a:txBody>
                  <a:tcPr/>
                </a:tc>
                <a:tc>
                  <a:txBody>
                    <a:bodyPr/>
                    <a:lstStyle/>
                    <a:p>
                      <a:pPr marL="0" marR="0" lvl="0" indent="0" algn="l" defTabSz="609600" rtl="0" eaLnBrk="1" fontAlgn="auto" latinLnBrk="0" hangingPunct="1">
                        <a:lnSpc>
                          <a:spcPct val="100000"/>
                        </a:lnSpc>
                        <a:spcBef>
                          <a:spcPts val="0"/>
                        </a:spcBef>
                        <a:spcAft>
                          <a:spcPts val="0"/>
                        </a:spcAft>
                        <a:buClrTx/>
                        <a:buSzTx/>
                        <a:buFontTx/>
                        <a:buNone/>
                        <a:defRPr/>
                      </a:pPr>
                      <a:r>
                        <a:rPr lang="en-US" altLang="vi-VN" sz="1600" b="1" kern="1200" dirty="0">
                          <a:solidFill>
                            <a:schemeClr val="dk1"/>
                          </a:solidFill>
                          <a:effectLst/>
                          <a:latin typeface="Arial" panose="020B0604020202020204" pitchFamily="34" charset="0"/>
                          <a:cs typeface="Arial" panose="020B0604020202020204" pitchFamily="34" charset="0"/>
                        </a:rPr>
                        <a:t>Draft Decree amending Decree No. 09/2018/ND-CP on detailing Commercial Law and Law on Foreign Trade Management and Activities Directly Related to Goods Sale and Purchase of Foreign Investors, Foreign-Owned Economic Organizations in Vietnam</a:t>
                      </a:r>
                    </a:p>
                  </a:txBody>
                  <a:tcPr/>
                </a:tc>
                <a:extLst>
                  <a:ext uri="{0D108BD9-81ED-4DB2-BD59-A6C34878D82A}">
                    <a16:rowId xmlns:a16="http://schemas.microsoft.com/office/drawing/2014/main" val="449156805"/>
                  </a:ext>
                </a:extLst>
              </a:tr>
            </a:tbl>
          </a:graphicData>
        </a:graphic>
      </p:graphicFrame>
      <p:sp>
        <p:nvSpPr>
          <p:cNvPr id="8" name="object 5"/>
          <p:cNvSpPr/>
          <p:nvPr/>
        </p:nvSpPr>
        <p:spPr>
          <a:xfrm>
            <a:off x="9390185" y="30087"/>
            <a:ext cx="1978269" cy="67879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1"/>
          <p:cNvSpPr txBox="1"/>
          <p:nvPr/>
        </p:nvSpPr>
        <p:spPr>
          <a:xfrm>
            <a:off x="1858681" y="3873126"/>
            <a:ext cx="9961450" cy="369332"/>
          </a:xfrm>
          <a:prstGeom prst="rect">
            <a:avLst/>
          </a:prstGeom>
        </p:spPr>
        <p:txBody>
          <a:bodyPr wrap="square" lIns="0" tIns="0" rIns="0" bIns="0" rtlCol="0" anchor="t">
            <a:spAutoFit/>
          </a:bodyPr>
          <a:lstStyle/>
          <a:p>
            <a:pPr defTabSz="609600">
              <a:spcBef>
                <a:spcPts val="665"/>
              </a:spcBef>
              <a:defRPr/>
            </a:pPr>
            <a:endParaRPr lang="en-GB" sz="2400" spc="27">
              <a:solidFill>
                <a:prstClr val="black">
                  <a:lumMod val="95000"/>
                  <a:lumOff val="5000"/>
                </a:prstClr>
              </a:solidFill>
              <a:latin typeface="Poppins" panose="00000500000000000000" pitchFamily="2" charset="0"/>
              <a:cs typeface="Poppins" panose="00000500000000000000" pitchFamily="2" charset="0"/>
            </a:endParaRPr>
          </a:p>
        </p:txBody>
      </p:sp>
      <p:sp>
        <p:nvSpPr>
          <p:cNvPr id="16" name="TextBox 15"/>
          <p:cNvSpPr txBox="1"/>
          <p:nvPr/>
        </p:nvSpPr>
        <p:spPr>
          <a:xfrm>
            <a:off x="265678" y="1448289"/>
            <a:ext cx="11554453" cy="5570756"/>
          </a:xfrm>
          <a:prstGeom prst="rect">
            <a:avLst/>
          </a:prstGeom>
          <a:noFill/>
        </p:spPr>
        <p:txBody>
          <a:bodyPr wrap="square">
            <a:spAutoFit/>
          </a:bodyPr>
          <a:lstStyle/>
          <a:p>
            <a:pPr lvl="1" indent="-457200" algn="just" defTabSz="457200">
              <a:buFontTx/>
              <a:buAutoNum type="arabicPeriod"/>
              <a:defRPr/>
            </a:pPr>
            <a:r>
              <a:rPr lang="en-US" altLang="en-US" sz="1800" b="1" kern="1200" dirty="0">
                <a:solidFill>
                  <a:schemeClr val="dk1"/>
                </a:solidFill>
                <a:effectLst/>
                <a:latin typeface="Arial" panose="020B0604020202020204" pitchFamily="34" charset="0"/>
                <a:cs typeface="Arial" panose="020B0604020202020204" pitchFamily="34" charset="0"/>
              </a:rPr>
              <a:t>New Decree on minimum salary for employees working under labor contracts </a:t>
            </a:r>
            <a:r>
              <a:rPr lang="en-US" b="1" dirty="0">
                <a:latin typeface="Arial" panose="020B0604020202020204" pitchFamily="34" charset="0"/>
                <a:cs typeface="Arial" panose="020B0604020202020204" pitchFamily="34" charset="0"/>
              </a:rPr>
              <a:t>(Decree No. 293/2025/NQ-CP dated 10 November 2025)</a:t>
            </a:r>
          </a:p>
          <a:p>
            <a:pPr lvl="1" algn="just" defTabSz="457200">
              <a:defRPr/>
            </a:pPr>
            <a:endParaRPr lang="en-US" b="1" dirty="0">
              <a:latin typeface="Arial" panose="020B0604020202020204" pitchFamily="34" charset="0"/>
              <a:cs typeface="Arial" panose="020B0604020202020204" pitchFamily="34" charset="0"/>
            </a:endParaRPr>
          </a:p>
          <a:p>
            <a:pPr algn="just" defTabSz="457200">
              <a:defRPr/>
            </a:pPr>
            <a:r>
              <a:rPr lang="en-US" sz="1400" b="1" dirty="0">
                <a:solidFill>
                  <a:srgbClr val="0F1728">
                    <a:lumMod val="75000"/>
                    <a:lumOff val="25000"/>
                  </a:srgbClr>
                </a:solidFill>
                <a:latin typeface="Arial" panose="020B0604020202020204" pitchFamily="34" charset="0"/>
                <a:cs typeface="Arial" panose="020B0604020202020204" pitchFamily="34" charset="0"/>
              </a:rPr>
              <a:t>	</a:t>
            </a:r>
          </a:p>
          <a:p>
            <a:pPr algn="just"/>
            <a:r>
              <a:rPr lang="en-US" dirty="0">
                <a:latin typeface="Arial" panose="020B0604020202020204" pitchFamily="34" charset="0"/>
                <a:cs typeface="Arial" panose="020B0604020202020204" pitchFamily="34" charset="0"/>
              </a:rPr>
              <a:t>The Decree provides the minimum hourly and monthly wages for employees working for the employers on a regional basis, effective from 01 January 2026, as follows:</a:t>
            </a: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This is an increase of ~7% compared with the previous in-effect minimum regional monthly salary and hourly wage.</a:t>
            </a: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p:txBody>
      </p:sp>
      <p:sp>
        <p:nvSpPr>
          <p:cNvPr id="2" name="Text Box 1"/>
          <p:cNvSpPr txBox="1"/>
          <p:nvPr/>
        </p:nvSpPr>
        <p:spPr>
          <a:xfrm>
            <a:off x="4361815" y="2783840"/>
            <a:ext cx="309880" cy="645160"/>
          </a:xfrm>
          <a:prstGeom prst="rect">
            <a:avLst/>
          </a:prstGeom>
          <a:noFill/>
        </p:spPr>
        <p:txBody>
          <a:bodyPr wrap="none" rtlCol="0">
            <a:spAutoFit/>
          </a:bodyPr>
          <a:lstStyle/>
          <a:p>
            <a:endParaRPr lang="en-US">
              <a:latin typeface="Arial Regular" panose="020B0604020202020204" charset="0"/>
              <a:cs typeface="Arial Regular" panose="020B0604020202020204" charset="0"/>
            </a:endParaRPr>
          </a:p>
          <a:p>
            <a:endParaRPr lang="en-US">
              <a:latin typeface="Arial Regular" panose="020B0604020202020204" charset="0"/>
              <a:cs typeface="Arial Regular" panose="020B0604020202020204" charset="0"/>
            </a:endParaRPr>
          </a:p>
        </p:txBody>
      </p:sp>
      <p:sp>
        <p:nvSpPr>
          <p:cNvPr id="6" name="object 5"/>
          <p:cNvSpPr/>
          <p:nvPr/>
        </p:nvSpPr>
        <p:spPr>
          <a:xfrm>
            <a:off x="9627577" y="252422"/>
            <a:ext cx="1978269" cy="678799"/>
          </a:xfrm>
          <a:prstGeom prst="rect">
            <a:avLst/>
          </a:prstGeom>
          <a:blipFill>
            <a:blip r:embed="rId3" cstate="print"/>
            <a:stretch>
              <a:fillRect/>
            </a:stretch>
          </a:blipFill>
        </p:spPr>
        <p:txBody>
          <a:bodyPr wrap="square" lIns="0" tIns="0" rIns="0" bIns="0" rtlCol="0"/>
          <a:lstStyle/>
          <a:p>
            <a:endParaRPr/>
          </a:p>
        </p:txBody>
      </p:sp>
      <p:graphicFrame>
        <p:nvGraphicFramePr>
          <p:cNvPr id="3" name="Table 3">
            <a:extLst>
              <a:ext uri="{FF2B5EF4-FFF2-40B4-BE49-F238E27FC236}">
                <a16:creationId xmlns:a16="http://schemas.microsoft.com/office/drawing/2014/main" id="{E51CA6D7-A007-F5CC-D9D3-E5E19801E239}"/>
              </a:ext>
            </a:extLst>
          </p:cNvPr>
          <p:cNvGraphicFramePr>
            <a:graphicFrameLocks noGrp="1"/>
          </p:cNvGraphicFramePr>
          <p:nvPr>
            <p:extLst>
              <p:ext uri="{D42A27DB-BD31-4B8C-83A1-F6EECF244321}">
                <p14:modId xmlns:p14="http://schemas.microsoft.com/office/powerpoint/2010/main" val="3607560839"/>
              </p:ext>
            </p:extLst>
          </p:nvPr>
        </p:nvGraphicFramePr>
        <p:xfrm>
          <a:off x="1978904" y="3429000"/>
          <a:ext cx="8127999" cy="21234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920687713"/>
                    </a:ext>
                  </a:extLst>
                </a:gridCol>
                <a:gridCol w="2709333">
                  <a:extLst>
                    <a:ext uri="{9D8B030D-6E8A-4147-A177-3AD203B41FA5}">
                      <a16:colId xmlns:a16="http://schemas.microsoft.com/office/drawing/2014/main" val="883381978"/>
                    </a:ext>
                  </a:extLst>
                </a:gridCol>
                <a:gridCol w="2709333">
                  <a:extLst>
                    <a:ext uri="{9D8B030D-6E8A-4147-A177-3AD203B41FA5}">
                      <a16:colId xmlns:a16="http://schemas.microsoft.com/office/drawing/2014/main" val="1375007258"/>
                    </a:ext>
                  </a:extLst>
                </a:gridCol>
              </a:tblGrid>
              <a:tr h="370840">
                <a:tc>
                  <a:txBody>
                    <a:bodyPr/>
                    <a:lstStyle/>
                    <a:p>
                      <a:pPr algn="ctr"/>
                      <a:r>
                        <a:rPr lang="en-US" sz="1800" dirty="0">
                          <a:latin typeface="Arial" panose="020B0604020202020204" pitchFamily="34" charset="0"/>
                          <a:cs typeface="Arial" panose="020B0604020202020204" pitchFamily="34" charset="0"/>
                        </a:rPr>
                        <a:t>Region</a:t>
                      </a:r>
                    </a:p>
                  </a:txBody>
                  <a:tcPr/>
                </a:tc>
                <a:tc>
                  <a:txBody>
                    <a:bodyPr/>
                    <a:lstStyle/>
                    <a:p>
                      <a:pPr algn="ctr"/>
                      <a:r>
                        <a:rPr lang="en-US" sz="1800" dirty="0">
                          <a:latin typeface="Arial" panose="020B0604020202020204" pitchFamily="34" charset="0"/>
                          <a:cs typeface="Arial" panose="020B0604020202020204" pitchFamily="34" charset="0"/>
                        </a:rPr>
                        <a:t>Minimum monthly salary (VND/ month)</a:t>
                      </a:r>
                    </a:p>
                  </a:txBody>
                  <a:tcPr/>
                </a:tc>
                <a:tc>
                  <a:txBody>
                    <a:bodyPr/>
                    <a:lstStyle/>
                    <a:p>
                      <a:pPr algn="ctr"/>
                      <a:r>
                        <a:rPr lang="en-US" sz="1800" dirty="0">
                          <a:latin typeface="Arial" panose="020B0604020202020204" pitchFamily="34" charset="0"/>
                          <a:cs typeface="Arial" panose="020B0604020202020204" pitchFamily="34" charset="0"/>
                        </a:rPr>
                        <a:t>Minimum hourly wage (VND/ hour)</a:t>
                      </a:r>
                    </a:p>
                  </a:txBody>
                  <a:tcPr/>
                </a:tc>
                <a:extLst>
                  <a:ext uri="{0D108BD9-81ED-4DB2-BD59-A6C34878D82A}">
                    <a16:rowId xmlns:a16="http://schemas.microsoft.com/office/drawing/2014/main" val="1625312862"/>
                  </a:ext>
                </a:extLst>
              </a:tr>
              <a:tr h="370840">
                <a:tc>
                  <a:txBody>
                    <a:bodyPr/>
                    <a:lstStyle/>
                    <a:p>
                      <a:r>
                        <a:rPr lang="en-US" sz="1800" dirty="0">
                          <a:latin typeface="Arial" panose="020B0604020202020204" pitchFamily="34" charset="0"/>
                          <a:cs typeface="Arial" panose="020B0604020202020204" pitchFamily="34" charset="0"/>
                        </a:rPr>
                        <a:t>Region I</a:t>
                      </a:r>
                    </a:p>
                  </a:txBody>
                  <a:tcPr/>
                </a:tc>
                <a:tc>
                  <a:txBody>
                    <a:bodyPr/>
                    <a:lstStyle/>
                    <a:p>
                      <a:pPr algn="ctr"/>
                      <a:r>
                        <a:rPr lang="en-US" sz="1800" dirty="0">
                          <a:latin typeface="Arial" panose="020B0604020202020204" pitchFamily="34" charset="0"/>
                          <a:cs typeface="Arial" panose="020B0604020202020204" pitchFamily="34" charset="0"/>
                        </a:rPr>
                        <a:t>5,310,000</a:t>
                      </a:r>
                    </a:p>
                  </a:txBody>
                  <a:tcPr/>
                </a:tc>
                <a:tc>
                  <a:txBody>
                    <a:bodyPr/>
                    <a:lstStyle/>
                    <a:p>
                      <a:pPr algn="ctr"/>
                      <a:r>
                        <a:rPr lang="en-US" sz="1800" dirty="0">
                          <a:latin typeface="Arial" panose="020B0604020202020204" pitchFamily="34" charset="0"/>
                          <a:cs typeface="Arial" panose="020B0604020202020204" pitchFamily="34" charset="0"/>
                        </a:rPr>
                        <a:t>25,500</a:t>
                      </a:r>
                    </a:p>
                  </a:txBody>
                  <a:tcPr/>
                </a:tc>
                <a:extLst>
                  <a:ext uri="{0D108BD9-81ED-4DB2-BD59-A6C34878D82A}">
                    <a16:rowId xmlns:a16="http://schemas.microsoft.com/office/drawing/2014/main" val="706019836"/>
                  </a:ext>
                </a:extLst>
              </a:tr>
              <a:tr h="370840">
                <a:tc>
                  <a:txBody>
                    <a:bodyPr/>
                    <a:lstStyle/>
                    <a:p>
                      <a:r>
                        <a:rPr lang="en-US" sz="1800" dirty="0">
                          <a:latin typeface="Arial" panose="020B0604020202020204" pitchFamily="34" charset="0"/>
                          <a:cs typeface="Arial" panose="020B0604020202020204" pitchFamily="34" charset="0"/>
                        </a:rPr>
                        <a:t>Region II</a:t>
                      </a:r>
                    </a:p>
                  </a:txBody>
                  <a:tcPr/>
                </a:tc>
                <a:tc>
                  <a:txBody>
                    <a:bodyPr/>
                    <a:lstStyle/>
                    <a:p>
                      <a:pPr algn="ctr"/>
                      <a:r>
                        <a:rPr lang="en-US" sz="1800" dirty="0">
                          <a:latin typeface="Arial" panose="020B0604020202020204" pitchFamily="34" charset="0"/>
                          <a:cs typeface="Arial" panose="020B0604020202020204" pitchFamily="34" charset="0"/>
                        </a:rPr>
                        <a:t>4,730,000</a:t>
                      </a:r>
                    </a:p>
                  </a:txBody>
                  <a:tcPr/>
                </a:tc>
                <a:tc>
                  <a:txBody>
                    <a:bodyPr/>
                    <a:lstStyle/>
                    <a:p>
                      <a:pPr algn="ctr"/>
                      <a:r>
                        <a:rPr lang="en-US" sz="1800" dirty="0">
                          <a:latin typeface="Arial" panose="020B0604020202020204" pitchFamily="34" charset="0"/>
                          <a:cs typeface="Arial" panose="020B0604020202020204" pitchFamily="34" charset="0"/>
                        </a:rPr>
                        <a:t>22,700</a:t>
                      </a:r>
                    </a:p>
                  </a:txBody>
                  <a:tcPr/>
                </a:tc>
                <a:extLst>
                  <a:ext uri="{0D108BD9-81ED-4DB2-BD59-A6C34878D82A}">
                    <a16:rowId xmlns:a16="http://schemas.microsoft.com/office/drawing/2014/main" val="1625900605"/>
                  </a:ext>
                </a:extLst>
              </a:tr>
              <a:tr h="370840">
                <a:tc>
                  <a:txBody>
                    <a:bodyPr/>
                    <a:lstStyle/>
                    <a:p>
                      <a:r>
                        <a:rPr lang="en-US" sz="1800" dirty="0">
                          <a:latin typeface="Arial" panose="020B0604020202020204" pitchFamily="34" charset="0"/>
                          <a:cs typeface="Arial" panose="020B0604020202020204" pitchFamily="34" charset="0"/>
                        </a:rPr>
                        <a:t>Region III</a:t>
                      </a:r>
                    </a:p>
                  </a:txBody>
                  <a:tcPr/>
                </a:tc>
                <a:tc>
                  <a:txBody>
                    <a:bodyPr/>
                    <a:lstStyle/>
                    <a:p>
                      <a:pPr algn="ctr"/>
                      <a:r>
                        <a:rPr lang="en-US" sz="1800" dirty="0">
                          <a:latin typeface="Arial" panose="020B0604020202020204" pitchFamily="34" charset="0"/>
                          <a:cs typeface="Arial" panose="020B0604020202020204" pitchFamily="34" charset="0"/>
                        </a:rPr>
                        <a:t>4,140,000</a:t>
                      </a:r>
                    </a:p>
                  </a:txBody>
                  <a:tcPr/>
                </a:tc>
                <a:tc>
                  <a:txBody>
                    <a:bodyPr/>
                    <a:lstStyle/>
                    <a:p>
                      <a:pPr algn="ctr"/>
                      <a:r>
                        <a:rPr lang="en-US" sz="1800" dirty="0">
                          <a:latin typeface="Arial" panose="020B0604020202020204" pitchFamily="34" charset="0"/>
                          <a:cs typeface="Arial" panose="020B0604020202020204" pitchFamily="34" charset="0"/>
                        </a:rPr>
                        <a:t>20,000</a:t>
                      </a:r>
                    </a:p>
                  </a:txBody>
                  <a:tcPr/>
                </a:tc>
                <a:extLst>
                  <a:ext uri="{0D108BD9-81ED-4DB2-BD59-A6C34878D82A}">
                    <a16:rowId xmlns:a16="http://schemas.microsoft.com/office/drawing/2014/main" val="2443199983"/>
                  </a:ext>
                </a:extLst>
              </a:tr>
              <a:tr h="370840">
                <a:tc>
                  <a:txBody>
                    <a:bodyPr/>
                    <a:lstStyle/>
                    <a:p>
                      <a:r>
                        <a:rPr lang="en-US" sz="1800" dirty="0">
                          <a:latin typeface="Arial" panose="020B0604020202020204" pitchFamily="34" charset="0"/>
                          <a:cs typeface="Arial" panose="020B0604020202020204" pitchFamily="34" charset="0"/>
                        </a:rPr>
                        <a:t>Region IV</a:t>
                      </a:r>
                    </a:p>
                  </a:txBody>
                  <a:tcPr/>
                </a:tc>
                <a:tc>
                  <a:txBody>
                    <a:bodyPr/>
                    <a:lstStyle/>
                    <a:p>
                      <a:pPr algn="ctr"/>
                      <a:r>
                        <a:rPr lang="en-US" sz="1800" dirty="0">
                          <a:latin typeface="Arial" panose="020B0604020202020204" pitchFamily="34" charset="0"/>
                          <a:cs typeface="Arial" panose="020B0604020202020204" pitchFamily="34" charset="0"/>
                        </a:rPr>
                        <a:t>3,700,000</a:t>
                      </a:r>
                    </a:p>
                  </a:txBody>
                  <a:tcPr/>
                </a:tc>
                <a:tc>
                  <a:txBody>
                    <a:bodyPr/>
                    <a:lstStyle/>
                    <a:p>
                      <a:pPr algn="ctr"/>
                      <a:r>
                        <a:rPr lang="en-US" sz="1800" dirty="0">
                          <a:latin typeface="Arial" panose="020B0604020202020204" pitchFamily="34" charset="0"/>
                          <a:cs typeface="Arial" panose="020B0604020202020204" pitchFamily="34" charset="0"/>
                        </a:rPr>
                        <a:t>17,800</a:t>
                      </a:r>
                    </a:p>
                  </a:txBody>
                  <a:tcPr/>
                </a:tc>
                <a:extLst>
                  <a:ext uri="{0D108BD9-81ED-4DB2-BD59-A6C34878D82A}">
                    <a16:rowId xmlns:a16="http://schemas.microsoft.com/office/drawing/2014/main" val="713365239"/>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1"/>
          <p:cNvSpPr txBox="1"/>
          <p:nvPr/>
        </p:nvSpPr>
        <p:spPr>
          <a:xfrm>
            <a:off x="1858681" y="3873126"/>
            <a:ext cx="9961450" cy="369332"/>
          </a:xfrm>
          <a:prstGeom prst="rect">
            <a:avLst/>
          </a:prstGeom>
        </p:spPr>
        <p:txBody>
          <a:bodyPr wrap="square" lIns="0" tIns="0" rIns="0" bIns="0" rtlCol="0" anchor="t">
            <a:spAutoFit/>
          </a:bodyPr>
          <a:lstStyle/>
          <a:p>
            <a:pPr defTabSz="609600">
              <a:spcBef>
                <a:spcPts val="665"/>
              </a:spcBef>
              <a:defRPr/>
            </a:pPr>
            <a:endParaRPr lang="en-GB" sz="2400" spc="27">
              <a:solidFill>
                <a:prstClr val="black">
                  <a:lumMod val="95000"/>
                  <a:lumOff val="5000"/>
                </a:prstClr>
              </a:solidFill>
              <a:latin typeface="Poppins" panose="00000500000000000000" pitchFamily="2" charset="0"/>
              <a:cs typeface="Poppins" panose="00000500000000000000" pitchFamily="2" charset="0"/>
            </a:endParaRPr>
          </a:p>
        </p:txBody>
      </p:sp>
      <p:sp>
        <p:nvSpPr>
          <p:cNvPr id="16" name="TextBox 15"/>
          <p:cNvSpPr txBox="1"/>
          <p:nvPr/>
        </p:nvSpPr>
        <p:spPr>
          <a:xfrm>
            <a:off x="265678" y="1448289"/>
            <a:ext cx="11554453" cy="5355312"/>
          </a:xfrm>
          <a:prstGeom prst="rect">
            <a:avLst/>
          </a:prstGeom>
          <a:noFill/>
        </p:spPr>
        <p:txBody>
          <a:bodyPr wrap="square">
            <a:spAutoFit/>
          </a:bodyPr>
          <a:lstStyle/>
          <a:p>
            <a:pPr lvl="1" algn="just" defTabSz="457200">
              <a:defRPr/>
            </a:pPr>
            <a:r>
              <a:rPr lang="en-US" b="1" dirty="0">
                <a:latin typeface="Arial" panose="020B0604020202020204" pitchFamily="34" charset="0"/>
                <a:cs typeface="Arial" panose="020B0604020202020204" pitchFamily="34" charset="0"/>
              </a:rPr>
              <a:t>2.	New </a:t>
            </a:r>
            <a:r>
              <a:rPr lang="en-US" sz="1800" b="1" kern="1200" dirty="0">
                <a:solidFill>
                  <a:schemeClr val="dk1"/>
                </a:solidFill>
                <a:effectLst/>
                <a:latin typeface="Arial" panose="020B0604020202020204" pitchFamily="34" charset="0"/>
                <a:cs typeface="Arial" panose="020B0604020202020204" pitchFamily="34" charset="0"/>
              </a:rPr>
              <a:t>Circular amending regulations on intermediary payment services</a:t>
            </a:r>
            <a:r>
              <a:rPr lang="en-US" b="1" dirty="0">
                <a:latin typeface="Arial" panose="020B0604020202020204" pitchFamily="34" charset="0"/>
                <a:cs typeface="Arial" panose="020B0604020202020204" pitchFamily="34" charset="0"/>
              </a:rPr>
              <a:t> (Circular No. 41/2025/TT-</a:t>
            </a:r>
            <a:r>
              <a:rPr lang="en-US" b="1" dirty="0" err="1">
                <a:latin typeface="Arial" panose="020B0604020202020204" pitchFamily="34" charset="0"/>
                <a:cs typeface="Arial" panose="020B0604020202020204" pitchFamily="34" charset="0"/>
              </a:rPr>
              <a:t>NHNN</a:t>
            </a:r>
            <a:r>
              <a:rPr lang="en-US" b="1" dirty="0">
                <a:latin typeface="Arial" panose="020B0604020202020204" pitchFamily="34" charset="0"/>
                <a:cs typeface="Arial" panose="020B0604020202020204" pitchFamily="34" charset="0"/>
              </a:rPr>
              <a:t> dated 05 November 2025)</a:t>
            </a:r>
          </a:p>
          <a:p>
            <a:pPr marL="914400" lvl="1" indent="-457200" algn="just" defTabSz="457200">
              <a:buAutoNum type="arabicPeriod"/>
              <a:defRPr/>
            </a:pPr>
            <a:endParaRPr lang="en-US" b="1" dirty="0">
              <a:latin typeface="Arial" panose="020B0604020202020204" pitchFamily="34" charset="0"/>
              <a:cs typeface="Arial" panose="020B0604020202020204" pitchFamily="34" charset="0"/>
            </a:endParaRPr>
          </a:p>
          <a:p>
            <a:pPr marL="857250" lvl="1" indent="-400050" algn="just" defTabSz="457200">
              <a:buAutoNum type="romanLcParenBoth"/>
              <a:defRPr/>
            </a:pPr>
            <a:r>
              <a:rPr lang="en-US" i="1" dirty="0">
                <a:latin typeface="Arial" panose="020B0604020202020204" pitchFamily="34" charset="0"/>
                <a:cs typeface="Arial" panose="020B0604020202020204" pitchFamily="34" charset="0"/>
              </a:rPr>
              <a:t>Limit on transaction value of personal digital wallets</a:t>
            </a:r>
          </a:p>
          <a:p>
            <a:pPr lvl="1" algn="just" defTabSz="457200">
              <a:defRPr/>
            </a:pPr>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US" dirty="0">
                <a:latin typeface="Arial" panose="020B0604020202020204" pitchFamily="34" charset="0"/>
                <a:cs typeface="Arial" panose="020B0604020202020204" pitchFamily="34" charset="0"/>
              </a:rPr>
              <a:t>For normal transactions: still maximum </a:t>
            </a:r>
            <a:r>
              <a:rPr lang="en-US" b="1" dirty="0">
                <a:latin typeface="Arial" panose="020B0604020202020204" pitchFamily="34" charset="0"/>
                <a:cs typeface="Arial" panose="020B0604020202020204" pitchFamily="34" charset="0"/>
              </a:rPr>
              <a:t>VND 100 million/ month </a:t>
            </a:r>
          </a:p>
          <a:p>
            <a:pPr marL="285750" indent="-285750" algn="just">
              <a:buFont typeface="Wingdings" panose="05000000000000000000" pitchFamily="2" charset="2"/>
              <a:buChar char="§"/>
            </a:pPr>
            <a:r>
              <a:rPr lang="en-US" dirty="0">
                <a:latin typeface="Arial" panose="020B0604020202020204" pitchFamily="34" charset="0"/>
                <a:cs typeface="Arial" panose="020B0604020202020204" pitchFamily="34" charset="0"/>
              </a:rPr>
              <a:t>For other payments such as </a:t>
            </a:r>
            <a:r>
              <a:rPr lang="en-US" altLang="en-US" dirty="0">
                <a:latin typeface="Arial" panose="020B0604020202020204" pitchFamily="34" charset="0"/>
                <a:cs typeface="Arial" panose="020B0604020202020204" pitchFamily="34" charset="0"/>
              </a:rPr>
              <a:t>online payment on the National Public Service Portal; electricity; water; telecommunications; fees, prices, and service charges related to road traffic activities; tuition; hospital fees; social insurance and health insurance payments; insurance premium payments; payment of due and overdue debts, interest, and other expenses incurred by credit institutions and foreign bank branches: increase to maximum </a:t>
            </a:r>
            <a:r>
              <a:rPr lang="en-US" altLang="en-US" b="1" dirty="0">
                <a:latin typeface="Arial" panose="020B0604020202020204" pitchFamily="34" charset="0"/>
                <a:cs typeface="Arial" panose="020B0604020202020204" pitchFamily="34" charset="0"/>
              </a:rPr>
              <a:t>VND 300 million/ month </a:t>
            </a:r>
          </a:p>
          <a:p>
            <a:pPr algn="just"/>
            <a:r>
              <a:rPr lang="en-US" dirty="0">
                <a:latin typeface="Arial" panose="020B0604020202020204" pitchFamily="34" charset="0"/>
                <a:cs typeface="Arial" panose="020B0604020202020204" pitchFamily="34" charset="0"/>
              </a:rPr>
              <a:t> </a:t>
            </a:r>
          </a:p>
          <a:p>
            <a:pPr marL="400050" indent="63500" algn="just">
              <a:buAutoNum type="romanLcParenBoth" startAt="2"/>
            </a:pPr>
            <a:r>
              <a:rPr lang="en-US" sz="1800" i="1" dirty="0">
                <a:latin typeface="Arial" panose="020B0604020202020204" pitchFamily="34" charset="0"/>
                <a:cs typeface="Arial" panose="020B0604020202020204" pitchFamily="34" charset="0"/>
              </a:rPr>
              <a:t>	More detailed KYC procedures to open digital wallets for individuals and corporate entities</a:t>
            </a:r>
          </a:p>
          <a:p>
            <a:pPr marL="400050" indent="-400050" algn="just">
              <a:buAutoNum type="romanLcParenBoth" startAt="2"/>
            </a:pPr>
            <a:endParaRPr lang="en-US" sz="18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US" altLang="en-US" sz="1800" dirty="0">
                <a:latin typeface="Arial" panose="020B0604020202020204" pitchFamily="34" charset="0"/>
                <a:cs typeface="Arial" panose="020B0604020202020204" pitchFamily="34" charset="0"/>
              </a:rPr>
              <a:t>Biometric verification required (in person or electronically). </a:t>
            </a:r>
          </a:p>
          <a:p>
            <a:pPr marL="285750" indent="-285750" algn="just">
              <a:buFont typeface="Wingdings" panose="05000000000000000000" pitchFamily="2" charset="2"/>
              <a:buChar char="§"/>
            </a:pPr>
            <a:r>
              <a:rPr lang="en-US" altLang="en-US" sz="1800" dirty="0">
                <a:latin typeface="Arial" panose="020B0604020202020204" pitchFamily="34" charset="0"/>
                <a:cs typeface="Arial" panose="020B0604020202020204" pitchFamily="34" charset="0"/>
              </a:rPr>
              <a:t>Checking personal information of wallet owner and legal representative to prevent fraud. </a:t>
            </a:r>
            <a:endParaRPr lang="en-US" sz="1800"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p:txBody>
      </p:sp>
      <p:sp>
        <p:nvSpPr>
          <p:cNvPr id="2" name="Text Box 1"/>
          <p:cNvSpPr txBox="1"/>
          <p:nvPr/>
        </p:nvSpPr>
        <p:spPr>
          <a:xfrm>
            <a:off x="4361815" y="2783840"/>
            <a:ext cx="309880" cy="645160"/>
          </a:xfrm>
          <a:prstGeom prst="rect">
            <a:avLst/>
          </a:prstGeom>
          <a:noFill/>
        </p:spPr>
        <p:txBody>
          <a:bodyPr wrap="none" rtlCol="0">
            <a:spAutoFit/>
          </a:bodyPr>
          <a:lstStyle/>
          <a:p>
            <a:endParaRPr lang="en-US">
              <a:latin typeface="Arial Regular" panose="020B0604020202020204" charset="0"/>
              <a:cs typeface="Arial Regular" panose="020B0604020202020204" charset="0"/>
            </a:endParaRPr>
          </a:p>
          <a:p>
            <a:endParaRPr lang="en-US">
              <a:latin typeface="Arial Regular" panose="020B0604020202020204" charset="0"/>
              <a:cs typeface="Arial Regular" panose="020B0604020202020204" charset="0"/>
            </a:endParaRPr>
          </a:p>
        </p:txBody>
      </p:sp>
      <p:sp>
        <p:nvSpPr>
          <p:cNvPr id="6" name="object 5"/>
          <p:cNvSpPr/>
          <p:nvPr/>
        </p:nvSpPr>
        <p:spPr>
          <a:xfrm>
            <a:off x="9627577" y="252422"/>
            <a:ext cx="1978269" cy="678799"/>
          </a:xfrm>
          <a:prstGeom prst="rect">
            <a:avLst/>
          </a:prstGeom>
          <a:blipFill>
            <a:blip r:embed="rId3" cstate="print"/>
            <a:stretch>
              <a:fillRect/>
            </a:stretch>
          </a:blipFill>
        </p:spPr>
        <p:txBody>
          <a:bodyPr wrap="square" lIns="0" tIns="0" rIns="0" bIns="0" rtlCol="0"/>
          <a:lstStyle/>
          <a:p>
            <a:endParaRPr/>
          </a:p>
        </p:txBody>
      </p:sp>
      <p:sp>
        <p:nvSpPr>
          <p:cNvPr id="4" name="Rectangle 2">
            <a:extLst>
              <a:ext uri="{FF2B5EF4-FFF2-40B4-BE49-F238E27FC236}">
                <a16:creationId xmlns:a16="http://schemas.microsoft.com/office/drawing/2014/main" id="{35141EE1-BE0B-FBC2-4AED-8B3D945072CC}"/>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88313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73606-E5D9-0065-0919-6E50344836A3}"/>
            </a:ext>
          </a:extLst>
        </p:cNvPr>
        <p:cNvGrpSpPr/>
        <p:nvPr/>
      </p:nvGrpSpPr>
      <p:grpSpPr>
        <a:xfrm>
          <a:off x="0" y="0"/>
          <a:ext cx="0" cy="0"/>
          <a:chOff x="0" y="0"/>
          <a:chExt cx="0" cy="0"/>
        </a:xfrm>
      </p:grpSpPr>
      <p:sp>
        <p:nvSpPr>
          <p:cNvPr id="9" name="TextBox 21">
            <a:extLst>
              <a:ext uri="{FF2B5EF4-FFF2-40B4-BE49-F238E27FC236}">
                <a16:creationId xmlns:a16="http://schemas.microsoft.com/office/drawing/2014/main" id="{9169EFEF-7CB1-9920-9B74-15FF797B69DC}"/>
              </a:ext>
            </a:extLst>
          </p:cNvPr>
          <p:cNvSpPr txBox="1"/>
          <p:nvPr/>
        </p:nvSpPr>
        <p:spPr>
          <a:xfrm>
            <a:off x="1858681" y="3873126"/>
            <a:ext cx="9961450" cy="369332"/>
          </a:xfrm>
          <a:prstGeom prst="rect">
            <a:avLst/>
          </a:prstGeom>
        </p:spPr>
        <p:txBody>
          <a:bodyPr wrap="square" lIns="0" tIns="0" rIns="0" bIns="0" rtlCol="0" anchor="t">
            <a:spAutoFit/>
          </a:bodyPr>
          <a:lstStyle/>
          <a:p>
            <a:pPr defTabSz="609600">
              <a:spcBef>
                <a:spcPts val="665"/>
              </a:spcBef>
              <a:defRPr/>
            </a:pPr>
            <a:endParaRPr lang="en-GB" sz="2400" spc="27">
              <a:solidFill>
                <a:prstClr val="black">
                  <a:lumMod val="95000"/>
                  <a:lumOff val="5000"/>
                </a:prstClr>
              </a:solidFill>
              <a:latin typeface="Poppins" panose="00000500000000000000" pitchFamily="2" charset="0"/>
              <a:cs typeface="Poppins" panose="00000500000000000000" pitchFamily="2" charset="0"/>
            </a:endParaRPr>
          </a:p>
        </p:txBody>
      </p:sp>
      <p:sp>
        <p:nvSpPr>
          <p:cNvPr id="16" name="TextBox 15">
            <a:extLst>
              <a:ext uri="{FF2B5EF4-FFF2-40B4-BE49-F238E27FC236}">
                <a16:creationId xmlns:a16="http://schemas.microsoft.com/office/drawing/2014/main" id="{9092C668-1993-AD1D-44A8-01F242972334}"/>
              </a:ext>
            </a:extLst>
          </p:cNvPr>
          <p:cNvSpPr txBox="1"/>
          <p:nvPr/>
        </p:nvSpPr>
        <p:spPr>
          <a:xfrm>
            <a:off x="265678" y="918471"/>
            <a:ext cx="11660643" cy="5816977"/>
          </a:xfrm>
          <a:prstGeom prst="rect">
            <a:avLst/>
          </a:prstGeom>
          <a:noFill/>
        </p:spPr>
        <p:txBody>
          <a:bodyPr wrap="square">
            <a:spAutoFit/>
          </a:bodyPr>
          <a:lstStyle/>
          <a:p>
            <a:pPr marL="914400" lvl="1" indent="-457200" algn="just" defTabSz="457200">
              <a:buFont typeface="+mj-lt"/>
              <a:buAutoNum type="arabicPeriod" startAt="3"/>
              <a:defRPr/>
            </a:pPr>
            <a:r>
              <a:rPr lang="en-US" b="1" dirty="0">
                <a:latin typeface="Arial" panose="020B0604020202020204" pitchFamily="34" charset="0"/>
                <a:cs typeface="Arial" panose="020B0604020202020204" pitchFamily="34" charset="0"/>
              </a:rPr>
              <a:t>Draft Law on Personal Income Tax</a:t>
            </a:r>
          </a:p>
          <a:p>
            <a:pPr lvl="1" algn="just" defTabSz="457200">
              <a:defRPr/>
            </a:pPr>
            <a:endParaRPr lang="en-US" b="1" dirty="0">
              <a:latin typeface="Arial" panose="020B0604020202020204" pitchFamily="34" charset="0"/>
              <a:cs typeface="Arial" panose="020B0604020202020204" pitchFamily="34" charset="0"/>
            </a:endParaRPr>
          </a:p>
          <a:p>
            <a:pPr lvl="1" algn="just" defTabSz="457200">
              <a:defRPr/>
            </a:pPr>
            <a:r>
              <a:rPr lang="en-US" dirty="0">
                <a:latin typeface="Arial" panose="020B0604020202020204" pitchFamily="34" charset="0"/>
                <a:cs typeface="Arial" panose="020B0604020202020204" pitchFamily="34" charset="0"/>
              </a:rPr>
              <a:t>The Draft Law on Personal Income Tax is introduced with an aim to restructuring the current tax system to be fairer and more reasonable, especially in the midst of major changes in income sources of tax payers. Major proposed changes in this Draft include:</a:t>
            </a:r>
            <a:r>
              <a:rPr lang="en-US" b="1" dirty="0">
                <a:latin typeface="Arial" panose="020B0604020202020204" pitchFamily="34" charset="0"/>
                <a:cs typeface="Arial" panose="020B0604020202020204" pitchFamily="34" charset="0"/>
              </a:rPr>
              <a:t> </a:t>
            </a:r>
          </a:p>
          <a:p>
            <a:pPr lvl="1" algn="just" defTabSz="457200">
              <a:defRPr/>
            </a:pPr>
            <a:endParaRPr lang="en-US" sz="1600" dirty="0">
              <a:effectLst/>
              <a:latin typeface="Arial" panose="020B0604020202020204" pitchFamily="34" charset="0"/>
              <a:ea typeface="SimSun" panose="02010600030101010101" pitchFamily="2" charset="-122"/>
              <a:cs typeface="Times New Roman" panose="02020603050405020304" pitchFamily="18" charset="0"/>
            </a:endParaRPr>
          </a:p>
          <a:p>
            <a:pPr marL="285750" indent="-285750" algn="just">
              <a:buFont typeface="Wingdings" pitchFamily="2" charset="2"/>
              <a:buChar char="§"/>
            </a:pPr>
            <a:r>
              <a:rPr lang="en-US" b="1" dirty="0">
                <a:latin typeface="Arial" panose="020B0604020202020204" pitchFamily="34" charset="0"/>
                <a:ea typeface="SimSun" panose="02010600030101010101" pitchFamily="2" charset="-122"/>
                <a:cs typeface="Times New Roman" panose="02020603050405020304" pitchFamily="18" charset="0"/>
              </a:rPr>
              <a:t>Progressive Personal Income Tax Schedule</a:t>
            </a:r>
            <a:r>
              <a:rPr lang="en-US" dirty="0">
                <a:latin typeface="Arial" panose="020B0604020202020204" pitchFamily="34" charset="0"/>
                <a:ea typeface="SimSun" panose="02010600030101010101" pitchFamily="2" charset="-122"/>
                <a:cs typeface="Times New Roman" panose="02020603050405020304" pitchFamily="18" charset="0"/>
              </a:rPr>
              <a:t>: The Draft reduces the schedule from 7 levels to 5 levels, with increased minimum taxable income (from VND 5 million to VND 10 million), wider range of taxable income and respective tax rate. The lowest and highest tax rates are still 5% and 35%. However, tax rates of 10% and 20% are now removed.</a:t>
            </a:r>
            <a:endParaRPr lang="en-US" dirty="0">
              <a:effectLst/>
              <a:latin typeface="Arial" panose="020B0604020202020204" pitchFamily="34" charset="0"/>
              <a:ea typeface="SimSun" panose="02010600030101010101" pitchFamily="2" charset="-122"/>
              <a:cs typeface="Times New Roman" panose="02020603050405020304" pitchFamily="18" charset="0"/>
            </a:endParaRPr>
          </a:p>
          <a:p>
            <a:pPr marL="285750" indent="-285750" algn="just">
              <a:buFont typeface="Wingdings" pitchFamily="2" charset="2"/>
              <a:buChar char="§"/>
            </a:pPr>
            <a:r>
              <a:rPr lang="en-US" b="1" dirty="0">
                <a:latin typeface="Arial" panose="020B0604020202020204" pitchFamily="34" charset="0"/>
                <a:ea typeface="SimSun" panose="02010600030101010101" pitchFamily="2" charset="-122"/>
                <a:cs typeface="Times New Roman" panose="02020603050405020304" pitchFamily="18" charset="0"/>
              </a:rPr>
              <a:t>Changes in Family Deduction from Taxable Income</a:t>
            </a:r>
            <a:r>
              <a:rPr lang="en-US" dirty="0">
                <a:latin typeface="Arial" panose="020B0604020202020204" pitchFamily="34" charset="0"/>
                <a:ea typeface="SimSun" panose="02010600030101010101" pitchFamily="2" charset="-122"/>
                <a:cs typeface="Times New Roman" panose="02020603050405020304" pitchFamily="18" charset="0"/>
              </a:rPr>
              <a:t>: The Draft does not specify a fix amount of family deduction but based on price fluctuation and in accordance with economic and social conditions in each period. This is an advance compared with the current Personal Income Tax Law, as any fixed amount would require amendments (thus lengthy procedures) in case of changes in economic and social conditions and thus no longer be an immediate action.</a:t>
            </a:r>
            <a:endParaRPr lang="en-US" dirty="0">
              <a:effectLst/>
              <a:latin typeface="Arial" panose="020B0604020202020204" pitchFamily="34" charset="0"/>
              <a:ea typeface="SimSun" panose="02010600030101010101" pitchFamily="2" charset="-122"/>
              <a:cs typeface="Times New Roman" panose="02020603050405020304" pitchFamily="18" charset="0"/>
            </a:endParaRPr>
          </a:p>
          <a:p>
            <a:pPr marL="285750" indent="-285750" algn="just">
              <a:buFont typeface="Wingdings" pitchFamily="2" charset="2"/>
              <a:buChar char="§"/>
            </a:pPr>
            <a:r>
              <a:rPr lang="en-US" b="1" dirty="0">
                <a:latin typeface="Arial" panose="020B0604020202020204" pitchFamily="34" charset="0"/>
                <a:ea typeface="SimSun" panose="02010600030101010101" pitchFamily="2" charset="-122"/>
                <a:cs typeface="Times New Roman" panose="02020603050405020304" pitchFamily="18" charset="0"/>
              </a:rPr>
              <a:t>More Income Subject to Personal Income Tax</a:t>
            </a:r>
            <a:r>
              <a:rPr lang="en-US" dirty="0">
                <a:latin typeface="Arial" panose="020B0604020202020204" pitchFamily="34" charset="0"/>
                <a:ea typeface="SimSun" panose="02010600030101010101" pitchFamily="2" charset="-122"/>
                <a:cs typeface="Times New Roman" panose="02020603050405020304" pitchFamily="18" charset="0"/>
              </a:rPr>
              <a:t>: (</a:t>
            </a:r>
            <a:r>
              <a:rPr lang="en-US" dirty="0" err="1">
                <a:latin typeface="Arial" panose="020B0604020202020204" pitchFamily="34" charset="0"/>
                <a:ea typeface="SimSun" panose="02010600030101010101" pitchFamily="2" charset="-122"/>
                <a:cs typeface="Times New Roman" panose="02020603050405020304" pitchFamily="18" charset="0"/>
              </a:rPr>
              <a:t>i</a:t>
            </a:r>
            <a:r>
              <a:rPr lang="en-US" dirty="0">
                <a:latin typeface="Arial" panose="020B0604020202020204" pitchFamily="34" charset="0"/>
                <a:ea typeface="SimSun" panose="02010600030101010101" pitchFamily="2" charset="-122"/>
                <a:cs typeface="Times New Roman" panose="02020603050405020304" pitchFamily="18" charset="0"/>
              </a:rPr>
              <a:t>) income from e-commerce and digital platform business activities, (ii) income from transfer of Vietnamese national domain .</a:t>
            </a:r>
            <a:r>
              <a:rPr lang="en-US" dirty="0" err="1">
                <a:latin typeface="Arial" panose="020B0604020202020204" pitchFamily="34" charset="0"/>
                <a:ea typeface="SimSun" panose="02010600030101010101" pitchFamily="2" charset="-122"/>
                <a:cs typeface="Times New Roman" panose="02020603050405020304" pitchFamily="18" charset="0"/>
              </a:rPr>
              <a:t>vn</a:t>
            </a:r>
            <a:r>
              <a:rPr lang="en-US" dirty="0">
                <a:latin typeface="Arial" panose="020B0604020202020204" pitchFamily="34" charset="0"/>
                <a:ea typeface="SimSun" panose="02010600030101010101" pitchFamily="2" charset="-122"/>
                <a:cs typeface="Times New Roman" panose="02020603050405020304" pitchFamily="18" charset="0"/>
              </a:rPr>
              <a:t>; (iii) income from transfer greenhouse gas emission reduction results, carbon credits; (iv) income from transferring</a:t>
            </a:r>
            <a:r>
              <a:rPr lang="en-US" altLang="en-US" dirty="0">
                <a:latin typeface="Arial" panose="020B0604020202020204" pitchFamily="34" charset="0"/>
                <a:ea typeface="SimSun" panose="02010600030101010101" pitchFamily="2" charset="-122"/>
                <a:cs typeface="Times New Roman" panose="02020603050405020304" pitchFamily="18" charset="0"/>
              </a:rPr>
              <a:t> license plates of cars won at auctions according to the provisions of law; (v) income from transferring digital assets, transferring gold bars.</a:t>
            </a:r>
          </a:p>
          <a:p>
            <a:pPr marL="285750" indent="-285750" algn="just">
              <a:buFont typeface="Wingdings" pitchFamily="2" charset="2"/>
              <a:buChar char="§"/>
            </a:pPr>
            <a:endParaRPr lang="en-US" sz="1600" dirty="0">
              <a:effectLst/>
              <a:latin typeface="Arial" panose="020B0604020202020204" pitchFamily="34" charset="0"/>
              <a:ea typeface="SimSun" panose="02010600030101010101" pitchFamily="2" charset="-122"/>
              <a:cs typeface="Times New Roman" panose="02020603050405020304" pitchFamily="18" charset="0"/>
            </a:endParaRPr>
          </a:p>
          <a:p>
            <a:pPr marL="285750" indent="-285750" algn="just">
              <a:buFont typeface="Wingdings" pitchFamily="2" charset="2"/>
              <a:buChar char="§"/>
            </a:pPr>
            <a:endParaRPr lang="en-US" sz="1600" dirty="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2" name="Text Box 1">
            <a:extLst>
              <a:ext uri="{FF2B5EF4-FFF2-40B4-BE49-F238E27FC236}">
                <a16:creationId xmlns:a16="http://schemas.microsoft.com/office/drawing/2014/main" id="{5CF1D736-35B1-CAF1-4647-3F865BD40DFB}"/>
              </a:ext>
            </a:extLst>
          </p:cNvPr>
          <p:cNvSpPr txBox="1"/>
          <p:nvPr/>
        </p:nvSpPr>
        <p:spPr>
          <a:xfrm>
            <a:off x="4361815" y="2783840"/>
            <a:ext cx="309880" cy="645160"/>
          </a:xfrm>
          <a:prstGeom prst="rect">
            <a:avLst/>
          </a:prstGeom>
          <a:noFill/>
        </p:spPr>
        <p:txBody>
          <a:bodyPr wrap="none" rtlCol="0">
            <a:spAutoFit/>
          </a:bodyPr>
          <a:lstStyle/>
          <a:p>
            <a:endParaRPr lang="en-US">
              <a:latin typeface="Arial Regular" panose="020B0604020202020204" charset="0"/>
              <a:cs typeface="Arial Regular" panose="020B0604020202020204" charset="0"/>
            </a:endParaRPr>
          </a:p>
          <a:p>
            <a:endParaRPr lang="en-US">
              <a:latin typeface="Arial Regular" panose="020B0604020202020204" charset="0"/>
              <a:cs typeface="Arial Regular" panose="020B0604020202020204" charset="0"/>
            </a:endParaRPr>
          </a:p>
        </p:txBody>
      </p:sp>
      <p:sp>
        <p:nvSpPr>
          <p:cNvPr id="6" name="object 5"/>
          <p:cNvSpPr/>
          <p:nvPr/>
        </p:nvSpPr>
        <p:spPr>
          <a:xfrm>
            <a:off x="9627577" y="252422"/>
            <a:ext cx="1978269" cy="678799"/>
          </a:xfrm>
          <a:prstGeom prst="rect">
            <a:avLst/>
          </a:prstGeom>
          <a:blipFill>
            <a:blip r:embed="rId3" cstate="print"/>
            <a:stretch>
              <a:fillRect/>
            </a:stretch>
          </a:blipFill>
        </p:spPr>
        <p:txBody>
          <a:bodyPr wrap="square" lIns="0" tIns="0" rIns="0" bIns="0" rtlCol="0"/>
          <a:lstStyle/>
          <a:p>
            <a:endParaRPr/>
          </a:p>
        </p:txBody>
      </p:sp>
      <p:sp>
        <p:nvSpPr>
          <p:cNvPr id="3" name="Rectangle 1">
            <a:extLst>
              <a:ext uri="{FF2B5EF4-FFF2-40B4-BE49-F238E27FC236}">
                <a16:creationId xmlns:a16="http://schemas.microsoft.com/office/drawing/2014/main" id="{70544141-B4D5-ED05-0DF6-BD80C30CCBB1}"/>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2962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9" y="1066800"/>
            <a:ext cx="11142785" cy="5184531"/>
          </a:xfrm>
        </p:spPr>
        <p:txBody>
          <a:bodyPr>
            <a:normAutofit/>
          </a:bodyPr>
          <a:lstStyle/>
          <a:p>
            <a:pPr marL="285750" indent="-285750" algn="just">
              <a:buFont typeface="Wingdings" panose="05000000000000000000" pitchFamily="2" charset="2"/>
              <a:buChar char="§"/>
            </a:pPr>
            <a:r>
              <a:rPr lang="en-US" sz="1800" b="1" dirty="0">
                <a:latin typeface="Arial" panose="020B0604020202020204" pitchFamily="34" charset="0"/>
                <a:cs typeface="Arial" panose="020B0604020202020204" pitchFamily="34" charset="0"/>
              </a:rPr>
              <a:t>Major Taxable Income and Respective Tax Rate:</a:t>
            </a:r>
          </a:p>
          <a:p>
            <a:pPr marL="0" indent="0" algn="just">
              <a:buNone/>
            </a:pPr>
            <a:endParaRPr lang="en-US" sz="1800" dirty="0">
              <a:latin typeface="Arial" panose="020B0604020202020204" pitchFamily="34" charset="0"/>
              <a:cs typeface="Arial" panose="020B0604020202020204" pitchFamily="34" charset="0"/>
            </a:endParaRPr>
          </a:p>
          <a:p>
            <a:pPr marL="0" indent="0" algn="just">
              <a:buNone/>
            </a:pPr>
            <a:endParaRPr lang="en-US" sz="18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a:p>
            <a:pPr marL="0" indent="0" algn="just">
              <a:buNone/>
            </a:pPr>
            <a:endParaRPr lang="en-US" sz="1800" dirty="0">
              <a:latin typeface="Arial" panose="020B0604020202020204" pitchFamily="34" charset="0"/>
              <a:cs typeface="Arial" panose="020B0604020202020204" pitchFamily="34" charset="0"/>
            </a:endParaRPr>
          </a:p>
        </p:txBody>
      </p:sp>
      <p:sp>
        <p:nvSpPr>
          <p:cNvPr id="5" name="object 5"/>
          <p:cNvSpPr/>
          <p:nvPr/>
        </p:nvSpPr>
        <p:spPr>
          <a:xfrm>
            <a:off x="9469315" y="208460"/>
            <a:ext cx="1978269" cy="678799"/>
          </a:xfrm>
          <a:prstGeom prst="rect">
            <a:avLst/>
          </a:prstGeom>
          <a:blipFill>
            <a:blip r:embed="rId2" cstate="print"/>
            <a:stretch>
              <a:fillRect/>
            </a:stretch>
          </a:blipFill>
        </p:spPr>
        <p:txBody>
          <a:bodyPr wrap="square" lIns="0" tIns="0" rIns="0" bIns="0" rtlCol="0"/>
          <a:lstStyle/>
          <a:p>
            <a:endParaRPr/>
          </a:p>
        </p:txBody>
      </p:sp>
      <p:graphicFrame>
        <p:nvGraphicFramePr>
          <p:cNvPr id="2" name="Table 3">
            <a:extLst>
              <a:ext uri="{FF2B5EF4-FFF2-40B4-BE49-F238E27FC236}">
                <a16:creationId xmlns:a16="http://schemas.microsoft.com/office/drawing/2014/main" id="{62E3576B-93D8-A6A1-9072-CB03DB5E1A16}"/>
              </a:ext>
            </a:extLst>
          </p:cNvPr>
          <p:cNvGraphicFramePr>
            <a:graphicFrameLocks noGrp="1"/>
          </p:cNvGraphicFramePr>
          <p:nvPr>
            <p:extLst>
              <p:ext uri="{D42A27DB-BD31-4B8C-83A1-F6EECF244321}">
                <p14:modId xmlns:p14="http://schemas.microsoft.com/office/powerpoint/2010/main" val="3533844819"/>
              </p:ext>
            </p:extLst>
          </p:nvPr>
        </p:nvGraphicFramePr>
        <p:xfrm>
          <a:off x="1626886" y="1714445"/>
          <a:ext cx="8127999" cy="4389120"/>
        </p:xfrm>
        <a:graphic>
          <a:graphicData uri="http://schemas.openxmlformats.org/drawingml/2006/table">
            <a:tbl>
              <a:tblPr firstRow="1" bandRow="1">
                <a:tableStyleId>{5C22544A-7EE6-4342-B048-85BDC9FD1C3A}</a:tableStyleId>
              </a:tblPr>
              <a:tblGrid>
                <a:gridCol w="641752">
                  <a:extLst>
                    <a:ext uri="{9D8B030D-6E8A-4147-A177-3AD203B41FA5}">
                      <a16:colId xmlns:a16="http://schemas.microsoft.com/office/drawing/2014/main" val="3450458700"/>
                    </a:ext>
                  </a:extLst>
                </a:gridCol>
                <a:gridCol w="4776914">
                  <a:extLst>
                    <a:ext uri="{9D8B030D-6E8A-4147-A177-3AD203B41FA5}">
                      <a16:colId xmlns:a16="http://schemas.microsoft.com/office/drawing/2014/main" val="698495359"/>
                    </a:ext>
                  </a:extLst>
                </a:gridCol>
                <a:gridCol w="2709333">
                  <a:extLst>
                    <a:ext uri="{9D8B030D-6E8A-4147-A177-3AD203B41FA5}">
                      <a16:colId xmlns:a16="http://schemas.microsoft.com/office/drawing/2014/main" val="3016761631"/>
                    </a:ext>
                  </a:extLst>
                </a:gridCol>
              </a:tblGrid>
              <a:tr h="0">
                <a:tc>
                  <a:txBody>
                    <a:bodyPr/>
                    <a:lstStyle/>
                    <a:p>
                      <a:pPr algn="ctr"/>
                      <a:r>
                        <a:rPr lang="en-US" sz="1400" dirty="0">
                          <a:latin typeface="Arial" panose="020B0604020202020204" pitchFamily="34" charset="0"/>
                          <a:cs typeface="Arial" panose="020B0604020202020204" pitchFamily="34" charset="0"/>
                        </a:rPr>
                        <a:t>No.</a:t>
                      </a:r>
                    </a:p>
                  </a:txBody>
                  <a:tcPr/>
                </a:tc>
                <a:tc>
                  <a:txBody>
                    <a:bodyPr/>
                    <a:lstStyle/>
                    <a:p>
                      <a:pPr algn="ctr"/>
                      <a:r>
                        <a:rPr lang="en-US" sz="1400" dirty="0">
                          <a:latin typeface="Arial" panose="020B0604020202020204" pitchFamily="34" charset="0"/>
                          <a:cs typeface="Arial" panose="020B0604020202020204" pitchFamily="34" charset="0"/>
                        </a:rPr>
                        <a:t>Taxable Income</a:t>
                      </a:r>
                    </a:p>
                  </a:txBody>
                  <a:tcPr/>
                </a:tc>
                <a:tc>
                  <a:txBody>
                    <a:bodyPr/>
                    <a:lstStyle/>
                    <a:p>
                      <a:pPr algn="ctr"/>
                      <a:r>
                        <a:rPr lang="en-US" sz="1400" dirty="0">
                          <a:latin typeface="Arial" panose="020B0604020202020204" pitchFamily="34" charset="0"/>
                          <a:cs typeface="Arial" panose="020B0604020202020204" pitchFamily="34" charset="0"/>
                        </a:rPr>
                        <a:t>Tax Rate</a:t>
                      </a:r>
                    </a:p>
                  </a:txBody>
                  <a:tcPr/>
                </a:tc>
                <a:extLst>
                  <a:ext uri="{0D108BD9-81ED-4DB2-BD59-A6C34878D82A}">
                    <a16:rowId xmlns:a16="http://schemas.microsoft.com/office/drawing/2014/main" val="1091889948"/>
                  </a:ext>
                </a:extLst>
              </a:tr>
              <a:tr h="370840">
                <a:tc>
                  <a:txBody>
                    <a:bodyPr/>
                    <a:lstStyle/>
                    <a:p>
                      <a:pPr algn="ctr"/>
                      <a:r>
                        <a:rPr lang="en-US" sz="1400" dirty="0">
                          <a:latin typeface="Arial" panose="020B0604020202020204" pitchFamily="34" charset="0"/>
                          <a:cs typeface="Arial" panose="020B0604020202020204" pitchFamily="34" charset="0"/>
                        </a:rPr>
                        <a:t>1</a:t>
                      </a:r>
                    </a:p>
                  </a:txBody>
                  <a:tcPr/>
                </a:tc>
                <a:tc>
                  <a:txBody>
                    <a:bodyPr/>
                    <a:lstStyle/>
                    <a:p>
                      <a:r>
                        <a:rPr lang="en-US" sz="1400" dirty="0">
                          <a:latin typeface="Arial" panose="020B0604020202020204" pitchFamily="34" charset="0"/>
                          <a:cs typeface="Arial" panose="020B0604020202020204" pitchFamily="34" charset="0"/>
                        </a:rPr>
                        <a:t>Activities of providing digital information content products and services on entertainment, electronic games, digital movies, digital photos, digital music, digital advertising</a:t>
                      </a:r>
                    </a:p>
                  </a:txBody>
                  <a:tcPr/>
                </a:tc>
                <a:tc>
                  <a:txBody>
                    <a:bodyPr/>
                    <a:lstStyle/>
                    <a:p>
                      <a:r>
                        <a:rPr lang="en-US" sz="1400" dirty="0">
                          <a:latin typeface="Arial" panose="020B0604020202020204" pitchFamily="34" charset="0"/>
                          <a:cs typeface="Arial" panose="020B0604020202020204" pitchFamily="34" charset="0"/>
                        </a:rPr>
                        <a:t>5%</a:t>
                      </a:r>
                    </a:p>
                  </a:txBody>
                  <a:tcPr/>
                </a:tc>
                <a:extLst>
                  <a:ext uri="{0D108BD9-81ED-4DB2-BD59-A6C34878D82A}">
                    <a16:rowId xmlns:a16="http://schemas.microsoft.com/office/drawing/2014/main" val="1600660189"/>
                  </a:ext>
                </a:extLst>
              </a:tr>
              <a:tr h="370840">
                <a:tc>
                  <a:txBody>
                    <a:bodyPr/>
                    <a:lstStyle/>
                    <a:p>
                      <a:pPr algn="ctr"/>
                      <a:r>
                        <a:rPr lang="en-US" sz="1400" dirty="0">
                          <a:latin typeface="Arial" panose="020B0604020202020204" pitchFamily="34" charset="0"/>
                          <a:cs typeface="Arial" panose="020B0604020202020204" pitchFamily="34" charset="0"/>
                        </a:rPr>
                        <a:t>2</a:t>
                      </a:r>
                    </a:p>
                  </a:txBody>
                  <a:tcPr/>
                </a:tc>
                <a:tc>
                  <a:txBody>
                    <a:bodyPr/>
                    <a:lstStyle/>
                    <a:p>
                      <a:r>
                        <a:rPr lang="en-US" sz="1400" dirty="0">
                          <a:latin typeface="Arial" panose="020B0604020202020204" pitchFamily="34" charset="0"/>
                          <a:cs typeface="Arial" panose="020B0604020202020204" pitchFamily="34" charset="0"/>
                        </a:rPr>
                        <a:t>Resident individual business with annual revenue from 3 billion VND to 50 billion VND</a:t>
                      </a:r>
                    </a:p>
                  </a:txBody>
                  <a:tcPr/>
                </a:tc>
                <a:tc>
                  <a:txBody>
                    <a:bodyPr/>
                    <a:lstStyle/>
                    <a:p>
                      <a:r>
                        <a:rPr lang="en-US" sz="1400" dirty="0">
                          <a:latin typeface="Arial" panose="020B0604020202020204" pitchFamily="34" charset="0"/>
                          <a:cs typeface="Arial" panose="020B0604020202020204" pitchFamily="34" charset="0"/>
                        </a:rPr>
                        <a:t>17%</a:t>
                      </a:r>
                    </a:p>
                  </a:txBody>
                  <a:tcPr/>
                </a:tc>
                <a:extLst>
                  <a:ext uri="{0D108BD9-81ED-4DB2-BD59-A6C34878D82A}">
                    <a16:rowId xmlns:a16="http://schemas.microsoft.com/office/drawing/2014/main" val="3280723921"/>
                  </a:ext>
                </a:extLst>
              </a:tr>
              <a:tr h="370840">
                <a:tc>
                  <a:txBody>
                    <a:bodyPr/>
                    <a:lstStyle/>
                    <a:p>
                      <a:pPr algn="ctr"/>
                      <a:r>
                        <a:rPr lang="en-US" sz="1400" dirty="0">
                          <a:latin typeface="Arial" panose="020B0604020202020204" pitchFamily="34" charset="0"/>
                          <a:cs typeface="Arial" panose="020B0604020202020204" pitchFamily="34" charset="0"/>
                        </a:rPr>
                        <a:t>3</a:t>
                      </a:r>
                    </a:p>
                  </a:txBody>
                  <a:tcPr/>
                </a:tc>
                <a:tc>
                  <a:txBody>
                    <a:bodyPr/>
                    <a:lstStyle/>
                    <a:p>
                      <a:r>
                        <a:rPr lang="en-US" sz="1400" dirty="0">
                          <a:latin typeface="Arial" panose="020B0604020202020204" pitchFamily="34" charset="0"/>
                          <a:cs typeface="Arial" panose="020B0604020202020204" pitchFamily="34" charset="0"/>
                        </a:rPr>
                        <a:t>Resident individual business with annual revenue from 50 billion VND </a:t>
                      </a:r>
                    </a:p>
                  </a:txBody>
                  <a:tcPr/>
                </a:tc>
                <a:tc>
                  <a:txBody>
                    <a:bodyPr/>
                    <a:lstStyle/>
                    <a:p>
                      <a:r>
                        <a:rPr lang="en-US" sz="1400" dirty="0">
                          <a:latin typeface="Arial" panose="020B0604020202020204" pitchFamily="34" charset="0"/>
                          <a:cs typeface="Arial" panose="020B0604020202020204" pitchFamily="34" charset="0"/>
                        </a:rPr>
                        <a:t>20%</a:t>
                      </a:r>
                    </a:p>
                  </a:txBody>
                  <a:tcPr/>
                </a:tc>
                <a:extLst>
                  <a:ext uri="{0D108BD9-81ED-4DB2-BD59-A6C34878D82A}">
                    <a16:rowId xmlns:a16="http://schemas.microsoft.com/office/drawing/2014/main" val="4024442190"/>
                  </a:ext>
                </a:extLst>
              </a:tr>
              <a:tr h="370840">
                <a:tc>
                  <a:txBody>
                    <a:bodyPr/>
                    <a:lstStyle/>
                    <a:p>
                      <a:pPr algn="ctr"/>
                      <a:r>
                        <a:rPr lang="en-US" sz="1400" dirty="0">
                          <a:latin typeface="Arial" panose="020B0604020202020204" pitchFamily="34" charset="0"/>
                          <a:cs typeface="Arial" panose="020B0604020202020204" pitchFamily="34" charset="0"/>
                        </a:rPr>
                        <a:t>4</a:t>
                      </a:r>
                    </a:p>
                  </a:txBody>
                  <a:tcPr/>
                </a:tc>
                <a:tc>
                  <a:txBody>
                    <a:bodyPr/>
                    <a:lstStyle/>
                    <a:p>
                      <a:r>
                        <a:rPr lang="en-US" sz="1400" dirty="0">
                          <a:latin typeface="Arial" panose="020B0604020202020204" pitchFamily="34" charset="0"/>
                          <a:cs typeface="Arial" panose="020B0604020202020204" pitchFamily="34" charset="0"/>
                        </a:rPr>
                        <a:t>Income from capital transfer of resident individuals</a:t>
                      </a:r>
                    </a:p>
                  </a:txBody>
                  <a:tcPr/>
                </a:tc>
                <a:tc>
                  <a:txBody>
                    <a:bodyPr/>
                    <a:lstStyle/>
                    <a:p>
                      <a:r>
                        <a:rPr lang="en-US" sz="1400" dirty="0">
                          <a:latin typeface="Arial" panose="020B0604020202020204" pitchFamily="34" charset="0"/>
                          <a:cs typeface="Arial" panose="020B0604020202020204" pitchFamily="34" charset="0"/>
                        </a:rPr>
                        <a:t>20% on income from capital transfer in case the transfer price and related reasonable expenses are clearly determined</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Otherwise, 2% on transfer price</a:t>
                      </a:r>
                    </a:p>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58188447"/>
                  </a:ext>
                </a:extLst>
              </a:tr>
              <a:tr h="370840">
                <a:tc>
                  <a:txBody>
                    <a:bodyPr/>
                    <a:lstStyle/>
                    <a:p>
                      <a:pPr algn="ctr"/>
                      <a:r>
                        <a:rPr lang="en-US" sz="1400" dirty="0">
                          <a:latin typeface="Arial" panose="020B0604020202020204" pitchFamily="34" charset="0"/>
                          <a:cs typeface="Arial" panose="020B0604020202020204" pitchFamily="34" charset="0"/>
                        </a:rPr>
                        <a:t>5</a:t>
                      </a:r>
                    </a:p>
                  </a:txBody>
                  <a:tcPr/>
                </a:tc>
                <a:tc>
                  <a:txBody>
                    <a:bodyPr/>
                    <a:lstStyle/>
                    <a:p>
                      <a:pPr marL="0" marR="0" lvl="0" indent="0" algn="l" defTabSz="609600" rtl="0" eaLnBrk="1" fontAlgn="auto" latinLnBrk="0" hangingPunct="1">
                        <a:lnSpc>
                          <a:spcPct val="100000"/>
                        </a:lnSpc>
                        <a:spcBef>
                          <a:spcPts val="0"/>
                        </a:spcBef>
                        <a:spcAft>
                          <a:spcPts val="0"/>
                        </a:spcAft>
                        <a:buClrTx/>
                        <a:buSzTx/>
                        <a:buFontTx/>
                        <a:buNone/>
                        <a:tabLst/>
                        <a:defRPr/>
                      </a:pPr>
                      <a:r>
                        <a:rPr lang="en-US" altLang="en-US" sz="1400" dirty="0">
                          <a:latin typeface="Arial" panose="020B0604020202020204" pitchFamily="34" charset="0"/>
                          <a:ea typeface="SimSun" panose="02010600030101010101" pitchFamily="2" charset="-122"/>
                          <a:cs typeface="Times New Roman" panose="02020603050405020304" pitchFamily="18" charset="0"/>
                        </a:rPr>
                        <a:t>Income from transferring digital assets, transferring gold bars by resident individuals</a:t>
                      </a:r>
                    </a:p>
                  </a:txBody>
                  <a:tcPr/>
                </a:tc>
                <a:tc>
                  <a:txBody>
                    <a:bodyPr/>
                    <a:lstStyle/>
                    <a:p>
                      <a:r>
                        <a:rPr lang="en-US" sz="1400" dirty="0">
                          <a:latin typeface="Arial" panose="020B0604020202020204" pitchFamily="34" charset="0"/>
                          <a:cs typeface="Arial" panose="020B0604020202020204" pitchFamily="34" charset="0"/>
                        </a:rPr>
                        <a:t>0.1% on transfer price</a:t>
                      </a:r>
                    </a:p>
                  </a:txBody>
                  <a:tcPr/>
                </a:tc>
                <a:extLst>
                  <a:ext uri="{0D108BD9-81ED-4DB2-BD59-A6C34878D82A}">
                    <a16:rowId xmlns:a16="http://schemas.microsoft.com/office/drawing/2014/main" val="658800942"/>
                  </a:ext>
                </a:extLst>
              </a:tr>
            </a:tbl>
          </a:graphicData>
        </a:graphic>
      </p:graphicFrame>
    </p:spTree>
    <p:extLst>
      <p:ext uri="{BB962C8B-B14F-4D97-AF65-F5344CB8AC3E}">
        <p14:creationId xmlns:p14="http://schemas.microsoft.com/office/powerpoint/2010/main" val="3527694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1"/>
          <p:cNvSpPr txBox="1"/>
          <p:nvPr/>
        </p:nvSpPr>
        <p:spPr>
          <a:xfrm>
            <a:off x="1858681" y="3873126"/>
            <a:ext cx="9961450" cy="369332"/>
          </a:xfrm>
          <a:prstGeom prst="rect">
            <a:avLst/>
          </a:prstGeom>
        </p:spPr>
        <p:txBody>
          <a:bodyPr wrap="square" lIns="0" tIns="0" rIns="0" bIns="0" rtlCol="0" anchor="t">
            <a:spAutoFit/>
          </a:bodyPr>
          <a:lstStyle/>
          <a:p>
            <a:pPr defTabSz="609600">
              <a:spcBef>
                <a:spcPts val="665"/>
              </a:spcBef>
              <a:defRPr/>
            </a:pPr>
            <a:endParaRPr lang="en-GB" sz="2400" spc="27">
              <a:solidFill>
                <a:prstClr val="black">
                  <a:lumMod val="95000"/>
                  <a:lumOff val="5000"/>
                </a:prstClr>
              </a:solidFill>
              <a:latin typeface="Poppins" panose="00000500000000000000" pitchFamily="2" charset="0"/>
              <a:cs typeface="Poppins" panose="00000500000000000000" pitchFamily="2" charset="0"/>
            </a:endParaRPr>
          </a:p>
        </p:txBody>
      </p:sp>
      <p:sp>
        <p:nvSpPr>
          <p:cNvPr id="16" name="TextBox 15"/>
          <p:cNvSpPr txBox="1"/>
          <p:nvPr/>
        </p:nvSpPr>
        <p:spPr>
          <a:xfrm>
            <a:off x="265678" y="1103137"/>
            <a:ext cx="11554453" cy="6186309"/>
          </a:xfrm>
          <a:prstGeom prst="rect">
            <a:avLst/>
          </a:prstGeom>
          <a:noFill/>
        </p:spPr>
        <p:txBody>
          <a:bodyPr wrap="square">
            <a:spAutoFit/>
          </a:bodyPr>
          <a:lstStyle/>
          <a:p>
            <a:pPr marL="509588" marR="0" lvl="0" algn="l" defTabSz="609600" rtl="0" eaLnBrk="1" fontAlgn="auto" latinLnBrk="0" hangingPunct="1">
              <a:lnSpc>
                <a:spcPct val="100000"/>
              </a:lnSpc>
              <a:spcBef>
                <a:spcPts val="0"/>
              </a:spcBef>
              <a:spcAft>
                <a:spcPts val="0"/>
              </a:spcAft>
              <a:buClrTx/>
              <a:buSzTx/>
              <a:buFontTx/>
              <a:buNone/>
              <a:defRPr/>
            </a:pPr>
            <a:r>
              <a:rPr lang="en-US" b="1" dirty="0">
                <a:latin typeface="Arial" panose="020B0604020202020204" pitchFamily="34" charset="0"/>
                <a:cs typeface="Arial" panose="020B0604020202020204" pitchFamily="34" charset="0"/>
              </a:rPr>
              <a:t>4.	</a:t>
            </a:r>
            <a:r>
              <a:rPr lang="en-US" altLang="vi-VN" sz="1800" b="1" kern="1200" dirty="0">
                <a:solidFill>
                  <a:schemeClr val="dk1"/>
                </a:solidFill>
                <a:effectLst/>
                <a:latin typeface="Arial" panose="020B0604020202020204" pitchFamily="34" charset="0"/>
                <a:cs typeface="Arial" panose="020B0604020202020204" pitchFamily="34" charset="0"/>
              </a:rPr>
              <a:t>Draft Decree amending Decree No. 09/2018/ND-CP on detailing Commercial Law and Law on Foreign Trade Management and Activities Directly Related to Goods Sale and Purchase of Foreign Investors, Foreign-Owned Economic Organizations in Vietnam</a:t>
            </a:r>
          </a:p>
          <a:p>
            <a:pPr lvl="1" algn="just" defTabSz="457200">
              <a:defRPr/>
            </a:pPr>
            <a:endParaRPr lang="en-US" b="1" dirty="0">
              <a:latin typeface="Arial" panose="020B0604020202020204" pitchFamily="34" charset="0"/>
              <a:cs typeface="Arial" panose="020B0604020202020204" pitchFamily="34" charset="0"/>
            </a:endParaRPr>
          </a:p>
          <a:p>
            <a:pPr marL="857250" lvl="1" indent="-400050" algn="just" defTabSz="457200">
              <a:buAutoNum type="romanLcParenBoth"/>
              <a:defRPr/>
            </a:pPr>
            <a:r>
              <a:rPr lang="en-US" i="1" dirty="0">
                <a:latin typeface="Arial" panose="020B0604020202020204" pitchFamily="34" charset="0"/>
                <a:cs typeface="Arial" panose="020B0604020202020204" pitchFamily="34" charset="0"/>
              </a:rPr>
              <a:t>Authority in charge of managing goods sale and purchase activities and activities directly related to goods sale and purchase</a:t>
            </a:r>
          </a:p>
          <a:p>
            <a:pPr lvl="1" algn="just" defTabSz="457200">
              <a:defRPr/>
            </a:pPr>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US" dirty="0">
                <a:latin typeface="Arial" panose="020B0604020202020204" pitchFamily="34" charset="0"/>
                <a:cs typeface="Arial" panose="020B0604020202020204" pitchFamily="34" charset="0"/>
              </a:rPr>
              <a:t>Change from the Ministry of Industry and Trade (</a:t>
            </a:r>
            <a:r>
              <a:rPr lang="en-US" i="1" dirty="0">
                <a:latin typeface="Arial" panose="020B0604020202020204" pitchFamily="34" charset="0"/>
                <a:cs typeface="Arial" panose="020B0604020202020204" pitchFamily="34" charset="0"/>
              </a:rPr>
              <a:t>MOIT</a:t>
            </a:r>
            <a:r>
              <a:rPr lang="en-US" dirty="0">
                <a:latin typeface="Arial" panose="020B0604020202020204" pitchFamily="34" charset="0"/>
                <a:cs typeface="Arial" panose="020B0604020202020204" pitchFamily="34" charset="0"/>
              </a:rPr>
              <a:t>) to the provincial People’s Committee. The provincial People’s Committee issues business licenses and retail outlet licenses. The MOIT supervises and examines activities of foreign-owned economic organizations in these areas.</a:t>
            </a:r>
          </a:p>
          <a:p>
            <a:pPr marL="285750" indent="-285750" algn="just">
              <a:buFont typeface="Wingdings" panose="05000000000000000000" pitchFamily="2" charset="2"/>
              <a:buChar char="§"/>
            </a:pPr>
            <a:r>
              <a:rPr lang="en-US" dirty="0">
                <a:latin typeface="Arial" panose="020B0604020202020204" pitchFamily="34" charset="0"/>
                <a:cs typeface="Arial" panose="020B0604020202020204" pitchFamily="34" charset="0"/>
              </a:rPr>
              <a:t>No need to seek opinions of the MOIT and specialized management ministries in the procedure to issue business licenses and retail outlet licenses. However, opinions from the Ministry of Public Security and Ministry of National Defense are required in certain cases. This could be a concern for foreign investors as nation security is a concept subject to broad (and non-public) determination of the state authorities.</a:t>
            </a:r>
            <a:endParaRPr lang="en-US" b="1"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 </a:t>
            </a:r>
          </a:p>
          <a:p>
            <a:pPr marL="400050" indent="63500" algn="just">
              <a:buAutoNum type="romanLcParenBoth" startAt="2"/>
            </a:pPr>
            <a:r>
              <a:rPr lang="en-US" sz="1800" i="1" dirty="0">
                <a:latin typeface="Arial" panose="020B0604020202020204" pitchFamily="34" charset="0"/>
                <a:cs typeface="Arial" panose="020B0604020202020204" pitchFamily="34" charset="0"/>
              </a:rPr>
              <a:t>	Reduced conditions to obtain a business license</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Requirements on a financial plan to conduct the proposed activities; capacity to create jobs for local employees; and capacity and contribution level to local state budget are no longer criteria to assess qualification for a business license.</a:t>
            </a:r>
          </a:p>
          <a:p>
            <a:pPr marL="285750" indent="-285750"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p:txBody>
      </p:sp>
      <p:sp>
        <p:nvSpPr>
          <p:cNvPr id="2" name="Text Box 1"/>
          <p:cNvSpPr txBox="1"/>
          <p:nvPr/>
        </p:nvSpPr>
        <p:spPr>
          <a:xfrm>
            <a:off x="4361815" y="2783840"/>
            <a:ext cx="309880" cy="645160"/>
          </a:xfrm>
          <a:prstGeom prst="rect">
            <a:avLst/>
          </a:prstGeom>
          <a:noFill/>
        </p:spPr>
        <p:txBody>
          <a:bodyPr wrap="none" rtlCol="0">
            <a:spAutoFit/>
          </a:bodyPr>
          <a:lstStyle/>
          <a:p>
            <a:endParaRPr lang="en-US">
              <a:latin typeface="Arial Regular" panose="020B0604020202020204" charset="0"/>
              <a:cs typeface="Arial Regular" panose="020B0604020202020204" charset="0"/>
            </a:endParaRPr>
          </a:p>
          <a:p>
            <a:endParaRPr lang="en-US">
              <a:latin typeface="Arial Regular" panose="020B0604020202020204" charset="0"/>
              <a:cs typeface="Arial Regular" panose="020B0604020202020204" charset="0"/>
            </a:endParaRPr>
          </a:p>
        </p:txBody>
      </p:sp>
      <p:sp>
        <p:nvSpPr>
          <p:cNvPr id="6" name="object 5"/>
          <p:cNvSpPr/>
          <p:nvPr/>
        </p:nvSpPr>
        <p:spPr>
          <a:xfrm>
            <a:off x="9627577" y="252422"/>
            <a:ext cx="1978269" cy="678799"/>
          </a:xfrm>
          <a:prstGeom prst="rect">
            <a:avLst/>
          </a:prstGeom>
          <a:blipFill>
            <a:blip r:embed="rId3" cstate="print"/>
            <a:stretch>
              <a:fillRect/>
            </a:stretch>
          </a:blipFill>
        </p:spPr>
        <p:txBody>
          <a:bodyPr wrap="square" lIns="0" tIns="0" rIns="0" bIns="0" rtlCol="0"/>
          <a:lstStyle/>
          <a:p>
            <a:endParaRPr/>
          </a:p>
        </p:txBody>
      </p:sp>
      <p:sp>
        <p:nvSpPr>
          <p:cNvPr id="4" name="Rectangle 2">
            <a:extLst>
              <a:ext uri="{FF2B5EF4-FFF2-40B4-BE49-F238E27FC236}">
                <a16:creationId xmlns:a16="http://schemas.microsoft.com/office/drawing/2014/main" id="{35141EE1-BE0B-FBC2-4AED-8B3D945072CC}"/>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61159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1"/>
          <p:cNvSpPr txBox="1"/>
          <p:nvPr/>
        </p:nvSpPr>
        <p:spPr>
          <a:xfrm>
            <a:off x="1858681" y="3873126"/>
            <a:ext cx="9961450" cy="369332"/>
          </a:xfrm>
          <a:prstGeom prst="rect">
            <a:avLst/>
          </a:prstGeom>
        </p:spPr>
        <p:txBody>
          <a:bodyPr wrap="square" lIns="0" tIns="0" rIns="0" bIns="0" rtlCol="0" anchor="t">
            <a:spAutoFit/>
          </a:bodyPr>
          <a:lstStyle/>
          <a:p>
            <a:pPr defTabSz="609600">
              <a:spcBef>
                <a:spcPts val="665"/>
              </a:spcBef>
              <a:defRPr/>
            </a:pPr>
            <a:endParaRPr lang="en-GB" sz="2400" spc="27">
              <a:solidFill>
                <a:prstClr val="black">
                  <a:lumMod val="95000"/>
                  <a:lumOff val="5000"/>
                </a:prstClr>
              </a:solidFill>
              <a:latin typeface="Poppins" panose="00000500000000000000" pitchFamily="2" charset="0"/>
              <a:cs typeface="Poppins" panose="00000500000000000000" pitchFamily="2" charset="0"/>
            </a:endParaRPr>
          </a:p>
        </p:txBody>
      </p:sp>
      <p:sp>
        <p:nvSpPr>
          <p:cNvPr id="16" name="TextBox 15"/>
          <p:cNvSpPr txBox="1"/>
          <p:nvPr/>
        </p:nvSpPr>
        <p:spPr>
          <a:xfrm>
            <a:off x="265678" y="1253608"/>
            <a:ext cx="11554453" cy="3416320"/>
          </a:xfrm>
          <a:prstGeom prst="rect">
            <a:avLst/>
          </a:prstGeom>
          <a:noFill/>
        </p:spPr>
        <p:txBody>
          <a:bodyPr wrap="square">
            <a:spAutoFit/>
          </a:bodyPr>
          <a:lstStyle/>
          <a:p>
            <a:pPr lvl="1" algn="just" defTabSz="457200">
              <a:defRPr/>
            </a:pPr>
            <a:r>
              <a:rPr lang="en-US" i="1" dirty="0">
                <a:latin typeface="Arial" panose="020B0604020202020204" pitchFamily="34" charset="0"/>
                <a:cs typeface="Arial" panose="020B0604020202020204" pitchFamily="34" charset="0"/>
              </a:rPr>
              <a:t>(iii) More conditions to obtain a business license for foreign investors being non-parties to international treaties to which Vietnam is a party</a:t>
            </a:r>
          </a:p>
          <a:p>
            <a:pPr lvl="1" algn="just" defTabSz="457200">
              <a:defRPr/>
            </a:pPr>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342900" indent="-342900" algn="just">
              <a:buFont typeface="+mj-lt"/>
              <a:buAutoNum type="alphaLcParenR"/>
            </a:pPr>
            <a:r>
              <a:rPr lang="en-US" dirty="0">
                <a:latin typeface="Arial" panose="020B0604020202020204" pitchFamily="34" charset="0"/>
                <a:cs typeface="Arial" panose="020B0604020202020204" pitchFamily="34" charset="0"/>
              </a:rPr>
              <a:t>In case of a JV where foreign ownership does not exceed 49%, the foreign-owned economic organization must meet requirements on goods list and other restrictions as Vietnam committed in the WTO.</a:t>
            </a:r>
          </a:p>
          <a:p>
            <a:pPr marL="342900" indent="-342900" algn="just">
              <a:buFont typeface="+mj-lt"/>
              <a:buAutoNum type="alphaLcParenR"/>
            </a:pPr>
            <a:r>
              <a:rPr lang="en-US" dirty="0">
                <a:latin typeface="Arial" panose="020B0604020202020204" pitchFamily="34" charset="0"/>
                <a:cs typeface="Arial" panose="020B0604020202020204" pitchFamily="34" charset="0"/>
              </a:rPr>
              <a:t>In case foreign ownership in a JV is from 50% or above, in addition to the requirement in a), the foreign-owned economic organization must commit to recruit and train at least 100 Vietnamese employees according to a committed specific schedule.</a:t>
            </a:r>
          </a:p>
          <a:p>
            <a:pPr marL="342900" indent="-342900" algn="just">
              <a:buFont typeface="+mj-lt"/>
              <a:buAutoNum type="alphaLcParenR"/>
            </a:pPr>
            <a:r>
              <a:rPr lang="en-US" dirty="0">
                <a:latin typeface="Arial" panose="020B0604020202020204" pitchFamily="34" charset="0"/>
                <a:cs typeface="Arial" panose="020B0604020202020204" pitchFamily="34" charset="0"/>
              </a:rPr>
              <a:t>In case of setting up a wholly-owned entity in Vietnam, in addition to the requirement in a), the foreign-owned economic organization must commit to recruit and train at least 300 Vietnamese employees according to a committed specific schedule.</a:t>
            </a:r>
            <a:endParaRPr lang="en-US" b="1"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 </a:t>
            </a:r>
          </a:p>
        </p:txBody>
      </p:sp>
      <p:sp>
        <p:nvSpPr>
          <p:cNvPr id="2" name="Text Box 1"/>
          <p:cNvSpPr txBox="1"/>
          <p:nvPr/>
        </p:nvSpPr>
        <p:spPr>
          <a:xfrm>
            <a:off x="4361815" y="2783840"/>
            <a:ext cx="309880" cy="645160"/>
          </a:xfrm>
          <a:prstGeom prst="rect">
            <a:avLst/>
          </a:prstGeom>
          <a:noFill/>
        </p:spPr>
        <p:txBody>
          <a:bodyPr wrap="none" rtlCol="0">
            <a:spAutoFit/>
          </a:bodyPr>
          <a:lstStyle/>
          <a:p>
            <a:endParaRPr lang="en-US">
              <a:latin typeface="Arial Regular" panose="020B0604020202020204" charset="0"/>
              <a:cs typeface="Arial Regular" panose="020B0604020202020204" charset="0"/>
            </a:endParaRPr>
          </a:p>
          <a:p>
            <a:endParaRPr lang="en-US">
              <a:latin typeface="Arial Regular" panose="020B0604020202020204" charset="0"/>
              <a:cs typeface="Arial Regular" panose="020B0604020202020204" charset="0"/>
            </a:endParaRPr>
          </a:p>
        </p:txBody>
      </p:sp>
      <p:sp>
        <p:nvSpPr>
          <p:cNvPr id="6" name="object 5"/>
          <p:cNvSpPr/>
          <p:nvPr/>
        </p:nvSpPr>
        <p:spPr>
          <a:xfrm>
            <a:off x="9627577" y="252422"/>
            <a:ext cx="1978269" cy="678799"/>
          </a:xfrm>
          <a:prstGeom prst="rect">
            <a:avLst/>
          </a:prstGeom>
          <a:blipFill>
            <a:blip r:embed="rId3" cstate="print"/>
            <a:stretch>
              <a:fillRect/>
            </a:stretch>
          </a:blipFill>
        </p:spPr>
        <p:txBody>
          <a:bodyPr wrap="square" lIns="0" tIns="0" rIns="0" bIns="0" rtlCol="0"/>
          <a:lstStyle/>
          <a:p>
            <a:endParaRPr/>
          </a:p>
        </p:txBody>
      </p:sp>
      <p:sp>
        <p:nvSpPr>
          <p:cNvPr id="4" name="Rectangle 2">
            <a:extLst>
              <a:ext uri="{FF2B5EF4-FFF2-40B4-BE49-F238E27FC236}">
                <a16:creationId xmlns:a16="http://schemas.microsoft.com/office/drawing/2014/main" id="{35141EE1-BE0B-FBC2-4AED-8B3D945072CC}"/>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44871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1"/>
          <p:cNvSpPr txBox="1"/>
          <p:nvPr/>
        </p:nvSpPr>
        <p:spPr>
          <a:xfrm>
            <a:off x="1858681" y="3873126"/>
            <a:ext cx="9961450" cy="369332"/>
          </a:xfrm>
          <a:prstGeom prst="rect">
            <a:avLst/>
          </a:prstGeom>
        </p:spPr>
        <p:txBody>
          <a:bodyPr wrap="square" lIns="0" tIns="0" rIns="0" bIns="0" rtlCol="0" anchor="t">
            <a:spAutoFit/>
          </a:bodyPr>
          <a:lstStyle/>
          <a:p>
            <a:pPr defTabSz="609600">
              <a:spcBef>
                <a:spcPts val="665"/>
              </a:spcBef>
              <a:defRPr/>
            </a:pPr>
            <a:endParaRPr lang="en-GB" sz="2400" spc="27">
              <a:solidFill>
                <a:prstClr val="black">
                  <a:lumMod val="95000"/>
                  <a:lumOff val="5000"/>
                </a:prstClr>
              </a:solidFill>
              <a:latin typeface="Poppins" panose="00000500000000000000" pitchFamily="2" charset="0"/>
              <a:cs typeface="Poppins" panose="00000500000000000000" pitchFamily="2" charset="0"/>
            </a:endParaRPr>
          </a:p>
        </p:txBody>
      </p:sp>
      <p:sp>
        <p:nvSpPr>
          <p:cNvPr id="16" name="TextBox 15"/>
          <p:cNvSpPr txBox="1"/>
          <p:nvPr/>
        </p:nvSpPr>
        <p:spPr>
          <a:xfrm>
            <a:off x="265678" y="394692"/>
            <a:ext cx="11554453" cy="6463308"/>
          </a:xfrm>
          <a:prstGeom prst="rect">
            <a:avLst/>
          </a:prstGeom>
          <a:noFill/>
        </p:spPr>
        <p:txBody>
          <a:bodyPr wrap="square">
            <a:spAutoFit/>
          </a:bodyPr>
          <a:lstStyle/>
          <a:p>
            <a:pPr algn="just"/>
            <a:endParaRPr lang="en-US" dirty="0">
              <a:latin typeface="Arial" panose="020B0604020202020204" pitchFamily="34" charset="0"/>
              <a:cs typeface="Arial" panose="020B0604020202020204" pitchFamily="34" charset="0"/>
            </a:endParaRPr>
          </a:p>
          <a:p>
            <a:pPr marL="800100" indent="-400050" algn="just">
              <a:buAutoNum type="romanLcParenBoth" startAt="4"/>
            </a:pPr>
            <a:r>
              <a:rPr lang="en-US" sz="1800" i="1" dirty="0">
                <a:latin typeface="Arial" panose="020B0604020202020204" pitchFamily="34" charset="0"/>
                <a:cs typeface="Arial" panose="020B0604020202020204" pitchFamily="34" charset="0"/>
              </a:rPr>
              <a:t>Revisions to conditions to </a:t>
            </a:r>
            <a:r>
              <a:rPr lang="en-US" i="1" dirty="0">
                <a:latin typeface="Arial" panose="020B0604020202020204" pitchFamily="34" charset="0"/>
                <a:cs typeface="Arial" panose="020B0604020202020204" pitchFamily="34" charset="0"/>
              </a:rPr>
              <a:t>obtain a retail outlet license</a:t>
            </a:r>
          </a:p>
          <a:p>
            <a:pPr marL="400050" algn="just"/>
            <a:endParaRPr lang="en-US" sz="1800" i="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US" dirty="0">
                <a:latin typeface="Arial" panose="020B0604020202020204" pitchFamily="34" charset="0"/>
                <a:cs typeface="Arial" panose="020B0604020202020204" pitchFamily="34" charset="0"/>
              </a:rPr>
              <a:t>No </a:t>
            </a:r>
            <a:r>
              <a:rPr lang="en-US" dirty="0" err="1">
                <a:latin typeface="Arial" panose="020B0604020202020204" pitchFamily="34" charset="0"/>
                <a:cs typeface="Arial" panose="020B0604020202020204" pitchFamily="34" charset="0"/>
              </a:rPr>
              <a:t>ENT</a:t>
            </a:r>
            <a:r>
              <a:rPr lang="en-US" dirty="0">
                <a:latin typeface="Arial" panose="020B0604020202020204" pitchFamily="34" charset="0"/>
                <a:cs typeface="Arial" panose="020B0604020202020204" pitchFamily="34" charset="0"/>
              </a:rPr>
              <a:t> for foreign investors being parties to the </a:t>
            </a:r>
            <a:r>
              <a:rPr lang="en-US" dirty="0" err="1">
                <a:latin typeface="Arial" panose="020B0604020202020204" pitchFamily="34" charset="0"/>
                <a:cs typeface="Arial" panose="020B0604020202020204" pitchFamily="34" charset="0"/>
              </a:rPr>
              <a:t>CPTPP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EVFTA</a:t>
            </a:r>
            <a:r>
              <a:rPr lang="en-US" dirty="0">
                <a:latin typeface="Arial" panose="020B0604020202020204" pitchFamily="34" charset="0"/>
                <a:cs typeface="Arial" panose="020B0604020202020204" pitchFamily="34" charset="0"/>
              </a:rPr>
              <a:t> and other agreements that Vietnam commits to remove </a:t>
            </a:r>
            <a:r>
              <a:rPr lang="en-US" dirty="0" err="1">
                <a:latin typeface="Arial" panose="020B0604020202020204" pitchFamily="34" charset="0"/>
                <a:cs typeface="Arial" panose="020B0604020202020204" pitchFamily="34" charset="0"/>
              </a:rPr>
              <a:t>ENT</a:t>
            </a:r>
            <a:r>
              <a:rPr lang="en-US" dirty="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
            </a:pPr>
            <a:r>
              <a:rPr lang="en-US" dirty="0">
                <a:latin typeface="Arial" panose="020B0604020202020204" pitchFamily="34" charset="0"/>
                <a:cs typeface="Arial" panose="020B0604020202020204" pitchFamily="34" charset="0"/>
              </a:rPr>
              <a:t>For other foreign investors: the Draft removes unclear conditions such as capacity to create jobs for local employees; capacity and contribution level to local state budget, impact on traffic density, environmental hygiene, fire prevention and fighting.</a:t>
            </a:r>
          </a:p>
          <a:p>
            <a:pPr marL="285750" indent="-285750" algn="just">
              <a:buFont typeface="Wingdings" panose="05000000000000000000" pitchFamily="2" charset="2"/>
              <a:buChar char="§"/>
            </a:pPr>
            <a:r>
              <a:rPr lang="en-US" dirty="0">
                <a:latin typeface="Arial" panose="020B0604020202020204" pitchFamily="34" charset="0"/>
                <a:cs typeface="Arial" panose="020B0604020202020204" pitchFamily="34" charset="0"/>
              </a:rPr>
              <a:t>Clearer criteria for </a:t>
            </a:r>
            <a:r>
              <a:rPr lang="en-US" dirty="0" err="1">
                <a:latin typeface="Arial" panose="020B0604020202020204" pitchFamily="34" charset="0"/>
                <a:cs typeface="Arial" panose="020B0604020202020204" pitchFamily="34" charset="0"/>
              </a:rPr>
              <a:t>ENT</a:t>
            </a:r>
            <a:r>
              <a:rPr lang="en-US" dirty="0">
                <a:latin typeface="Arial" panose="020B0604020202020204" pitchFamily="34" charset="0"/>
                <a:cs typeface="Arial" panose="020B0604020202020204" pitchFamily="34" charset="0"/>
              </a:rPr>
              <a:t>: For retail outlet of up to 5,000 </a:t>
            </a:r>
            <a:r>
              <a:rPr lang="en-US" dirty="0" err="1">
                <a:latin typeface="Arial" panose="020B0604020202020204" pitchFamily="34" charset="0"/>
                <a:cs typeface="Arial" panose="020B0604020202020204" pitchFamily="34" charset="0"/>
              </a:rPr>
              <a:t>m</a:t>
            </a:r>
            <a:r>
              <a:rPr lang="en-US" baseline="30000" dirty="0" err="1">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the affected geographical area to be assessed should be at ward level. For retail outlet of more than 5,000 </a:t>
            </a:r>
            <a:r>
              <a:rPr lang="en-US" dirty="0" err="1">
                <a:latin typeface="Arial" panose="020B0604020202020204" pitchFamily="34" charset="0"/>
                <a:cs typeface="Arial" panose="020B0604020202020204" pitchFamily="34" charset="0"/>
              </a:rPr>
              <a:t>m</a:t>
            </a:r>
            <a:r>
              <a:rPr lang="en-US" baseline="30000" dirty="0" err="1">
                <a:latin typeface="Arial" panose="020B0604020202020204" pitchFamily="34" charset="0"/>
                <a:cs typeface="Arial" panose="020B0604020202020204" pitchFamily="34" charset="0"/>
              </a:rPr>
              <a:t>2</a:t>
            </a:r>
            <a:r>
              <a:rPr lang="en-US" baseline="30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 affected geographical area to be assessed should be at provincial level.</a:t>
            </a:r>
          </a:p>
          <a:p>
            <a:pPr marL="285750" indent="-285750"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400050" algn="just"/>
            <a:r>
              <a:rPr lang="en-US" i="1" dirty="0">
                <a:latin typeface="Arial" panose="020B0604020202020204" pitchFamily="34" charset="0"/>
                <a:cs typeface="Arial" panose="020B0604020202020204" pitchFamily="34" charset="0"/>
              </a:rPr>
              <a:t>(v) Reporting obligations</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Foreign-owned economic organizations must submit bi-annual and annual reports on their activities to the provincial People’s Committee. Previously, only annual report is required.</a:t>
            </a:r>
          </a:p>
          <a:p>
            <a:pPr algn="just"/>
            <a:endParaRPr lang="en-US" dirty="0">
              <a:latin typeface="Arial" panose="020B0604020202020204" pitchFamily="34" charset="0"/>
              <a:cs typeface="Arial" panose="020B0604020202020204" pitchFamily="34" charset="0"/>
            </a:endParaRPr>
          </a:p>
          <a:p>
            <a:pPr indent="347663" algn="just"/>
            <a:r>
              <a:rPr lang="en-US" i="1" dirty="0">
                <a:latin typeface="Arial" panose="020B0604020202020204" pitchFamily="34" charset="0"/>
                <a:cs typeface="Arial" panose="020B0604020202020204" pitchFamily="34" charset="0"/>
              </a:rPr>
              <a:t>(vi) Withdrawal of business license and retail outlet license</a:t>
            </a:r>
          </a:p>
          <a:p>
            <a:pPr algn="just"/>
            <a:r>
              <a:rPr lang="en-US" i="1" dirty="0">
                <a:latin typeface="Arial" panose="020B0604020202020204" pitchFamily="34" charset="0"/>
                <a:cs typeface="Arial" panose="020B0604020202020204" pitchFamily="34" charset="0"/>
              </a:rPr>
              <a:t> </a:t>
            </a:r>
          </a:p>
          <a:p>
            <a:pPr algn="just"/>
            <a:r>
              <a:rPr lang="en-US" dirty="0">
                <a:latin typeface="Arial" panose="020B0604020202020204" pitchFamily="34" charset="0"/>
                <a:cs typeface="Arial" panose="020B0604020202020204" pitchFamily="34" charset="0"/>
              </a:rPr>
              <a:t>The Draft adds more cases: Failing to report to the provincial People’s Committee after 15 days from the relevant competent authority decides to terminate the validity of the enterprise registration certificate; Being subject to 3 consecutive administrative penalties within 12 months due to violation of the scope of the business license/ retail outlet license.</a:t>
            </a:r>
          </a:p>
        </p:txBody>
      </p:sp>
      <p:sp>
        <p:nvSpPr>
          <p:cNvPr id="2" name="Text Box 1"/>
          <p:cNvSpPr txBox="1"/>
          <p:nvPr/>
        </p:nvSpPr>
        <p:spPr>
          <a:xfrm>
            <a:off x="4361815" y="2783840"/>
            <a:ext cx="309880" cy="645160"/>
          </a:xfrm>
          <a:prstGeom prst="rect">
            <a:avLst/>
          </a:prstGeom>
          <a:noFill/>
        </p:spPr>
        <p:txBody>
          <a:bodyPr wrap="none" rtlCol="0">
            <a:spAutoFit/>
          </a:bodyPr>
          <a:lstStyle/>
          <a:p>
            <a:endParaRPr lang="en-US">
              <a:latin typeface="Arial Regular" panose="020B0604020202020204" charset="0"/>
              <a:cs typeface="Arial Regular" panose="020B0604020202020204" charset="0"/>
            </a:endParaRPr>
          </a:p>
          <a:p>
            <a:endParaRPr lang="en-US">
              <a:latin typeface="Arial Regular" panose="020B0604020202020204" charset="0"/>
              <a:cs typeface="Arial Regular" panose="020B0604020202020204" charset="0"/>
            </a:endParaRPr>
          </a:p>
        </p:txBody>
      </p:sp>
      <p:sp>
        <p:nvSpPr>
          <p:cNvPr id="6" name="object 5"/>
          <p:cNvSpPr/>
          <p:nvPr/>
        </p:nvSpPr>
        <p:spPr>
          <a:xfrm>
            <a:off x="9627577" y="252422"/>
            <a:ext cx="1978269" cy="678799"/>
          </a:xfrm>
          <a:prstGeom prst="rect">
            <a:avLst/>
          </a:prstGeom>
          <a:blipFill>
            <a:blip r:embed="rId3" cstate="print"/>
            <a:stretch>
              <a:fillRect/>
            </a:stretch>
          </a:blipFill>
        </p:spPr>
        <p:txBody>
          <a:bodyPr wrap="square" lIns="0" tIns="0" rIns="0" bIns="0" rtlCol="0"/>
          <a:lstStyle/>
          <a:p>
            <a:endParaRPr/>
          </a:p>
        </p:txBody>
      </p:sp>
      <p:sp>
        <p:nvSpPr>
          <p:cNvPr id="4" name="Rectangle 2">
            <a:extLst>
              <a:ext uri="{FF2B5EF4-FFF2-40B4-BE49-F238E27FC236}">
                <a16:creationId xmlns:a16="http://schemas.microsoft.com/office/drawing/2014/main" id="{35141EE1-BE0B-FBC2-4AED-8B3D945072CC}"/>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536609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542</TotalTime>
  <Words>1032</Words>
  <Application>Microsoft Office PowerPoint</Application>
  <PresentationFormat>Widescreen</PresentationFormat>
  <Paragraphs>134</Paragraphs>
  <Slides>9</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SimSun</vt:lpstr>
      <vt:lpstr>Calibri</vt:lpstr>
      <vt:lpstr>Wingdings</vt:lpstr>
      <vt:lpstr>Poppins</vt:lpstr>
      <vt:lpstr>Arial</vt:lpstr>
      <vt:lpstr>Arial Regular</vt:lpstr>
      <vt:lpstr>Times New Roman</vt:lpstr>
      <vt:lpstr>1_Office Theme</vt:lpstr>
      <vt:lpstr>LEGAL UPDATE – 12 November 2025  DUANE MORRIS VIETNAM LLC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DMVN</dc:creator>
  <cp:lastModifiedBy>admin</cp:lastModifiedBy>
  <cp:revision>63</cp:revision>
  <dcterms:created xsi:type="dcterms:W3CDTF">2023-12-13T13:53:58Z</dcterms:created>
  <dcterms:modified xsi:type="dcterms:W3CDTF">2025-11-12T04:38:43Z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1033-5.3.0.7932</vt:lpwstr>
  </property>
</Properties>
</file>