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404" r:id="rId2"/>
    <p:sldId id="1385" r:id="rId3"/>
    <p:sldId id="1379" r:id="rId4"/>
    <p:sldId id="1409" r:id="rId5"/>
    <p:sldId id="141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am, Bach Dai" userId="5d5fb4b3-765c-450c-9259-a2a21032fa33" providerId="ADAL" clId="{842AC33E-46BF-43CA-90AC-F7B336DA05E8}"/>
    <pc:docChg chg="undo custSel modSld">
      <pc:chgData name="Pham, Bach Dai" userId="5d5fb4b3-765c-450c-9259-a2a21032fa33" providerId="ADAL" clId="{842AC33E-46BF-43CA-90AC-F7B336DA05E8}" dt="2025-11-25T07:28:43.350" v="442" actId="6549"/>
      <pc:docMkLst>
        <pc:docMk/>
      </pc:docMkLst>
      <pc:sldChg chg="modSp mod">
        <pc:chgData name="Pham, Bach Dai" userId="5d5fb4b3-765c-450c-9259-a2a21032fa33" providerId="ADAL" clId="{842AC33E-46BF-43CA-90AC-F7B336DA05E8}" dt="2025-11-25T07:28:43.350" v="442" actId="6549"/>
        <pc:sldMkLst>
          <pc:docMk/>
          <pc:sldMk cId="0" sldId="1379"/>
        </pc:sldMkLst>
        <pc:spChg chg="mod">
          <ac:chgData name="Pham, Bach Dai" userId="5d5fb4b3-765c-450c-9259-a2a21032fa33" providerId="ADAL" clId="{842AC33E-46BF-43CA-90AC-F7B336DA05E8}" dt="2025-11-25T07:28:43.350" v="442" actId="6549"/>
          <ac:spMkLst>
            <pc:docMk/>
            <pc:sldMk cId="0" sldId="1379"/>
            <ac:spMk id="16" creationId="{00000000-0000-0000-0000-000000000000}"/>
          </ac:spMkLst>
        </pc:spChg>
      </pc:sldChg>
      <pc:sldChg chg="modSp mod">
        <pc:chgData name="Pham, Bach Dai" userId="5d5fb4b3-765c-450c-9259-a2a21032fa33" providerId="ADAL" clId="{842AC33E-46BF-43CA-90AC-F7B336DA05E8}" dt="2025-11-25T02:56:35.205" v="266" actId="6549"/>
        <pc:sldMkLst>
          <pc:docMk/>
          <pc:sldMk cId="0" sldId="1385"/>
        </pc:sldMkLst>
        <pc:graphicFrameChg chg="mod modGraphic">
          <ac:chgData name="Pham, Bach Dai" userId="5d5fb4b3-765c-450c-9259-a2a21032fa33" providerId="ADAL" clId="{842AC33E-46BF-43CA-90AC-F7B336DA05E8}" dt="2025-11-25T02:56:35.205" v="266" actId="6549"/>
          <ac:graphicFrameMkLst>
            <pc:docMk/>
            <pc:sldMk cId="0" sldId="1385"/>
            <ac:graphicFrameMk id="3" creationId="{00000000-0000-0000-0000-000000000000}"/>
          </ac:graphicFrameMkLst>
        </pc:graphicFrameChg>
      </pc:sldChg>
      <pc:sldChg chg="modSp mod">
        <pc:chgData name="Pham, Bach Dai" userId="5d5fb4b3-765c-450c-9259-a2a21032fa33" providerId="ADAL" clId="{842AC33E-46BF-43CA-90AC-F7B336DA05E8}" dt="2025-11-25T02:15:53.020" v="20" actId="6549"/>
        <pc:sldMkLst>
          <pc:docMk/>
          <pc:sldMk cId="3550065058" sldId="1404"/>
        </pc:sldMkLst>
        <pc:spChg chg="mod">
          <ac:chgData name="Pham, Bach Dai" userId="5d5fb4b3-765c-450c-9259-a2a21032fa33" providerId="ADAL" clId="{842AC33E-46BF-43CA-90AC-F7B336DA05E8}" dt="2025-11-25T02:15:53.020" v="20" actId="6549"/>
          <ac:spMkLst>
            <pc:docMk/>
            <pc:sldMk cId="3550065058" sldId="1404"/>
            <ac:spMk id="4" creationId="{00000000-0000-0000-0000-000000000000}"/>
          </ac:spMkLst>
        </pc:spChg>
      </pc:sldChg>
      <pc:sldChg chg="modSp mod">
        <pc:chgData name="Pham, Bach Dai" userId="5d5fb4b3-765c-450c-9259-a2a21032fa33" providerId="ADAL" clId="{842AC33E-46BF-43CA-90AC-F7B336DA05E8}" dt="2025-11-25T07:27:33.442" v="417" actId="6549"/>
        <pc:sldMkLst>
          <pc:docMk/>
          <pc:sldMk cId="2139294556" sldId="1409"/>
        </pc:sldMkLst>
        <pc:spChg chg="mod">
          <ac:chgData name="Pham, Bach Dai" userId="5d5fb4b3-765c-450c-9259-a2a21032fa33" providerId="ADAL" clId="{842AC33E-46BF-43CA-90AC-F7B336DA05E8}" dt="2025-11-25T07:27:33.442" v="417" actId="6549"/>
          <ac:spMkLst>
            <pc:docMk/>
            <pc:sldMk cId="2139294556" sldId="1409"/>
            <ac:spMk id="16" creationId="{9092C668-1993-AD1D-44A8-01F242972334}"/>
          </ac:spMkLst>
        </pc:spChg>
        <pc:cxnChg chg="mod">
          <ac:chgData name="Pham, Bach Dai" userId="5d5fb4b3-765c-450c-9259-a2a21032fa33" providerId="ADAL" clId="{842AC33E-46BF-43CA-90AC-F7B336DA05E8}" dt="2025-11-25T02:50:42.306" v="162" actId="1076"/>
          <ac:cxnSpMkLst>
            <pc:docMk/>
            <pc:sldMk cId="2139294556" sldId="1409"/>
            <ac:cxnSpMk id="17" creationId="{C7697666-B56A-EDCC-2CF3-857A96293938}"/>
          </ac:cxnSpMkLst>
        </pc:cxnChg>
      </pc:sldChg>
      <pc:sldChg chg="modSp mod">
        <pc:chgData name="Pham, Bach Dai" userId="5d5fb4b3-765c-450c-9259-a2a21032fa33" providerId="ADAL" clId="{842AC33E-46BF-43CA-90AC-F7B336DA05E8}" dt="2025-11-25T07:28:01.932" v="428" actId="20577"/>
        <pc:sldMkLst>
          <pc:docMk/>
          <pc:sldMk cId="1640897601" sldId="1411"/>
        </pc:sldMkLst>
        <pc:spChg chg="mod">
          <ac:chgData name="Pham, Bach Dai" userId="5d5fb4b3-765c-450c-9259-a2a21032fa33" providerId="ADAL" clId="{842AC33E-46BF-43CA-90AC-F7B336DA05E8}" dt="2025-11-25T07:28:01.932" v="428" actId="20577"/>
          <ac:spMkLst>
            <pc:docMk/>
            <pc:sldMk cId="1640897601" sldId="1411"/>
            <ac:spMk id="16" creationId="{9092C668-1993-AD1D-44A8-01F242972334}"/>
          </ac:spMkLst>
        </pc:spChg>
        <pc:cxnChg chg="mod">
          <ac:chgData name="Pham, Bach Dai" userId="5d5fb4b3-765c-450c-9259-a2a21032fa33" providerId="ADAL" clId="{842AC33E-46BF-43CA-90AC-F7B336DA05E8}" dt="2025-11-25T02:56:45.839" v="269" actId="1076"/>
          <ac:cxnSpMkLst>
            <pc:docMk/>
            <pc:sldMk cId="1640897601" sldId="1411"/>
            <ac:cxnSpMk id="17" creationId="{C7697666-B56A-EDCC-2CF3-857A9629393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8EC09-9233-4D45-A0B3-5C8757D88F7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AC661-F29A-47E2-82EE-1B3F8B5E279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62B41-0AC0-7AFF-8E8D-3C909F10F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036DDA-9230-3885-C477-DEC0ABE3E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3EB7C-25B2-5708-3FF3-756A6E747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E243B-F033-BAA7-2A28-EF5FE26723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2873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62B41-0AC0-7AFF-8E8D-3C909F10F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036DDA-9230-3885-C477-DEC0ABE3E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3EB7C-25B2-5708-3FF3-756A6E747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E243B-F033-BAA7-2A28-EF5FE26723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71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1pPr>
            <a:lvl2pPr marL="304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00" indent="0">
              <a:buNone/>
              <a:defRPr sz="1065">
                <a:solidFill>
                  <a:schemeClr val="tx1">
                    <a:tint val="75000"/>
                  </a:schemeClr>
                </a:solidFill>
              </a:defRPr>
            </a:lvl3pPr>
            <a:lvl4pPr marL="9144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4pPr>
            <a:lvl5pPr marL="12192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5pPr>
            <a:lvl6pPr marL="15240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6pPr>
            <a:lvl7pPr marL="18288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7pPr>
            <a:lvl8pPr marL="21336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8pPr>
            <a:lvl9pPr marL="24384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5"/>
            </a:lvl1pPr>
            <a:lvl2pPr>
              <a:defRPr sz="1865"/>
            </a:lvl2pPr>
            <a:lvl3pPr>
              <a:defRPr sz="1600"/>
            </a:lvl3pPr>
            <a:lvl4pPr>
              <a:defRPr sz="1335"/>
            </a:lvl4pPr>
            <a:lvl5pPr>
              <a:defRPr sz="1335"/>
            </a:lvl5pPr>
            <a:lvl6pPr>
              <a:defRPr sz="1335"/>
            </a:lvl6pPr>
            <a:lvl7pPr>
              <a:defRPr sz="1335"/>
            </a:lvl7pPr>
            <a:lvl8pPr>
              <a:defRPr sz="1335"/>
            </a:lvl8pPr>
            <a:lvl9pPr>
              <a:defRPr sz="13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5"/>
            </a:lvl1pPr>
            <a:lvl2pPr marL="304800" indent="0">
              <a:buNone/>
              <a:defRPr sz="1865"/>
            </a:lvl2pPr>
            <a:lvl3pPr marL="609600" indent="0">
              <a:buNone/>
              <a:defRPr sz="1600"/>
            </a:lvl3pPr>
            <a:lvl4pPr marL="914400" indent="0">
              <a:buNone/>
              <a:defRPr sz="1335"/>
            </a:lvl4pPr>
            <a:lvl5pPr marL="1219200" indent="0">
              <a:buNone/>
              <a:defRPr sz="1335"/>
            </a:lvl5pPr>
            <a:lvl6pPr marL="1524000" indent="0">
              <a:buNone/>
              <a:defRPr sz="1335"/>
            </a:lvl6pPr>
            <a:lvl7pPr marL="1828800" indent="0">
              <a:buNone/>
              <a:defRPr sz="1335"/>
            </a:lvl7pPr>
            <a:lvl8pPr marL="2133600" indent="0">
              <a:buNone/>
              <a:defRPr sz="1335"/>
            </a:lvl8pPr>
            <a:lvl9pPr marL="2438400" indent="0">
              <a:buNone/>
              <a:defRPr sz="133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09600" rtl="0" eaLnBrk="1" latinLnBrk="0" hangingPunct="1">
        <a:spcBef>
          <a:spcPct val="0"/>
        </a:spcBef>
        <a:buNone/>
        <a:defRPr sz="29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190500" algn="l" defTabSz="609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7620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3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»"/>
        <a:defRPr sz="1335" kern="1200">
          <a:solidFill>
            <a:schemeClr val="tx1"/>
          </a:solidFill>
          <a:latin typeface="+mn-lt"/>
          <a:ea typeface="+mn-ea"/>
          <a:cs typeface="+mn-cs"/>
        </a:defRPr>
      </a:lvl5pPr>
      <a:lvl6pPr marL="16764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6pPr>
      <a:lvl7pPr marL="19812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8pPr>
      <a:lvl9pPr marL="25908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97" y="0"/>
            <a:ext cx="12186508" cy="68547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99"/>
          </a:p>
        </p:txBody>
      </p:sp>
      <p:sp>
        <p:nvSpPr>
          <p:cNvPr id="3" name="object 3"/>
          <p:cNvSpPr txBox="1"/>
          <p:nvPr/>
        </p:nvSpPr>
        <p:spPr>
          <a:xfrm>
            <a:off x="1971639" y="6080885"/>
            <a:ext cx="824990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©2017 Duane Morris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LLP.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All Rights Reserved. Duane Morris is a registered service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mark of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</a:t>
            </a:r>
            <a:r>
              <a:rPr sz="800" spc="-33">
                <a:solidFill>
                  <a:srgbClr val="243C6A"/>
                </a:solidFill>
                <a:latin typeface="Arial"/>
                <a:cs typeface="Arial"/>
              </a:rPr>
              <a:t>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LLP.</a:t>
            </a:r>
            <a:endParaRPr sz="800">
              <a:latin typeface="Arial"/>
              <a:cs typeface="Arial"/>
            </a:endParaRPr>
          </a:p>
          <a:p>
            <a:pPr marL="8462" marR="3385" indent="-423" algn="ctr"/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– Firm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Offices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New York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London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Singapore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Philadelphia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Chicago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Washington, D.C.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San Francisco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Silicon Valley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San Diego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Shanghai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Taiwan </a:t>
            </a:r>
            <a:r>
              <a:rPr sz="800">
                <a:solidFill>
                  <a:srgbClr val="446FA9"/>
                </a:solidFill>
                <a:latin typeface="Arial"/>
                <a:cs typeface="Arial"/>
              </a:rPr>
              <a:t>|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Boston 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Houston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Los Angeles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Hanoi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Ho Chi Minh City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Atlanta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Baltimore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Wilmington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Miami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Boca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Raton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Pittsburgh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Newark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Las Vegas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Cherry Hill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Lake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Tahoe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Myanmar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Oman 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–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Affiliate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Offices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Mexico City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Sri Lanka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LLP –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A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Delaware limited liability</a:t>
            </a:r>
            <a:r>
              <a:rPr sz="800" spc="7">
                <a:solidFill>
                  <a:srgbClr val="243C6A"/>
                </a:solidFill>
                <a:latin typeface="Arial"/>
                <a:cs typeface="Arial"/>
              </a:rPr>
              <a:t>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partnership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49465" y="3058252"/>
            <a:ext cx="6534371" cy="73827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8462"/>
            <a:r>
              <a:rPr lang="en-US" sz="1599" b="1" dirty="0"/>
              <a:t>LEGAL UPDATE – 25 November 2025</a:t>
            </a:r>
            <a:br>
              <a:rPr lang="en-US" sz="1599" b="1" dirty="0"/>
            </a:br>
            <a:br>
              <a:rPr lang="en-US" sz="1599" b="1" dirty="0"/>
            </a:br>
            <a:r>
              <a:rPr lang="en-US" sz="1599" b="1" dirty="0"/>
              <a:t>DUANE MORRIS VIETNAM LLC</a:t>
            </a:r>
            <a:endParaRPr lang="vi-VN" sz="1599" b="1" dirty="0"/>
          </a:p>
        </p:txBody>
      </p:sp>
      <p:sp>
        <p:nvSpPr>
          <p:cNvPr id="6" name="object 6"/>
          <p:cNvSpPr/>
          <p:nvPr/>
        </p:nvSpPr>
        <p:spPr>
          <a:xfrm>
            <a:off x="2364503" y="3960970"/>
            <a:ext cx="7541177" cy="1952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99"/>
          </a:p>
        </p:txBody>
      </p:sp>
    </p:spTree>
    <p:extLst>
      <p:ext uri="{BB962C8B-B14F-4D97-AF65-F5344CB8AC3E}">
        <p14:creationId xmlns:p14="http://schemas.microsoft.com/office/powerpoint/2010/main" val="355006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26"/>
          <p:cNvSpPr/>
          <p:nvPr/>
        </p:nvSpPr>
        <p:spPr>
          <a:xfrm rot="-10800000">
            <a:off x="72631" y="1079473"/>
            <a:ext cx="2632229" cy="0"/>
          </a:xfrm>
          <a:prstGeom prst="line">
            <a:avLst/>
          </a:prstGeom>
          <a:ln w="9525" cap="rnd">
            <a:solidFill>
              <a:srgbClr val="2441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" name="AutoShape 27"/>
          <p:cNvSpPr/>
          <p:nvPr/>
        </p:nvSpPr>
        <p:spPr>
          <a:xfrm rot="-10800000">
            <a:off x="9559771" y="1079473"/>
            <a:ext cx="2632229" cy="0"/>
          </a:xfrm>
          <a:prstGeom prst="line">
            <a:avLst/>
          </a:prstGeom>
          <a:ln w="9525" cap="rnd">
            <a:solidFill>
              <a:srgbClr val="2441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27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14" name="TextBox 28"/>
          <p:cNvSpPr txBox="1"/>
          <p:nvPr/>
        </p:nvSpPr>
        <p:spPr>
          <a:xfrm>
            <a:off x="2688126" y="548693"/>
            <a:ext cx="6815749" cy="8072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00" rtl="0" eaLnBrk="1" fontAlgn="auto" latinLnBrk="0" hangingPunct="1">
              <a:lnSpc>
                <a:spcPts val="69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4416F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Summary</a:t>
            </a:r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418629"/>
              </p:ext>
            </p:extLst>
          </p:nvPr>
        </p:nvGraphicFramePr>
        <p:xfrm>
          <a:off x="580707" y="1726552"/>
          <a:ext cx="11030585" cy="3539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29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3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ctr"/>
                      <a:endParaRPr lang="en-US" sz="16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Circular 54/2025/TT-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BCT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on 22 November 2025 Amending and supplementing a number of articles of Circular No. 09/2025/TT-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BCT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prescribing the dossiers, order, procedures and methods for determination and approval of the electricity generation price bracket.</a:t>
                      </a:r>
                    </a:p>
                    <a:p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01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Decree 302/2025/ND-CP on 19 November 2025 providing Detailed Regulations on the National Housing Fund and Measures to Implement Resolution No. 201/2025/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QH15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Dated 29 May 2025 of the National Assembly on the Pilot Implementation of Certain Special Mechanisms and Policies for the Development of Social Housing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01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Circular 44/2025/TT-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NHNN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dated 18 November 2025 Amending and supplementing a number of articles of Circular No. 07/2024/TT-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NHNN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Regulating Payment Agent Activities</a:t>
                      </a:r>
                    </a:p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92903"/>
                  </a:ext>
                </a:extLst>
              </a:tr>
            </a:tbl>
          </a:graphicData>
        </a:graphic>
      </p:graphicFrame>
      <p:sp>
        <p:nvSpPr>
          <p:cNvPr id="8" name="object 5"/>
          <p:cNvSpPr/>
          <p:nvPr/>
        </p:nvSpPr>
        <p:spPr>
          <a:xfrm>
            <a:off x="9390185" y="30087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Circular 54/2025/TT-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BCT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 22 November 2025 Amending and supplementing a number of articles of Circular No. 09/2025/TT-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BCT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prescribing the dossiers, order, procedures and methods for determination and approval of the electricity generation price bracket.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Circular 54/2025/TT-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BTC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(effective 21/11/2025) regulates methods for determination and approval of the electricity generation price bracket: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Expanded Scope of Application: Introducing new categories of power plants required to adopt the updated pricing framework, including: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Plants that have completed their fixed-price period or power purchase agreements (PPAs); (ii) Build-Operate-Transfer (BOT) projects that have been handed over to the state; and (iii) Small-scale renewable energy plants no longer eligible for avoided-cost pricing mechanisms.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Revised Pricing Methodology: Updating the calculation methods for the electricity generation price cap, incorporating: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Adjusted investment cost determinations; (ii) Revised discount rates and loan interest rates; (iii) Capital structure considerations, including domestic and foreign debt ratios; (iv) Other input parameters such as operational and maintenance costs to reflect economic realities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circular aims to promote fairer pricing, encourage investment in power infrastructure, and ensure sustainable development of the electricity market, particularly for renewables and transitioned projects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effectLst/>
            </a:endParaRP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69294" y="2160190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73606-E5D9-0065-0919-6E5034483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>
            <a:extLst>
              <a:ext uri="{FF2B5EF4-FFF2-40B4-BE49-F238E27FC236}">
                <a16:creationId xmlns:a16="http://schemas.microsoft.com/office/drawing/2014/main" id="{9169EFEF-7CB1-9920-9B74-15FF797B69DC}"/>
              </a:ext>
            </a:extLst>
          </p:cNvPr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92C668-1993-AD1D-44A8-01F242972334}"/>
              </a:ext>
            </a:extLst>
          </p:cNvPr>
          <p:cNvSpPr txBox="1"/>
          <p:nvPr/>
        </p:nvSpPr>
        <p:spPr>
          <a:xfrm>
            <a:off x="265678" y="918471"/>
            <a:ext cx="1166064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Decree 302/2025/ND-CP on 19 November 2025 providing Detailed Regulations on the National Housing Fund and Measures to Implement Resolution No. 201/2025/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QH15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Dated 29 May 2025 of the National Assembly on the Pilot Implementation of Certain Special Mechanisms and Policies for the Development of Social Housing</a:t>
            </a:r>
          </a:p>
          <a:p>
            <a:pPr lvl="1" algn="just" defTabSz="457200">
              <a:defRPr/>
            </a:pPr>
            <a:endParaRPr lang="en-US" sz="1800" b="1" kern="1200" dirty="0">
              <a:solidFill>
                <a:schemeClr val="dk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Establishes the National Housing Fund (central) and Local Housing Funds (provincial) as non-profit state financial institutions.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Purpose: Build, buy, and manage rental social housing under the pilot policy of Resolution 201/2025/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QH15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Capital sources: State budget, land value proceeds, sale of public housing, auctions, donations, etc.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Funds can directly invest in social housing projects, purchase existing units, or partner with investors.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Rental priority: Low-income workers, civil servants, and other beneficiaries; unused units can be rented to additional groups.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Operates outside state budget, not-for-profit; all revenue reinvested in social housing.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US" sz="1600" dirty="0"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en-US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697666-B56A-EDCC-2CF3-857A96293938}"/>
              </a:ext>
            </a:extLst>
          </p:cNvPr>
          <p:cNvCxnSpPr/>
          <p:nvPr/>
        </p:nvCxnSpPr>
        <p:spPr>
          <a:xfrm>
            <a:off x="917889" y="2152060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>
            <a:extLst>
              <a:ext uri="{FF2B5EF4-FFF2-40B4-BE49-F238E27FC236}">
                <a16:creationId xmlns:a16="http://schemas.microsoft.com/office/drawing/2014/main" id="{5CF1D736-35B1-CAF1-4647-3F865BD40DFB}"/>
              </a:ext>
            </a:extLst>
          </p:cNvPr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929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73606-E5D9-0065-0919-6E5034483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>
            <a:extLst>
              <a:ext uri="{FF2B5EF4-FFF2-40B4-BE49-F238E27FC236}">
                <a16:creationId xmlns:a16="http://schemas.microsoft.com/office/drawing/2014/main" id="{9169EFEF-7CB1-9920-9B74-15FF797B69DC}"/>
              </a:ext>
            </a:extLst>
          </p:cNvPr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92C668-1993-AD1D-44A8-01F242972334}"/>
              </a:ext>
            </a:extLst>
          </p:cNvPr>
          <p:cNvSpPr txBox="1"/>
          <p:nvPr/>
        </p:nvSpPr>
        <p:spPr>
          <a:xfrm>
            <a:off x="265678" y="918471"/>
            <a:ext cx="1166064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Circular 44/2025/TT-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NHNN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dated 18 November 2025 Amending and supplementing a number of articles of Circular No. 07/2024/TT-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NHNN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Regulating Payment Agent Activities</a:t>
            </a:r>
            <a:endParaRPr lang="en-US" sz="1800" b="1" kern="1200" dirty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endParaRPr lang="en-US" altLang="vi-VN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Regulates payment agent activities (banks delegating payment services to agents). Agents can be banks, microfinance institutions, people’s credit funds, or qualified non-bank organizations. Non-bank agents can work with only one principal bank.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Allowed services: receive applications, verify documents, facilitate deposits/withdrawals/transfers, issue prepaid cards, etc.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Strict KYC, AML, transaction limits, cash handling rules, and data security required.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Principal banks must supervise, train, pay fees, and report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SBV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particularly prior notification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SBV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(30 days) and quarterly reporting mandatory.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effectLst/>
            </a:endParaRPr>
          </a:p>
          <a:p>
            <a:pPr algn="just"/>
            <a:endParaRPr lang="en-US" sz="1600" dirty="0">
              <a:effectLst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sz="1600" dirty="0"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697666-B56A-EDCC-2CF3-857A96293938}"/>
              </a:ext>
            </a:extLst>
          </p:cNvPr>
          <p:cNvCxnSpPr/>
          <p:nvPr/>
        </p:nvCxnSpPr>
        <p:spPr>
          <a:xfrm>
            <a:off x="947386" y="1621119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>
            <a:extLst>
              <a:ext uri="{FF2B5EF4-FFF2-40B4-BE49-F238E27FC236}">
                <a16:creationId xmlns:a16="http://schemas.microsoft.com/office/drawing/2014/main" id="{5CF1D736-35B1-CAF1-4647-3F865BD40DFB}"/>
              </a:ext>
            </a:extLst>
          </p:cNvPr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08976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798</Words>
  <Application>Microsoft Office PowerPoint</Application>
  <PresentationFormat>Widescreen</PresentationFormat>
  <Paragraphs>42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Regular</vt:lpstr>
      <vt:lpstr>Calibri</vt:lpstr>
      <vt:lpstr>Poppins</vt:lpstr>
      <vt:lpstr>Wingdings</vt:lpstr>
      <vt:lpstr>1_Office Theme</vt:lpstr>
      <vt:lpstr>LEGAL UPDATE – 25 November 2025  DUANE MORRIS VIETNAM LLC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DMVN</dc:creator>
  <cp:lastModifiedBy>Pham, Bach Dai</cp:lastModifiedBy>
  <cp:revision>24</cp:revision>
  <dcterms:created xsi:type="dcterms:W3CDTF">2023-12-13T13:53:58Z</dcterms:created>
  <dcterms:modified xsi:type="dcterms:W3CDTF">2025-11-25T07:28:57Z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1033-5.3.0.7932</vt:lpwstr>
  </property>
</Properties>
</file>