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57" r:id="rId1"/>
  </p:sldMasterIdLst>
  <p:notesMasterIdLst>
    <p:notesMasterId r:id="rId38"/>
  </p:notesMasterIdLst>
  <p:handoutMasterIdLst>
    <p:handoutMasterId r:id="rId39"/>
  </p:handoutMasterIdLst>
  <p:sldIdLst>
    <p:sldId id="256" r:id="rId2"/>
    <p:sldId id="424" r:id="rId3"/>
    <p:sldId id="420" r:id="rId4"/>
    <p:sldId id="546" r:id="rId5"/>
    <p:sldId id="542" r:id="rId6"/>
    <p:sldId id="545" r:id="rId7"/>
    <p:sldId id="560" r:id="rId8"/>
    <p:sldId id="326" r:id="rId9"/>
    <p:sldId id="561" r:id="rId10"/>
    <p:sldId id="493" r:id="rId11"/>
    <p:sldId id="494" r:id="rId12"/>
    <p:sldId id="535" r:id="rId13"/>
    <p:sldId id="538" r:id="rId14"/>
    <p:sldId id="539" r:id="rId15"/>
    <p:sldId id="522" r:id="rId16"/>
    <p:sldId id="533" r:id="rId17"/>
    <p:sldId id="547" r:id="rId18"/>
    <p:sldId id="558" r:id="rId19"/>
    <p:sldId id="474" r:id="rId20"/>
    <p:sldId id="475" r:id="rId21"/>
    <p:sldId id="549" r:id="rId22"/>
    <p:sldId id="554" r:id="rId23"/>
    <p:sldId id="559" r:id="rId24"/>
    <p:sldId id="495" r:id="rId25"/>
    <p:sldId id="496" r:id="rId26"/>
    <p:sldId id="497" r:id="rId27"/>
    <p:sldId id="498" r:id="rId28"/>
    <p:sldId id="500" r:id="rId29"/>
    <p:sldId id="555" r:id="rId30"/>
    <p:sldId id="556" r:id="rId31"/>
    <p:sldId id="557" r:id="rId32"/>
    <p:sldId id="543" r:id="rId33"/>
    <p:sldId id="528" r:id="rId34"/>
    <p:sldId id="544" r:id="rId35"/>
    <p:sldId id="342" r:id="rId36"/>
    <p:sldId id="344" r:id="rId37"/>
  </p:sldIdLst>
  <p:sldSz cx="12192000" cy="6858000"/>
  <p:notesSz cx="6881813" cy="9296400"/>
  <p:custDataLst>
    <p:tags r:id="rId40"/>
  </p:custDataLst>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0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800"/>
    <a:srgbClr val="336600"/>
    <a:srgbClr val="5AA672"/>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068297-F809-4522-BDB3-D123FD787158}" v="35" dt="2020-01-09T07:18:54.990"/>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214"/>
  </p:normalViewPr>
  <p:slideViewPr>
    <p:cSldViewPr showGuides="1">
      <p:cViewPr varScale="1">
        <p:scale>
          <a:sx n="100" d="100"/>
          <a:sy n="100" d="100"/>
        </p:scale>
        <p:origin x="114" y="264"/>
      </p:cViewPr>
      <p:guideLst>
        <p:guide orient="horz" pos="2160"/>
        <p:guide pos="3805"/>
      </p:guideLst>
    </p:cSldViewPr>
  </p:slideViewPr>
  <p:outlineViewPr>
    <p:cViewPr>
      <p:scale>
        <a:sx n="33" d="100"/>
        <a:sy n="33" d="100"/>
      </p:scale>
      <p:origin x="0" y="1068"/>
    </p:cViewPr>
  </p:outlineViewPr>
  <p:notesTextViewPr>
    <p:cViewPr>
      <p:scale>
        <a:sx n="100" d="100"/>
        <a:sy n="100" d="100"/>
      </p:scale>
      <p:origin x="0" y="0"/>
    </p:cViewPr>
  </p:notesTextViewPr>
  <p:sorterViewPr showFormatting="0">
    <p:cViewPr>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869" cy="465266"/>
          </a:xfrm>
          <a:prstGeom prst="rect">
            <a:avLst/>
          </a:prstGeom>
        </p:spPr>
        <p:txBody>
          <a:bodyPr vert="horz" wrap="square" lIns="91440" tIns="45720" rIns="91440" bIns="45720" numCol="1" anchor="t" anchorCtr="0" compatLnSpc="1"/>
          <a:lstStyle>
            <a:lvl1pPr eaLnBrk="1" hangingPunct="1">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3" name="Date Placeholder 2"/>
          <p:cNvSpPr>
            <a:spLocks noGrp="1"/>
          </p:cNvSpPr>
          <p:nvPr>
            <p:ph type="dt" sz="quarter" idx="1"/>
          </p:nvPr>
        </p:nvSpPr>
        <p:spPr>
          <a:xfrm>
            <a:off x="3897337" y="0"/>
            <a:ext cx="2982869" cy="465266"/>
          </a:xfrm>
          <a:prstGeom prst="rect">
            <a:avLst/>
          </a:prstGeom>
        </p:spPr>
        <p:txBody>
          <a:bodyPr vert="horz" wrap="square" lIns="91440" tIns="45720" rIns="91440" bIns="45720" numCol="1" anchor="t" anchorCtr="0" compatLnSpc="1"/>
          <a:lstStyle>
            <a:lvl1pPr algn="r" eaLnBrk="1" hangingPunct="1">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B99EA74-47B6-40EE-BD53-D68FFC5165E2}" type="datetime1">
              <a:rPr kumimoji="0" lang="en-US"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rPr>
              <a:t>11/4/2025</a:t>
            </a:fld>
            <a:endParaRPr kumimoji="0" lang="en-US" altLang="vi-VN"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4" name="Footer Placeholder 3"/>
          <p:cNvSpPr>
            <a:spLocks noGrp="1"/>
          </p:cNvSpPr>
          <p:nvPr>
            <p:ph type="ftr" sz="quarter" idx="2"/>
          </p:nvPr>
        </p:nvSpPr>
        <p:spPr>
          <a:xfrm>
            <a:off x="0" y="8829648"/>
            <a:ext cx="2982869" cy="465266"/>
          </a:xfrm>
          <a:prstGeom prst="rect">
            <a:avLst/>
          </a:prstGeom>
        </p:spPr>
        <p:txBody>
          <a:bodyPr vert="horz" wrap="square" lIns="91440" tIns="45720" rIns="91440" bIns="45720" numCol="1" anchor="b" anchorCtr="0" compatLnSpc="1"/>
          <a:lstStyle>
            <a:lvl1pPr eaLnBrk="1" hangingPunct="1">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5" name="Slide Number Placeholder 4"/>
          <p:cNvSpPr>
            <a:spLocks noGrp="1"/>
          </p:cNvSpPr>
          <p:nvPr>
            <p:ph type="sldNum" sz="quarter" idx="3"/>
          </p:nvPr>
        </p:nvSpPr>
        <p:spPr>
          <a:xfrm>
            <a:off x="3897337" y="8829648"/>
            <a:ext cx="2982869" cy="465266"/>
          </a:xfrm>
          <a:prstGeom prst="rect">
            <a:avLst/>
          </a:prstGeom>
        </p:spPr>
        <p:txBody>
          <a:bodyPr vert="horz" wrap="square" lIns="91440" tIns="45720" rIns="91440" bIns="45720" numCol="1" anchor="b" anchorCtr="0" compatLnSpc="1"/>
          <a:lstStyle>
            <a:lvl1pPr algn="r" eaLnBrk="1" hangingPunct="1">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44F2754-AA4A-4B2A-889A-32A4D7313FEF}" type="slidenum">
              <a:rPr kumimoji="0" lang="en-US"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rPr>
              <a:t>‹#›</a:t>
            </a:fld>
            <a:endParaRPr kumimoji="0" lang="en-US" altLang="vi-VN"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718559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869" cy="465266"/>
          </a:xfrm>
          <a:prstGeom prst="rect">
            <a:avLst/>
          </a:prstGeom>
        </p:spPr>
        <p:txBody>
          <a:bodyPr vert="horz" wrap="square" lIns="93177" tIns="46589" rIns="93177" bIns="46589" numCol="1" anchor="t" anchorCtr="0" compatLnSpc="1"/>
          <a:lstStyle>
            <a:lvl1pPr eaLnBrk="1" hangingPunct="1">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3" name="Date Placeholder 2"/>
          <p:cNvSpPr>
            <a:spLocks noGrp="1"/>
          </p:cNvSpPr>
          <p:nvPr>
            <p:ph type="dt" idx="1"/>
          </p:nvPr>
        </p:nvSpPr>
        <p:spPr>
          <a:xfrm>
            <a:off x="3897337" y="0"/>
            <a:ext cx="2982869" cy="465266"/>
          </a:xfrm>
          <a:prstGeom prst="rect">
            <a:avLst/>
          </a:prstGeom>
        </p:spPr>
        <p:txBody>
          <a:bodyPr vert="horz" wrap="square" lIns="93177" tIns="46589" rIns="93177" bIns="46589" numCol="1" anchor="t" anchorCtr="0" compatLnSpc="1"/>
          <a:lstStyle>
            <a:lvl1pPr algn="r" eaLnBrk="1" hangingPunct="1">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B2B9350-31B1-4206-94F8-2D62AA7CF971}" type="datetime1">
              <a:rPr kumimoji="0" lang="en-US"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rPr>
              <a:t>11/4/2025</a:t>
            </a:fld>
            <a:endParaRPr kumimoji="0" lang="en-US" altLang="vi-VN"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4" name="Slide Image Placeholder 3"/>
          <p:cNvSpPr>
            <a:spLocks noGrp="1" noRot="1" noChangeAspect="1"/>
          </p:cNvSpPr>
          <p:nvPr>
            <p:ph type="sldImg" idx="2"/>
          </p:nvPr>
        </p:nvSpPr>
        <p:spPr>
          <a:xfrm>
            <a:off x="341313" y="696913"/>
            <a:ext cx="6199187" cy="3486150"/>
          </a:xfrm>
          <a:prstGeom prst="rect">
            <a:avLst/>
          </a:prstGeom>
          <a:noFill/>
          <a:ln w="12700">
            <a:solidFill>
              <a:prstClr val="black"/>
            </a:solidFill>
          </a:ln>
        </p:spPr>
      </p:sp>
      <p:sp>
        <p:nvSpPr>
          <p:cNvPr id="5" name="Notes Placeholder 4"/>
          <p:cNvSpPr>
            <a:spLocks noGrp="1"/>
          </p:cNvSpPr>
          <p:nvPr>
            <p:ph type="body" sz="quarter" idx="3"/>
          </p:nvPr>
        </p:nvSpPr>
        <p:spPr>
          <a:xfrm>
            <a:off x="689468" y="4416311"/>
            <a:ext cx="5502879" cy="4182934"/>
          </a:xfrm>
          <a:prstGeom prst="rect">
            <a:avLst/>
          </a:prstGeom>
        </p:spPr>
        <p:txBody>
          <a:bodyPr vert="horz" wrap="square" lIns="93177" tIns="46589" rIns="93177" bIns="46589" numCol="1" anchor="t" anchorCtr="0" compatLnSpc="1">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a:ln>
                  <a:noFill/>
                </a:ln>
                <a:solidFill>
                  <a:schemeClr val="tx1"/>
                </a:solidFill>
                <a:effectLst/>
                <a:uLnTx/>
                <a:uFillTx/>
                <a:latin typeface="+mn-lt"/>
                <a:ea typeface="MS PGothic" panose="020B0600070205080204" pitchFamily="34" charset="-128"/>
                <a:cs typeface="MS PGothic" panose="020B0600070205080204" pitchFamily="34" charset="-128"/>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a:ln>
                  <a:noFill/>
                </a:ln>
                <a:solidFill>
                  <a:schemeClr val="tx1"/>
                </a:solidFill>
                <a:effectLst/>
                <a:uLnTx/>
                <a:uFillTx/>
                <a:latin typeface="+mn-lt"/>
                <a:ea typeface="MS PGothic" panose="020B0600070205080204" pitchFamily="34" charset="-128"/>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a:ln>
                  <a:noFill/>
                </a:ln>
                <a:solidFill>
                  <a:schemeClr val="tx1"/>
                </a:solidFill>
                <a:effectLst/>
                <a:uLnTx/>
                <a:uFillTx/>
                <a:latin typeface="+mn-lt"/>
                <a:ea typeface="MS PGothic" panose="020B0600070205080204" pitchFamily="34" charset="-128"/>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a:ln>
                  <a:noFill/>
                </a:ln>
                <a:solidFill>
                  <a:schemeClr val="tx1"/>
                </a:solidFill>
                <a:effectLst/>
                <a:uLnTx/>
                <a:uFillTx/>
                <a:latin typeface="+mn-lt"/>
                <a:ea typeface="MS PGothic" panose="020B0600070205080204" pitchFamily="34" charset="-128"/>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a:ln>
                  <a:noFill/>
                </a:ln>
                <a:solidFill>
                  <a:schemeClr val="tx1"/>
                </a:solidFill>
                <a:effectLst/>
                <a:uLnTx/>
                <a:uFillTx/>
                <a:latin typeface="+mn-lt"/>
                <a:ea typeface="MS PGothic" panose="020B0600070205080204" pitchFamily="34" charset="-128"/>
                <a:cs typeface="+mn-cs"/>
              </a:rPr>
              <a:t>Fifth level</a:t>
            </a:r>
          </a:p>
        </p:txBody>
      </p:sp>
      <p:sp>
        <p:nvSpPr>
          <p:cNvPr id="6" name="Footer Placeholder 5"/>
          <p:cNvSpPr>
            <a:spLocks noGrp="1"/>
          </p:cNvSpPr>
          <p:nvPr>
            <p:ph type="ftr" sz="quarter" idx="4"/>
          </p:nvPr>
        </p:nvSpPr>
        <p:spPr>
          <a:xfrm>
            <a:off x="0" y="8829648"/>
            <a:ext cx="2982869" cy="465266"/>
          </a:xfrm>
          <a:prstGeom prst="rect">
            <a:avLst/>
          </a:prstGeom>
        </p:spPr>
        <p:txBody>
          <a:bodyPr vert="horz" wrap="square" lIns="93177" tIns="46589" rIns="93177" bIns="46589" numCol="1" anchor="b" anchorCtr="0" compatLnSpc="1"/>
          <a:lstStyle>
            <a:lvl1pPr eaLnBrk="1" hangingPunct="1">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a:xfrm>
            <a:off x="3897337" y="8829648"/>
            <a:ext cx="2982869" cy="465266"/>
          </a:xfrm>
          <a:prstGeom prst="rect">
            <a:avLst/>
          </a:prstGeom>
        </p:spPr>
        <p:txBody>
          <a:bodyPr vert="horz" wrap="square" lIns="93177" tIns="46589" rIns="93177" bIns="46589" numCol="1" anchor="b" anchorCtr="0" compatLnSpc="1"/>
          <a:lstStyle>
            <a:lvl1pPr algn="r" eaLnBrk="1" hangingPunct="1">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85DF71E-BECF-4EC3-B642-0E8CA61A0D92}" type="slidenum">
              <a:rPr kumimoji="0" lang="en-US"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rPr>
              <a:t>‹#›</a:t>
            </a:fld>
            <a:endParaRPr kumimoji="0" lang="en-US" altLang="vi-VN"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07403426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panose="020B0600070205080204" pitchFamily="34" charset="-128"/>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313" y="696913"/>
            <a:ext cx="6199187"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3588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341313" y="696913"/>
            <a:ext cx="6199187" cy="3486150"/>
          </a:xfrm>
          <a:ln>
            <a:solidFill>
              <a:srgbClr val="000000">
                <a:alpha val="100000"/>
              </a:srgbClr>
            </a:solidFill>
            <a:miter lim="800000"/>
          </a:ln>
        </p:spPr>
      </p:sp>
      <p:sp>
        <p:nvSpPr>
          <p:cNvPr id="43011" name="Notes Placeholder 2"/>
          <p:cNvSpPr>
            <a:spLocks noGrp="1"/>
          </p:cNvSpPr>
          <p:nvPr>
            <p:ph type="body" idx="1"/>
          </p:nvPr>
        </p:nvSpPr>
        <p:spPr>
          <a:noFill/>
          <a:ln>
            <a:noFill/>
          </a:ln>
        </p:spPr>
        <p:txBody>
          <a:bodyPr wrap="square" lIns="93177" tIns="46589" rIns="93177" bIns="46589" anchor="t"/>
          <a:lstStyle/>
          <a:p>
            <a:pPr lvl="0"/>
            <a:endParaRPr lang="vi-VN" altLang="vi-VN"/>
          </a:p>
        </p:txBody>
      </p:sp>
      <p:sp>
        <p:nvSpPr>
          <p:cNvPr id="43012" name="Slide Number Placeholder 3"/>
          <p:cNvSpPr txBox="1">
            <a:spLocks noGrp="1"/>
          </p:cNvSpPr>
          <p:nvPr>
            <p:ph type="sldNum" sz="quarter" idx="10"/>
          </p:nvPr>
        </p:nvSpPr>
        <p:spPr>
          <a:xfrm>
            <a:off x="3897337" y="8829648"/>
            <a:ext cx="2982869" cy="465266"/>
          </a:xfrm>
          <a:prstGeom prst="rect">
            <a:avLst/>
          </a:prstGeom>
          <a:noFill/>
          <a:ln w="9525">
            <a:noFill/>
          </a:ln>
        </p:spPr>
        <p:txBody>
          <a:bodyPr lIns="93177" tIns="46589" rIns="93177" bIns="46589" anchor="b"/>
          <a:lstStyle/>
          <a:p>
            <a:pPr lvl="0" algn="r" eaLnBrk="1" hangingPunct="1"/>
            <a:fld id="{9A0DB2DC-4C9A-4742-B13C-FB6460FD3503}" type="slidenum">
              <a:rPr lang="en-US" altLang="vi-VN" sz="1200">
                <a:latin typeface="Calibri" panose="020F0502020204030204" pitchFamily="34" charset="0"/>
                <a:ea typeface="MS PGothic" panose="020B0600070205080204" pitchFamily="34" charset="-128"/>
              </a:rPr>
              <a:t>36</a:t>
            </a:fld>
            <a:endParaRPr lang="en-US" altLang="vi-VN" sz="1200" dirty="0">
              <a:latin typeface="Calibri" panose="020F0502020204030204" pitchFamily="34"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341313" y="696913"/>
            <a:ext cx="6199187"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232EA8-49B6-4C3A-8672-51FF0D626489}" type="slidenum">
              <a:rPr lang="en-US" altLang="vi-VN" smtClean="0">
                <a:latin typeface="Calibri" panose="020F0502020204030204" pitchFamily="34" charset="0"/>
              </a:rPr>
              <a:pPr/>
              <a:t>5</a:t>
            </a:fld>
            <a:endParaRPr lang="en-US" altLang="vi-VN">
              <a:latin typeface="Calibri" panose="020F0502020204030204" pitchFamily="34" charset="0"/>
            </a:endParaRPr>
          </a:p>
        </p:txBody>
      </p:sp>
    </p:spTree>
    <p:extLst>
      <p:ext uri="{BB962C8B-B14F-4D97-AF65-F5344CB8AC3E}">
        <p14:creationId xmlns:p14="http://schemas.microsoft.com/office/powerpoint/2010/main" val="2907963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341313" y="696913"/>
            <a:ext cx="6199187"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232EA8-49B6-4C3A-8672-51FF0D626489}" type="slidenum">
              <a:rPr lang="en-US" altLang="vi-VN" smtClean="0">
                <a:latin typeface="Calibri" panose="020F0502020204030204" pitchFamily="34" charset="0"/>
              </a:rPr>
              <a:pPr/>
              <a:t>6</a:t>
            </a:fld>
            <a:endParaRPr lang="en-US" altLang="vi-VN">
              <a:latin typeface="Calibri" panose="020F0502020204030204" pitchFamily="34" charset="0"/>
            </a:endParaRPr>
          </a:p>
        </p:txBody>
      </p:sp>
    </p:spTree>
    <p:extLst>
      <p:ext uri="{BB962C8B-B14F-4D97-AF65-F5344CB8AC3E}">
        <p14:creationId xmlns:p14="http://schemas.microsoft.com/office/powerpoint/2010/main" val="2740865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341313" y="696913"/>
            <a:ext cx="6199187"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232EA8-49B6-4C3A-8672-51FF0D626489}" type="slidenum">
              <a:rPr lang="en-US" altLang="vi-VN" smtClean="0">
                <a:latin typeface="Calibri" panose="020F0502020204030204" pitchFamily="34" charset="0"/>
              </a:rPr>
              <a:pPr/>
              <a:t>7</a:t>
            </a:fld>
            <a:endParaRPr lang="en-US" altLang="vi-VN">
              <a:latin typeface="Calibri" panose="020F0502020204030204" pitchFamily="34" charset="0"/>
            </a:endParaRPr>
          </a:p>
        </p:txBody>
      </p:sp>
    </p:spTree>
    <p:extLst>
      <p:ext uri="{BB962C8B-B14F-4D97-AF65-F5344CB8AC3E}">
        <p14:creationId xmlns:p14="http://schemas.microsoft.com/office/powerpoint/2010/main" val="319123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341313" y="696913"/>
            <a:ext cx="6199187"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232EA8-49B6-4C3A-8672-51FF0D626489}" type="slidenum">
              <a:rPr lang="en-US" altLang="vi-VN" smtClean="0">
                <a:latin typeface="Calibri" panose="020F0502020204030204" pitchFamily="34" charset="0"/>
              </a:rPr>
              <a:pPr/>
              <a:t>10</a:t>
            </a:fld>
            <a:endParaRPr lang="en-US" altLang="vi-VN">
              <a:latin typeface="Calibri" panose="020F0502020204030204" pitchFamily="34" charset="0"/>
            </a:endParaRPr>
          </a:p>
        </p:txBody>
      </p:sp>
    </p:spTree>
    <p:extLst>
      <p:ext uri="{BB962C8B-B14F-4D97-AF65-F5344CB8AC3E}">
        <p14:creationId xmlns:p14="http://schemas.microsoft.com/office/powerpoint/2010/main" val="2420943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41313" y="696913"/>
            <a:ext cx="6199187"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6648BB-B155-4FAC-9377-378E1E092563}" type="slidenum">
              <a:rPr lang="en-US" altLang="vi-VN" smtClean="0">
                <a:latin typeface="Calibri" panose="020F0502020204030204" pitchFamily="34" charset="0"/>
              </a:rPr>
              <a:pPr/>
              <a:t>27</a:t>
            </a:fld>
            <a:endParaRPr lang="en-US" altLang="vi-VN">
              <a:latin typeface="Calibri" panose="020F0502020204030204" pitchFamily="34" charset="0"/>
            </a:endParaRPr>
          </a:p>
        </p:txBody>
      </p:sp>
    </p:spTree>
    <p:extLst>
      <p:ext uri="{BB962C8B-B14F-4D97-AF65-F5344CB8AC3E}">
        <p14:creationId xmlns:p14="http://schemas.microsoft.com/office/powerpoint/2010/main" val="4197595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313" y="696913"/>
            <a:ext cx="6199187"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DBD14E-A449-4C81-BCFF-BAF91D378215}" type="slidenum">
              <a:rPr lang="en-US" smtClean="0"/>
              <a:pPr/>
              <a:t>33</a:t>
            </a:fld>
            <a:endParaRPr lang="en-US"/>
          </a:p>
        </p:txBody>
      </p:sp>
    </p:spTree>
    <p:extLst>
      <p:ext uri="{BB962C8B-B14F-4D97-AF65-F5344CB8AC3E}">
        <p14:creationId xmlns:p14="http://schemas.microsoft.com/office/powerpoint/2010/main" val="1891712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313" y="696913"/>
            <a:ext cx="6199187"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DBD14E-A449-4C81-BCFF-BAF91D378215}" type="slidenum">
              <a:rPr lang="en-US" smtClean="0"/>
              <a:pPr/>
              <a:t>34</a:t>
            </a:fld>
            <a:endParaRPr lang="en-US"/>
          </a:p>
        </p:txBody>
      </p:sp>
    </p:spTree>
    <p:extLst>
      <p:ext uri="{BB962C8B-B14F-4D97-AF65-F5344CB8AC3E}">
        <p14:creationId xmlns:p14="http://schemas.microsoft.com/office/powerpoint/2010/main" val="1551601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313" y="696913"/>
            <a:ext cx="6199187"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1273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10" descr="dm_ppt_1.jpg"/>
          <p:cNvPicPr>
            <a:picLocks noChangeAspect="1"/>
          </p:cNvPicPr>
          <p:nvPr/>
        </p:nvPicPr>
        <p:blipFill>
          <a:blip r:embed="rId2"/>
          <a:stretch>
            <a:fillRect/>
          </a:stretch>
        </p:blipFill>
        <p:spPr>
          <a:xfrm>
            <a:off x="0" y="0"/>
            <a:ext cx="12192000" cy="6858000"/>
          </a:xfrm>
          <a:prstGeom prst="rect">
            <a:avLst/>
          </a:prstGeom>
          <a:noFill/>
          <a:ln w="9525">
            <a:noFill/>
          </a:ln>
        </p:spPr>
      </p:pic>
      <p:cxnSp>
        <p:nvCxnSpPr>
          <p:cNvPr id="12" name="Straight Connector 11"/>
          <p:cNvCxnSpPr/>
          <p:nvPr/>
        </p:nvCxnSpPr>
        <p:spPr>
          <a:xfrm>
            <a:off x="0" y="1865313"/>
            <a:ext cx="12192000" cy="1588"/>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565652" y="6472238"/>
            <a:ext cx="3039533"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vi-VN"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www.duanemorris.com</a:t>
            </a:r>
          </a:p>
        </p:txBody>
      </p:sp>
      <p:sp>
        <p:nvSpPr>
          <p:cNvPr id="14" name="TextBox 13"/>
          <p:cNvSpPr txBox="1">
            <a:spLocks noChangeArrowheads="1"/>
          </p:cNvSpPr>
          <p:nvPr/>
        </p:nvSpPr>
        <p:spPr bwMode="auto">
          <a:xfrm>
            <a:off x="0" y="5995991"/>
            <a:ext cx="12192000" cy="415925"/>
          </a:xfrm>
          <a:prstGeom prst="rect">
            <a:avLst/>
          </a:prstGeom>
          <a:no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vi-VN" sz="7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rPr>
              <a:t>©2025 Duane Morris LLP. All Rights Reserved. Duane Morris is a registered service mark of Duane Morris LLP. </a:t>
            </a:r>
            <a:br>
              <a:rPr kumimoji="0" lang="en-US" altLang="vi-VN" sz="7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rPr>
            </a:br>
            <a:r>
              <a:rPr kumimoji="0" lang="en-US" altLang="vi-VN" sz="7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rPr>
              <a:t>Duane Morris – Firm and Affiliate Offices | New York | London | Singapore | Los Angeles | Chicago | Houston | Hanoi | Philadelphia | San Diego | San Francisco | Baltimore | Boston | Washington, D.C.</a:t>
            </a:r>
            <a:br>
              <a:rPr kumimoji="0" lang="en-US" altLang="vi-VN" sz="7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rPr>
            </a:br>
            <a:r>
              <a:rPr kumimoji="0" lang="en-US" altLang="vi-VN" sz="7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rPr>
              <a:t>Las Vegas | Atlanta | Miami | Pittsburgh | Newark | Boca Raton | Wilmington | Cherry Hill | Princeton | Lake Tahoe | Ho Chi Minh City | Duane Morris LLP – A Delaware limited liability partnership</a:t>
            </a:r>
            <a:endParaRPr kumimoji="0" lang="en-US" altLang="vi-VN" sz="700" b="0" i="0" u="none" strike="noStrike" kern="1200" cap="none" spc="0" normalizeH="0" baseline="0" noProof="0" dirty="0">
              <a:ln>
                <a:noFill/>
              </a:ln>
              <a:solidFill>
                <a:srgbClr val="203C6A"/>
              </a:solidFill>
              <a:effectLst/>
              <a:uLnTx/>
              <a:uFillTx/>
              <a:latin typeface="Adobe Heiti Std R" charset="0"/>
              <a:ea typeface="+mn-ea"/>
              <a:cs typeface="Arial" panose="020B0604020202020204" pitchFamily="34" charset="0"/>
            </a:endParaRPr>
          </a:p>
        </p:txBody>
      </p:sp>
      <p:sp>
        <p:nvSpPr>
          <p:cNvPr id="3075" name="Rectangle 3"/>
          <p:cNvSpPr>
            <a:spLocks noGrp="1" noChangeArrowheads="1"/>
          </p:cNvSpPr>
          <p:nvPr>
            <p:ph type="subTitle" idx="1"/>
          </p:nvPr>
        </p:nvSpPr>
        <p:spPr>
          <a:xfrm>
            <a:off x="19987" y="5055380"/>
            <a:ext cx="12192000" cy="914400"/>
          </a:xfrm>
        </p:spPr>
        <p:txBody>
          <a:bodyPr/>
          <a:lstStyle>
            <a:lvl1pPr marL="0" indent="0" algn="ctr">
              <a:buFontTx/>
              <a:buNone/>
              <a:defRPr sz="2400" b="1">
                <a:solidFill>
                  <a:srgbClr val="678553"/>
                </a:solidFill>
              </a:defRPr>
            </a:lvl1pPr>
          </a:lstStyle>
          <a:p>
            <a:r>
              <a:rPr lang="en-US"/>
              <a:t>Click to edit Master subtitle style</a:t>
            </a:r>
            <a:endParaRPr lang="en-US" dirty="0"/>
          </a:p>
        </p:txBody>
      </p:sp>
      <p:sp>
        <p:nvSpPr>
          <p:cNvPr id="8" name="Title 7"/>
          <p:cNvSpPr>
            <a:spLocks noGrp="1"/>
          </p:cNvSpPr>
          <p:nvPr>
            <p:ph type="title"/>
          </p:nvPr>
        </p:nvSpPr>
        <p:spPr>
          <a:xfrm>
            <a:off x="0" y="3783248"/>
            <a:ext cx="12192000" cy="864952"/>
          </a:xfrm>
        </p:spPr>
        <p:txBody>
          <a:bodyPr/>
          <a:lstStyle>
            <a:lvl1pPr algn="ctr">
              <a:defRPr sz="4000" b="1">
                <a:solidFill>
                  <a:srgbClr val="203C6A"/>
                </a:solidFill>
              </a:defRPr>
            </a:lvl1pPr>
          </a:lstStyle>
          <a:p>
            <a:r>
              <a:rPr lang="en-US"/>
              <a:t>Click to edit Master title style</a:t>
            </a:r>
            <a:endParaRPr lang="en-US" dirty="0"/>
          </a:p>
        </p:txBody>
      </p:sp>
      <p:sp>
        <p:nvSpPr>
          <p:cNvPr id="15" name="Slide Number Placeholder 10"/>
          <p:cNvSpPr>
            <a:spLocks noGrp="1"/>
          </p:cNvSpPr>
          <p:nvPr>
            <p:ph type="sldNum" sz="quarter" idx="4"/>
          </p:nvPr>
        </p:nvSpPr>
        <p:spPr>
          <a:xfrm>
            <a:off x="508000" y="6492878"/>
            <a:ext cx="2844800" cy="365125"/>
          </a:xfrm>
          <a:prstGeom prst="rect">
            <a:avLst/>
          </a:prstGeom>
        </p:spPr>
        <p:txBody>
          <a:bodyPr vert="horz" wrap="square" lIns="91440" tIns="45720" rIns="91440" bIns="45720" numCol="1" anchor="t" anchorCtr="0" compatLnSpc="1"/>
          <a:lstStyle>
            <a:lvl1pPr>
              <a:defRPr/>
            </a:lvl1pPr>
          </a:lstStyle>
          <a:p>
            <a:pPr>
              <a:defRPr/>
            </a:pPr>
            <a:fld id="{46BD5E33-F482-4D7C-A827-E4F8ADDF827C}" type="slidenum">
              <a:rPr lang="en-US" altLang="vi-VN" smtClean="0">
                <a:cs typeface="Arial" panose="020B0604020202020204" pitchFamily="34" charset="0"/>
              </a:rPr>
              <a:pPr>
                <a:defRPr/>
              </a:pPr>
              <a:t>‹#›</a:t>
            </a:fld>
            <a:endParaRPr lang="en-US" altLang="vi-VN" dirty="0">
              <a:cs typeface="Arial" panose="020B0604020202020204" pitchFamily="34" charset="0"/>
            </a:endParaRPr>
          </a:p>
        </p:txBody>
      </p:sp>
      <p:sp>
        <p:nvSpPr>
          <p:cNvPr id="17" name="Date Placeholder 3"/>
          <p:cNvSpPr>
            <a:spLocks noGrp="1"/>
          </p:cNvSpPr>
          <p:nvPr>
            <p:ph type="dt" sz="half" idx="2"/>
          </p:nvPr>
        </p:nvSpPr>
        <p:spPr>
          <a:xfrm>
            <a:off x="7620000" y="6492878"/>
            <a:ext cx="3860800" cy="365125"/>
          </a:xfrm>
          <a:prstGeom prst="rect">
            <a:avLst/>
          </a:prstGeom>
        </p:spPr>
        <p:txBody>
          <a:bodyPr vert="horz" wrap="square" lIns="91440" tIns="45720" rIns="91440" bIns="45720" numCol="1" anchor="t" anchorCtr="0" compatLnSpc="1"/>
          <a:lstStyle>
            <a:lvl1pPr algn="r">
              <a:defRPr/>
            </a:lvl1pPr>
          </a:lstStyle>
          <a:p>
            <a:pPr>
              <a:defRPr/>
            </a:pPr>
            <a:fld id="{35F9B099-564E-4D72-A8DB-913111709386}" type="datetime1">
              <a:rPr lang="en-US" altLang="vi-VN" smtClean="0">
                <a:cs typeface="Arial" panose="020B0604020202020204" pitchFamily="34" charset="0"/>
              </a:rPr>
              <a:pPr>
                <a:defRPr/>
              </a:pPr>
              <a:t>11/4/2025</a:t>
            </a:fld>
            <a:endParaRPr lang="en-US" altLang="vi-VN" dirty="0">
              <a:cs typeface="Arial" panose="020B0604020202020204" pitchFamily="34" charset="0"/>
            </a:endParaRPr>
          </a:p>
        </p:txBody>
      </p:sp>
    </p:spTree>
    <p:extLst>
      <p:ext uri="{BB962C8B-B14F-4D97-AF65-F5344CB8AC3E}">
        <p14:creationId xmlns:p14="http://schemas.microsoft.com/office/powerpoint/2010/main" val="139307240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6680" y="1068779"/>
            <a:ext cx="11460480" cy="868680"/>
          </a:xfrm>
        </p:spPr>
        <p:txBody>
          <a:bodyPr/>
          <a:lstStyle>
            <a:lvl1pPr>
              <a:defRPr sz="3300" b="1"/>
            </a:lvl1pPr>
          </a:lstStyle>
          <a:p>
            <a:r>
              <a:rPr lang="en-US"/>
              <a:t>Click to edit Master title style</a:t>
            </a:r>
            <a:endParaRPr lang="en-US" dirty="0"/>
          </a:p>
        </p:txBody>
      </p:sp>
      <p:sp>
        <p:nvSpPr>
          <p:cNvPr id="3" name="Content Placeholder 2"/>
          <p:cNvSpPr>
            <a:spLocks noGrp="1"/>
          </p:cNvSpPr>
          <p:nvPr>
            <p:ph idx="1"/>
          </p:nvPr>
        </p:nvSpPr>
        <p:spPr>
          <a:xfrm>
            <a:off x="506680" y="1995055"/>
            <a:ext cx="11436096" cy="4480560"/>
          </a:xfrm>
        </p:spPr>
        <p:txBody>
          <a:bodyPr/>
          <a:lstStyle>
            <a:lvl1pPr marL="465455" indent="-465455">
              <a:defRPr sz="3000"/>
            </a:lvl1pPr>
            <a:lvl2pPr marL="914400" indent="-403225">
              <a:defRPr sz="2600"/>
            </a:lvl2pPr>
            <a:lvl3pPr marL="1379855" indent="-406400">
              <a:buFont typeface="Wingdings" panose="05000000000000000000" pitchFamily="2" charset="2"/>
              <a:buChar char="Ø"/>
              <a:defRPr sz="2400"/>
            </a:lvl3pPr>
            <a:lvl4pPr marL="1828800" indent="-403225">
              <a:buFont typeface="Wingdings" panose="05000000000000000000" pitchFamily="2" charset="2"/>
              <a:buChar char="§"/>
              <a:defRPr sz="2000"/>
            </a:lvl4pPr>
            <a:lvl5pPr marL="2294255" indent="-4064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pPr>
              <a:defRPr/>
            </a:pPr>
            <a:fld id="{A927688C-CD5F-4BFB-97A8-622AA87D5F55}" type="slidenum">
              <a:rPr lang="en-US" altLang="vi-VN" smtClean="0">
                <a:cs typeface="Arial" panose="020B0604020202020204" pitchFamily="34" charset="0"/>
              </a:rPr>
              <a:pPr>
                <a:defRPr/>
              </a:pPr>
              <a:t>‹#›</a:t>
            </a:fld>
            <a:endParaRPr lang="en-US" altLang="vi-VN" dirty="0">
              <a:cs typeface="Arial" panose="020B0604020202020204" pitchFamily="34" charset="0"/>
            </a:endParaRPr>
          </a:p>
        </p:txBody>
      </p:sp>
      <p:sp>
        <p:nvSpPr>
          <p:cNvPr id="5" name="Date Placeholder 4"/>
          <p:cNvSpPr>
            <a:spLocks noGrp="1"/>
          </p:cNvSpPr>
          <p:nvPr>
            <p:ph type="dt" sz="half" idx="11"/>
          </p:nvPr>
        </p:nvSpPr>
        <p:spPr/>
        <p:txBody>
          <a:bodyPr/>
          <a:lstStyle/>
          <a:p>
            <a:pPr>
              <a:defRPr/>
            </a:pPr>
            <a:fld id="{C0C3CAC0-F150-4048-BB23-24C743618A99}" type="datetime1">
              <a:rPr lang="en-US" altLang="vi-VN" smtClean="0">
                <a:cs typeface="Arial" panose="020B0604020202020204" pitchFamily="34" charset="0"/>
              </a:rPr>
              <a:pPr>
                <a:defRPr/>
              </a:pPr>
              <a:t>11/4/2025</a:t>
            </a:fld>
            <a:endParaRPr lang="en-US" altLang="vi-VN" dirty="0">
              <a:cs typeface="Arial" panose="020B0604020202020204" pitchFamily="34" charset="0"/>
            </a:endParaRPr>
          </a:p>
        </p:txBody>
      </p:sp>
    </p:spTree>
    <p:extLst>
      <p:ext uri="{BB962C8B-B14F-4D97-AF65-F5344CB8AC3E}">
        <p14:creationId xmlns:p14="http://schemas.microsoft.com/office/powerpoint/2010/main" val="29314291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ctr">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p>
            <a:pPr>
              <a:defRPr/>
            </a:pPr>
            <a:fld id="{A927688C-CD5F-4BFB-97A8-622AA87D5F55}" type="slidenum">
              <a:rPr lang="en-US" altLang="vi-VN" smtClean="0">
                <a:cs typeface="Arial" panose="020B0604020202020204" pitchFamily="34" charset="0"/>
              </a:rPr>
              <a:pPr>
                <a:defRPr/>
              </a:pPr>
              <a:t>‹#›</a:t>
            </a:fld>
            <a:endParaRPr lang="en-US" altLang="vi-VN" dirty="0">
              <a:cs typeface="Arial" panose="020B0604020202020204" pitchFamily="34" charset="0"/>
            </a:endParaRPr>
          </a:p>
        </p:txBody>
      </p:sp>
      <p:sp>
        <p:nvSpPr>
          <p:cNvPr id="5" name="Date Placeholder 4"/>
          <p:cNvSpPr>
            <a:spLocks noGrp="1"/>
          </p:cNvSpPr>
          <p:nvPr>
            <p:ph type="dt" sz="half" idx="11"/>
          </p:nvPr>
        </p:nvSpPr>
        <p:spPr/>
        <p:txBody>
          <a:bodyPr/>
          <a:lstStyle/>
          <a:p>
            <a:pPr>
              <a:defRPr/>
            </a:pPr>
            <a:fld id="{C0C3CAC0-F150-4048-BB23-24C743618A99}" type="datetime1">
              <a:rPr lang="en-US" altLang="vi-VN" smtClean="0">
                <a:cs typeface="Arial" panose="020B0604020202020204" pitchFamily="34" charset="0"/>
              </a:rPr>
              <a:pPr>
                <a:defRPr/>
              </a:pPr>
              <a:t>11/4/2025</a:t>
            </a:fld>
            <a:endParaRPr lang="en-US" altLang="vi-VN" dirty="0">
              <a:cs typeface="Arial" panose="020B0604020202020204" pitchFamily="34" charset="0"/>
            </a:endParaRPr>
          </a:p>
        </p:txBody>
      </p:sp>
    </p:spTree>
    <p:extLst>
      <p:ext uri="{BB962C8B-B14F-4D97-AF65-F5344CB8AC3E}">
        <p14:creationId xmlns:p14="http://schemas.microsoft.com/office/powerpoint/2010/main" val="315715819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9613" y="920464"/>
            <a:ext cx="10972800" cy="984536"/>
          </a:xfrm>
        </p:spPr>
        <p:txBody>
          <a:bodyPr/>
          <a:lstStyle>
            <a:lvl1pPr>
              <a:defRPr sz="3300" b="1"/>
            </a:lvl1pPr>
          </a:lstStyle>
          <a:p>
            <a:r>
              <a:rPr lang="en-US"/>
              <a:t>Click to edit Master title style</a:t>
            </a:r>
            <a:endParaRPr lang="en-US" dirty="0"/>
          </a:p>
        </p:txBody>
      </p:sp>
      <p:sp>
        <p:nvSpPr>
          <p:cNvPr id="3" name="Text Placeholder 2"/>
          <p:cNvSpPr>
            <a:spLocks noGrp="1"/>
          </p:cNvSpPr>
          <p:nvPr>
            <p:ph type="body" idx="1"/>
          </p:nvPr>
        </p:nvSpPr>
        <p:spPr>
          <a:xfrm>
            <a:off x="583844" y="1905002"/>
            <a:ext cx="5412675" cy="4947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3844" y="2399725"/>
            <a:ext cx="54126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1905002"/>
            <a:ext cx="5389033" cy="4947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39972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pPr>
              <a:defRPr/>
            </a:pPr>
            <a:fld id="{A927688C-CD5F-4BFB-97A8-622AA87D5F55}" type="slidenum">
              <a:rPr lang="en-US" altLang="vi-VN" smtClean="0">
                <a:cs typeface="Arial" panose="020B0604020202020204" pitchFamily="34" charset="0"/>
              </a:rPr>
              <a:pPr>
                <a:defRPr/>
              </a:pPr>
              <a:t>‹#›</a:t>
            </a:fld>
            <a:endParaRPr lang="en-US" altLang="vi-VN" dirty="0">
              <a:cs typeface="Arial" panose="020B0604020202020204" pitchFamily="34" charset="0"/>
            </a:endParaRPr>
          </a:p>
        </p:txBody>
      </p:sp>
      <p:sp>
        <p:nvSpPr>
          <p:cNvPr id="8" name="Date Placeholder 7"/>
          <p:cNvSpPr>
            <a:spLocks noGrp="1"/>
          </p:cNvSpPr>
          <p:nvPr>
            <p:ph type="dt" sz="half" idx="11"/>
          </p:nvPr>
        </p:nvSpPr>
        <p:spPr/>
        <p:txBody>
          <a:bodyPr/>
          <a:lstStyle/>
          <a:p>
            <a:pPr>
              <a:defRPr/>
            </a:pPr>
            <a:fld id="{C0C3CAC0-F150-4048-BB23-24C743618A99}" type="datetime1">
              <a:rPr lang="en-US" altLang="vi-VN" smtClean="0">
                <a:cs typeface="Arial" panose="020B0604020202020204" pitchFamily="34" charset="0"/>
              </a:rPr>
              <a:pPr>
                <a:defRPr/>
              </a:pPr>
              <a:t>11/4/2025</a:t>
            </a:fld>
            <a:endParaRPr lang="en-US" altLang="vi-VN" dirty="0">
              <a:cs typeface="Arial" panose="020B0604020202020204" pitchFamily="34" charset="0"/>
            </a:endParaRPr>
          </a:p>
        </p:txBody>
      </p:sp>
    </p:spTree>
    <p:extLst>
      <p:ext uri="{BB962C8B-B14F-4D97-AF65-F5344CB8AC3E}">
        <p14:creationId xmlns:p14="http://schemas.microsoft.com/office/powerpoint/2010/main" val="247195270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300" b="1"/>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A927688C-CD5F-4BFB-97A8-622AA87D5F55}" type="slidenum">
              <a:rPr lang="en-US" altLang="vi-VN" smtClean="0">
                <a:cs typeface="Arial" panose="020B0604020202020204" pitchFamily="34" charset="0"/>
              </a:rPr>
              <a:pPr>
                <a:defRPr/>
              </a:pPr>
              <a:t>‹#›</a:t>
            </a:fld>
            <a:endParaRPr lang="en-US" altLang="vi-VN" dirty="0">
              <a:cs typeface="Arial" panose="020B0604020202020204" pitchFamily="34" charset="0"/>
            </a:endParaRPr>
          </a:p>
        </p:txBody>
      </p:sp>
      <p:sp>
        <p:nvSpPr>
          <p:cNvPr id="4" name="Date Placeholder 3"/>
          <p:cNvSpPr>
            <a:spLocks noGrp="1"/>
          </p:cNvSpPr>
          <p:nvPr>
            <p:ph type="dt" sz="half" idx="11"/>
          </p:nvPr>
        </p:nvSpPr>
        <p:spPr/>
        <p:txBody>
          <a:bodyPr/>
          <a:lstStyle/>
          <a:p>
            <a:pPr>
              <a:defRPr/>
            </a:pPr>
            <a:fld id="{C0C3CAC0-F150-4048-BB23-24C743618A99}" type="datetime1">
              <a:rPr lang="en-US" altLang="vi-VN" smtClean="0">
                <a:cs typeface="Arial" panose="020B0604020202020204" pitchFamily="34" charset="0"/>
              </a:rPr>
              <a:pPr>
                <a:defRPr/>
              </a:pPr>
              <a:t>11/4/2025</a:t>
            </a:fld>
            <a:endParaRPr lang="en-US" altLang="vi-VN" dirty="0">
              <a:cs typeface="Arial" panose="020B0604020202020204" pitchFamily="34" charset="0"/>
            </a:endParaRPr>
          </a:p>
        </p:txBody>
      </p:sp>
    </p:spTree>
    <p:extLst>
      <p:ext uri="{BB962C8B-B14F-4D97-AF65-F5344CB8AC3E}">
        <p14:creationId xmlns:p14="http://schemas.microsoft.com/office/powerpoint/2010/main" val="154536979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A927688C-CD5F-4BFB-97A8-622AA87D5F55}" type="slidenum">
              <a:rPr lang="en-US" altLang="vi-VN" smtClean="0">
                <a:cs typeface="Arial" panose="020B0604020202020204" pitchFamily="34" charset="0"/>
              </a:rPr>
              <a:pPr>
                <a:defRPr/>
              </a:pPr>
              <a:t>‹#›</a:t>
            </a:fld>
            <a:endParaRPr lang="en-US" altLang="vi-VN" dirty="0">
              <a:cs typeface="Arial" panose="020B0604020202020204" pitchFamily="34" charset="0"/>
            </a:endParaRPr>
          </a:p>
        </p:txBody>
      </p:sp>
      <p:sp>
        <p:nvSpPr>
          <p:cNvPr id="3" name="Date Placeholder 2"/>
          <p:cNvSpPr>
            <a:spLocks noGrp="1"/>
          </p:cNvSpPr>
          <p:nvPr>
            <p:ph type="dt" sz="half" idx="11"/>
          </p:nvPr>
        </p:nvSpPr>
        <p:spPr/>
        <p:txBody>
          <a:bodyPr/>
          <a:lstStyle/>
          <a:p>
            <a:pPr>
              <a:defRPr/>
            </a:pPr>
            <a:fld id="{C0C3CAC0-F150-4048-BB23-24C743618A99}" type="datetime1">
              <a:rPr lang="en-US" altLang="vi-VN" smtClean="0">
                <a:cs typeface="Arial" panose="020B0604020202020204" pitchFamily="34" charset="0"/>
              </a:rPr>
              <a:pPr>
                <a:defRPr/>
              </a:pPr>
              <a:t>11/4/2025</a:t>
            </a:fld>
            <a:endParaRPr lang="en-US" altLang="vi-VN" dirty="0">
              <a:cs typeface="Arial" panose="020B0604020202020204" pitchFamily="34" charset="0"/>
            </a:endParaRPr>
          </a:p>
        </p:txBody>
      </p:sp>
    </p:spTree>
    <p:extLst>
      <p:ext uri="{BB962C8B-B14F-4D97-AF65-F5344CB8AC3E}">
        <p14:creationId xmlns:p14="http://schemas.microsoft.com/office/powerpoint/2010/main" val="270388980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992570"/>
            <a:ext cx="4011084" cy="1162050"/>
          </a:xfrm>
        </p:spPr>
        <p:txBody>
          <a:bodyPr anchor="b"/>
          <a:lstStyle>
            <a:lvl1pPr algn="ctr">
              <a:defRPr sz="2400" b="1"/>
            </a:lvl1pPr>
          </a:lstStyle>
          <a:p>
            <a:r>
              <a:rPr lang="en-US"/>
              <a:t>Click to edit Master title style</a:t>
            </a:r>
            <a:endParaRPr lang="en-US" dirty="0"/>
          </a:p>
        </p:txBody>
      </p:sp>
      <p:sp>
        <p:nvSpPr>
          <p:cNvPr id="3" name="Content Placeholder 2"/>
          <p:cNvSpPr>
            <a:spLocks noGrp="1"/>
          </p:cNvSpPr>
          <p:nvPr>
            <p:ph idx="1"/>
          </p:nvPr>
        </p:nvSpPr>
        <p:spPr>
          <a:xfrm>
            <a:off x="4766733" y="992571"/>
            <a:ext cx="6815667" cy="548443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2154621"/>
            <a:ext cx="4011084" cy="43223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pPr>
              <a:defRPr/>
            </a:pPr>
            <a:fld id="{A927688C-CD5F-4BFB-97A8-622AA87D5F55}" type="slidenum">
              <a:rPr lang="en-US" altLang="vi-VN" smtClean="0">
                <a:cs typeface="Arial" panose="020B0604020202020204" pitchFamily="34" charset="0"/>
              </a:rPr>
              <a:pPr>
                <a:defRPr/>
              </a:pPr>
              <a:t>‹#›</a:t>
            </a:fld>
            <a:endParaRPr lang="en-US" altLang="vi-VN" dirty="0">
              <a:cs typeface="Arial" panose="020B0604020202020204" pitchFamily="34" charset="0"/>
            </a:endParaRPr>
          </a:p>
        </p:txBody>
      </p:sp>
      <p:sp>
        <p:nvSpPr>
          <p:cNvPr id="6" name="Date Placeholder 5"/>
          <p:cNvSpPr>
            <a:spLocks noGrp="1"/>
          </p:cNvSpPr>
          <p:nvPr>
            <p:ph type="dt" sz="half" idx="11"/>
          </p:nvPr>
        </p:nvSpPr>
        <p:spPr/>
        <p:txBody>
          <a:bodyPr/>
          <a:lstStyle/>
          <a:p>
            <a:pPr>
              <a:defRPr/>
            </a:pPr>
            <a:fld id="{C0C3CAC0-F150-4048-BB23-24C743618A99}" type="datetime1">
              <a:rPr lang="en-US" altLang="vi-VN" smtClean="0">
                <a:cs typeface="Arial" panose="020B0604020202020204" pitchFamily="34" charset="0"/>
              </a:rPr>
              <a:pPr>
                <a:defRPr/>
              </a:pPr>
              <a:t>11/4/2025</a:t>
            </a:fld>
            <a:endParaRPr lang="en-US" altLang="vi-VN" dirty="0">
              <a:cs typeface="Arial" panose="020B0604020202020204" pitchFamily="34" charset="0"/>
            </a:endParaRPr>
          </a:p>
        </p:txBody>
      </p:sp>
    </p:spTree>
    <p:extLst>
      <p:ext uri="{BB962C8B-B14F-4D97-AF65-F5344CB8AC3E}">
        <p14:creationId xmlns:p14="http://schemas.microsoft.com/office/powerpoint/2010/main" val="134820449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154243"/>
            <a:ext cx="7315200" cy="3573332"/>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3200" b="0" i="0" u="none" strike="noStrike" kern="0" cap="none" spc="0" normalizeH="0" baseline="0" noProof="0" dirty="0">
                <a:ln>
                  <a:noFill/>
                </a:ln>
                <a:solidFill>
                  <a:srgbClr val="203C6A"/>
                </a:solidFill>
                <a:effectLst/>
                <a:uLnTx/>
                <a:uFillTx/>
                <a:latin typeface="Arial" panose="020B0604020202020204" pitchFamily="34" charset="0"/>
                <a:ea typeface="Arial" panose="020B0604020202020204" pitchFamily="34" charset="0"/>
                <a:cs typeface="Arial" panose="020B0604020202020204" pitchFamily="34" charset="0"/>
              </a:rPr>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pPr>
              <a:defRPr/>
            </a:pPr>
            <a:fld id="{A927688C-CD5F-4BFB-97A8-622AA87D5F55}" type="slidenum">
              <a:rPr lang="en-US" altLang="vi-VN" smtClean="0">
                <a:cs typeface="Arial" panose="020B0604020202020204" pitchFamily="34" charset="0"/>
              </a:rPr>
              <a:pPr>
                <a:defRPr/>
              </a:pPr>
              <a:t>‹#›</a:t>
            </a:fld>
            <a:endParaRPr lang="en-US" altLang="vi-VN" dirty="0">
              <a:cs typeface="Arial" panose="020B0604020202020204" pitchFamily="34" charset="0"/>
            </a:endParaRPr>
          </a:p>
        </p:txBody>
      </p:sp>
      <p:sp>
        <p:nvSpPr>
          <p:cNvPr id="6" name="Date Placeholder 5"/>
          <p:cNvSpPr>
            <a:spLocks noGrp="1"/>
          </p:cNvSpPr>
          <p:nvPr>
            <p:ph type="dt" sz="half" idx="11"/>
          </p:nvPr>
        </p:nvSpPr>
        <p:spPr/>
        <p:txBody>
          <a:bodyPr/>
          <a:lstStyle/>
          <a:p>
            <a:pPr>
              <a:defRPr/>
            </a:pPr>
            <a:fld id="{C0C3CAC0-F150-4048-BB23-24C743618A99}" type="datetime1">
              <a:rPr lang="en-US" altLang="vi-VN" smtClean="0">
                <a:cs typeface="Arial" panose="020B0604020202020204" pitchFamily="34" charset="0"/>
              </a:rPr>
              <a:pPr>
                <a:defRPr/>
              </a:pPr>
              <a:t>11/4/2025</a:t>
            </a:fld>
            <a:endParaRPr lang="en-US" altLang="vi-VN" dirty="0">
              <a:cs typeface="Arial" panose="020B0604020202020204" pitchFamily="34" charset="0"/>
            </a:endParaRPr>
          </a:p>
        </p:txBody>
      </p:sp>
    </p:spTree>
    <p:extLst>
      <p:ext uri="{BB962C8B-B14F-4D97-AF65-F5344CB8AC3E}">
        <p14:creationId xmlns:p14="http://schemas.microsoft.com/office/powerpoint/2010/main" val="287627246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descr="dm_ppt_2.jpg"/>
          <p:cNvPicPr>
            <a:picLocks noChangeAspect="1"/>
          </p:cNvPicPr>
          <p:nvPr/>
        </p:nvPicPr>
        <p:blipFill>
          <a:blip r:embed="rId10"/>
          <a:stretch>
            <a:fillRect/>
          </a:stretch>
        </p:blipFill>
        <p:spPr>
          <a:xfrm>
            <a:off x="0" y="0"/>
            <a:ext cx="12192000" cy="6858000"/>
          </a:xfrm>
          <a:prstGeom prst="rect">
            <a:avLst/>
          </a:prstGeom>
          <a:noFill/>
          <a:ln w="9525">
            <a:noFill/>
          </a:ln>
        </p:spPr>
      </p:pic>
      <p:sp>
        <p:nvSpPr>
          <p:cNvPr id="1027" name="Rectangle 3"/>
          <p:cNvSpPr>
            <a:spLocks noGrp="1"/>
          </p:cNvSpPr>
          <p:nvPr>
            <p:ph type="body" idx="1"/>
          </p:nvPr>
        </p:nvSpPr>
        <p:spPr>
          <a:xfrm>
            <a:off x="512235" y="1993903"/>
            <a:ext cx="11434233" cy="4481513"/>
          </a:xfrm>
          <a:prstGeom prst="rect">
            <a:avLst/>
          </a:prstGeom>
          <a:noFill/>
          <a:ln w="9525">
            <a:noFill/>
          </a:ln>
        </p:spPr>
        <p:txBody>
          <a:bodyPr/>
          <a:lstStyle/>
          <a:p>
            <a:pPr lvl="0"/>
            <a:r>
              <a:rPr lang="en-US" altLang="vi-VN" dirty="0"/>
              <a:t>Click to edit Master text styles</a:t>
            </a:r>
          </a:p>
          <a:p>
            <a:pPr lvl="1"/>
            <a:r>
              <a:rPr lang="en-US" altLang="vi-VN" dirty="0"/>
              <a:t>Second level</a:t>
            </a:r>
          </a:p>
          <a:p>
            <a:pPr lvl="2"/>
            <a:r>
              <a:rPr lang="en-US" altLang="vi-VN" dirty="0"/>
              <a:t>Third level</a:t>
            </a:r>
          </a:p>
          <a:p>
            <a:pPr lvl="3"/>
            <a:r>
              <a:rPr lang="en-US" altLang="vi-VN" dirty="0"/>
              <a:t>Fourth level</a:t>
            </a:r>
          </a:p>
          <a:p>
            <a:pPr lvl="4"/>
            <a:r>
              <a:rPr lang="en-US" altLang="vi-VN" dirty="0"/>
              <a:t>Fifth level</a:t>
            </a:r>
          </a:p>
        </p:txBody>
      </p:sp>
      <p:sp>
        <p:nvSpPr>
          <p:cNvPr id="1028" name="Rectangle 2"/>
          <p:cNvSpPr>
            <a:spLocks noGrp="1"/>
          </p:cNvSpPr>
          <p:nvPr>
            <p:ph type="title"/>
          </p:nvPr>
        </p:nvSpPr>
        <p:spPr>
          <a:xfrm>
            <a:off x="499533" y="1068391"/>
            <a:ext cx="11457517" cy="865187"/>
          </a:xfrm>
          <a:prstGeom prst="rect">
            <a:avLst/>
          </a:prstGeom>
          <a:noFill/>
          <a:ln w="9525">
            <a:noFill/>
          </a:ln>
        </p:spPr>
        <p:txBody>
          <a:bodyPr anchor="ctr"/>
          <a:lstStyle/>
          <a:p>
            <a:pPr lvl="0"/>
            <a:r>
              <a:rPr lang="en-US" altLang="vi-VN" dirty="0"/>
              <a:t>Click to edit Master title style</a:t>
            </a:r>
          </a:p>
        </p:txBody>
      </p:sp>
      <p:sp>
        <p:nvSpPr>
          <p:cNvPr id="10" name="Rectangle 9"/>
          <p:cNvSpPr/>
          <p:nvPr/>
        </p:nvSpPr>
        <p:spPr>
          <a:xfrm>
            <a:off x="8511120" y="6472238"/>
            <a:ext cx="3037417"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vi-VN"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www.duanemorris.com</a:t>
            </a:r>
          </a:p>
        </p:txBody>
      </p:sp>
      <p:cxnSp>
        <p:nvCxnSpPr>
          <p:cNvPr id="16" name="Straight Connector 15"/>
          <p:cNvCxnSpPr/>
          <p:nvPr/>
        </p:nvCxnSpPr>
        <p:spPr>
          <a:xfrm>
            <a:off x="0" y="412750"/>
            <a:ext cx="12192000" cy="1588"/>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508000" y="6492878"/>
            <a:ext cx="2844800" cy="365125"/>
          </a:xfrm>
          <a:prstGeom prst="rect">
            <a:avLst/>
          </a:prstGeom>
        </p:spPr>
        <p:txBody>
          <a:bodyPr vert="horz" wrap="square" lIns="91440" tIns="45720" rIns="91440" bIns="45720" numCol="1" anchor="t" anchorCtr="0" compatLnSpc="1"/>
          <a:lstStyle>
            <a:lvl1pPr eaLnBrk="1" hangingPunct="1">
              <a:defRPr sz="1000">
                <a:solidFill>
                  <a:srgbClr val="203C6A"/>
                </a:solidFill>
              </a:defRPr>
            </a:lvl1pPr>
          </a:lstStyle>
          <a:p>
            <a:pPr>
              <a:defRPr/>
            </a:pPr>
            <a:fld id="{A927688C-CD5F-4BFB-97A8-622AA87D5F55}" type="slidenum">
              <a:rPr lang="en-US" altLang="vi-VN" smtClean="0">
                <a:cs typeface="Arial" panose="020B0604020202020204" pitchFamily="34" charset="0"/>
              </a:rPr>
              <a:pPr>
                <a:defRPr/>
              </a:pPr>
              <a:t>‹#›</a:t>
            </a:fld>
            <a:endParaRPr lang="en-US" altLang="vi-VN" dirty="0">
              <a:cs typeface="Arial" panose="020B0604020202020204" pitchFamily="34" charset="0"/>
            </a:endParaRPr>
          </a:p>
        </p:txBody>
      </p:sp>
      <p:sp>
        <p:nvSpPr>
          <p:cNvPr id="8" name="Date Placeholder 3"/>
          <p:cNvSpPr>
            <a:spLocks noGrp="1"/>
          </p:cNvSpPr>
          <p:nvPr>
            <p:ph type="dt" sz="half" idx="2"/>
          </p:nvPr>
        </p:nvSpPr>
        <p:spPr>
          <a:xfrm>
            <a:off x="3454400" y="6492878"/>
            <a:ext cx="4978400" cy="365125"/>
          </a:xfrm>
          <a:prstGeom prst="rect">
            <a:avLst/>
          </a:prstGeom>
        </p:spPr>
        <p:txBody>
          <a:bodyPr vert="horz" wrap="square" lIns="91440" tIns="45720" rIns="91440" bIns="45720" numCol="1" anchor="t" anchorCtr="0" compatLnSpc="1"/>
          <a:lstStyle>
            <a:lvl1pPr algn="ctr" eaLnBrk="1" hangingPunct="1">
              <a:defRPr sz="1000">
                <a:solidFill>
                  <a:srgbClr val="203C6A"/>
                </a:solidFill>
              </a:defRPr>
            </a:lvl1pPr>
          </a:lstStyle>
          <a:p>
            <a:pPr>
              <a:defRPr/>
            </a:pPr>
            <a:fld id="{C0C3CAC0-F150-4048-BB23-24C743618A99}" type="datetime1">
              <a:rPr lang="en-US" altLang="vi-VN" smtClean="0">
                <a:cs typeface="Arial" panose="020B0604020202020204" pitchFamily="34" charset="0"/>
              </a:rPr>
              <a:pPr>
                <a:defRPr/>
              </a:pPr>
              <a:t>11/4/2025</a:t>
            </a:fld>
            <a:endParaRPr lang="en-US" altLang="vi-VN" dirty="0">
              <a:cs typeface="Arial" panose="020B0604020202020204" pitchFamily="34" charset="0"/>
            </a:endParaRPr>
          </a:p>
        </p:txBody>
      </p:sp>
    </p:spTree>
    <p:extLst>
      <p:ext uri="{BB962C8B-B14F-4D97-AF65-F5344CB8AC3E}">
        <p14:creationId xmlns:p14="http://schemas.microsoft.com/office/powerpoint/2010/main" val="44162358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p:transition/>
  <p:hf sldNum="0" hdr="0" ftr="0" dt="0"/>
  <p:txStyles>
    <p:titleStyle>
      <a:lvl1pPr algn="l" rtl="0" eaLnBrk="0" fontAlgn="base" hangingPunct="0">
        <a:spcBef>
          <a:spcPct val="0"/>
        </a:spcBef>
        <a:spcAft>
          <a:spcPct val="0"/>
        </a:spcAft>
        <a:defRPr sz="3200">
          <a:solidFill>
            <a:srgbClr val="6E8650"/>
          </a:solidFill>
          <a:latin typeface="Arial" panose="020B0604020202020204" pitchFamily="34" charset="0"/>
          <a:ea typeface="Arial" panose="020B0604020202020204" pitchFamily="34" charset="0"/>
          <a:cs typeface="Arial" panose="020B0604020202020204" pitchFamily="34" charset="0"/>
        </a:defRPr>
      </a:lvl1pPr>
      <a:lvl2pPr algn="l" rtl="0" eaLnBrk="0" fontAlgn="base" hangingPunct="0">
        <a:spcBef>
          <a:spcPct val="0"/>
        </a:spcBef>
        <a:spcAft>
          <a:spcPct val="0"/>
        </a:spcAft>
        <a:defRPr sz="3200">
          <a:solidFill>
            <a:srgbClr val="6E8650"/>
          </a:solidFill>
          <a:latin typeface="Arial" panose="020B0604020202020204" pitchFamily="34" charset="0"/>
          <a:ea typeface="Arial" panose="020B0604020202020204" pitchFamily="34" charset="0"/>
          <a:cs typeface="Arial" panose="020B0604020202020204" pitchFamily="34" charset="0"/>
        </a:defRPr>
      </a:lvl2pPr>
      <a:lvl3pPr algn="l" rtl="0" eaLnBrk="0" fontAlgn="base" hangingPunct="0">
        <a:spcBef>
          <a:spcPct val="0"/>
        </a:spcBef>
        <a:spcAft>
          <a:spcPct val="0"/>
        </a:spcAft>
        <a:defRPr sz="3200">
          <a:solidFill>
            <a:srgbClr val="6E8650"/>
          </a:solidFill>
          <a:latin typeface="Arial" panose="020B0604020202020204" pitchFamily="34" charset="0"/>
          <a:ea typeface="Arial" panose="020B0604020202020204" pitchFamily="34" charset="0"/>
          <a:cs typeface="Arial" panose="020B0604020202020204" pitchFamily="34" charset="0"/>
        </a:defRPr>
      </a:lvl3pPr>
      <a:lvl4pPr algn="l" rtl="0" eaLnBrk="0" fontAlgn="base" hangingPunct="0">
        <a:spcBef>
          <a:spcPct val="0"/>
        </a:spcBef>
        <a:spcAft>
          <a:spcPct val="0"/>
        </a:spcAft>
        <a:defRPr sz="3200">
          <a:solidFill>
            <a:srgbClr val="6E8650"/>
          </a:solidFill>
          <a:latin typeface="Arial" panose="020B0604020202020204" pitchFamily="34" charset="0"/>
          <a:ea typeface="Arial" panose="020B0604020202020204" pitchFamily="34" charset="0"/>
          <a:cs typeface="Arial" panose="020B0604020202020204" pitchFamily="34" charset="0"/>
        </a:defRPr>
      </a:lvl4pPr>
      <a:lvl5pPr algn="l" rtl="0" eaLnBrk="0" fontAlgn="base" hangingPunct="0">
        <a:spcBef>
          <a:spcPct val="0"/>
        </a:spcBef>
        <a:spcAft>
          <a:spcPct val="0"/>
        </a:spcAft>
        <a:defRPr sz="3200">
          <a:solidFill>
            <a:srgbClr val="6E8650"/>
          </a:solidFill>
          <a:latin typeface="Arial" panose="020B0604020202020204" pitchFamily="34" charset="0"/>
          <a:ea typeface="Arial" panose="020B0604020202020204" pitchFamily="34" charset="0"/>
          <a:cs typeface="Arial" panose="020B0604020202020204" pitchFamily="34" charset="0"/>
        </a:defRPr>
      </a:lvl5pPr>
      <a:lvl6pPr marL="457200" indent="228600" algn="l" rtl="0" eaLnBrk="1" fontAlgn="base" hangingPunct="1">
        <a:spcBef>
          <a:spcPct val="0"/>
        </a:spcBef>
        <a:spcAft>
          <a:spcPct val="0"/>
        </a:spcAft>
        <a:defRPr sz="3600">
          <a:solidFill>
            <a:srgbClr val="1B325F"/>
          </a:solidFill>
          <a:latin typeface="Adobe Heiti Std R" pitchFamily="34" charset="-128"/>
        </a:defRPr>
      </a:lvl6pPr>
      <a:lvl7pPr marL="914400" indent="228600" algn="l" rtl="0" eaLnBrk="1" fontAlgn="base" hangingPunct="1">
        <a:spcBef>
          <a:spcPct val="0"/>
        </a:spcBef>
        <a:spcAft>
          <a:spcPct val="0"/>
        </a:spcAft>
        <a:defRPr sz="3600">
          <a:solidFill>
            <a:srgbClr val="1B325F"/>
          </a:solidFill>
          <a:latin typeface="Adobe Heiti Std R" pitchFamily="34" charset="-128"/>
        </a:defRPr>
      </a:lvl7pPr>
      <a:lvl8pPr marL="1371600" indent="228600" algn="l" rtl="0" eaLnBrk="1" fontAlgn="base" hangingPunct="1">
        <a:spcBef>
          <a:spcPct val="0"/>
        </a:spcBef>
        <a:spcAft>
          <a:spcPct val="0"/>
        </a:spcAft>
        <a:defRPr sz="3600">
          <a:solidFill>
            <a:srgbClr val="1B325F"/>
          </a:solidFill>
          <a:latin typeface="Adobe Heiti Std R" pitchFamily="34" charset="-128"/>
        </a:defRPr>
      </a:lvl8pPr>
      <a:lvl9pPr marL="1828800" indent="228600" algn="l" rtl="0" eaLnBrk="1" fontAlgn="base" hangingPunct="1">
        <a:spcBef>
          <a:spcPct val="0"/>
        </a:spcBef>
        <a:spcAft>
          <a:spcPct val="0"/>
        </a:spcAft>
        <a:defRPr sz="3600">
          <a:solidFill>
            <a:srgbClr val="1B325F"/>
          </a:solidFill>
          <a:latin typeface="Adobe Heiti Std R" pitchFamily="34" charset="-128"/>
        </a:defRPr>
      </a:lvl9pPr>
    </p:titleStyle>
    <p:bodyStyle>
      <a:lvl1pPr marL="463550" indent="-463550" algn="l" rtl="0" eaLnBrk="0" fontAlgn="base" hangingPunct="0">
        <a:spcBef>
          <a:spcPct val="20000"/>
        </a:spcBef>
        <a:spcAft>
          <a:spcPct val="0"/>
        </a:spcAft>
        <a:buFont typeface="Arial" panose="020B0604020202020204" pitchFamily="34" charset="0"/>
        <a:buChar char="•"/>
        <a:defRPr sz="3000">
          <a:solidFill>
            <a:srgbClr val="203C6A"/>
          </a:solidFill>
          <a:latin typeface="Arial" panose="020B0604020202020204" pitchFamily="34" charset="0"/>
          <a:ea typeface="Arial" panose="020B0604020202020204" pitchFamily="34" charset="0"/>
          <a:cs typeface="Arial" panose="020B0604020202020204" pitchFamily="34" charset="0"/>
        </a:defRPr>
      </a:lvl1pPr>
      <a:lvl2pPr marL="914400" indent="-403225" algn="l" rtl="0" eaLnBrk="0" fontAlgn="base" hangingPunct="0">
        <a:spcBef>
          <a:spcPct val="20000"/>
        </a:spcBef>
        <a:spcAft>
          <a:spcPct val="0"/>
        </a:spcAft>
        <a:buChar char="–"/>
        <a:defRPr sz="2600">
          <a:solidFill>
            <a:srgbClr val="203C6A"/>
          </a:solidFill>
          <a:latin typeface="Arial" panose="020B0604020202020204" pitchFamily="34" charset="0"/>
          <a:ea typeface="Arial" panose="020B0604020202020204" pitchFamily="34" charset="0"/>
          <a:cs typeface="Arial" panose="020B0604020202020204" pitchFamily="34" charset="0"/>
        </a:defRPr>
      </a:lvl2pPr>
      <a:lvl3pPr marL="1377950" indent="-405130" algn="l" rtl="0" eaLnBrk="0" fontAlgn="base" hangingPunct="0">
        <a:spcBef>
          <a:spcPct val="20000"/>
        </a:spcBef>
        <a:spcAft>
          <a:spcPct val="0"/>
        </a:spcAft>
        <a:buFont typeface="Wingdings" panose="05000000000000000000" pitchFamily="2" charset="2"/>
        <a:buChar char="Ø"/>
        <a:defRPr sz="2400">
          <a:solidFill>
            <a:srgbClr val="203C6A"/>
          </a:solidFill>
          <a:latin typeface="Arial" panose="020B0604020202020204" pitchFamily="34" charset="0"/>
          <a:ea typeface="Arial" panose="020B0604020202020204" pitchFamily="34" charset="0"/>
          <a:cs typeface="Arial" panose="020B0604020202020204" pitchFamily="34" charset="0"/>
        </a:defRPr>
      </a:lvl3pPr>
      <a:lvl4pPr marL="1828800" indent="-403225" algn="l" rtl="0" eaLnBrk="0" fontAlgn="base" hangingPunct="0">
        <a:spcBef>
          <a:spcPct val="20000"/>
        </a:spcBef>
        <a:spcAft>
          <a:spcPct val="0"/>
        </a:spcAft>
        <a:buFont typeface="Wingdings" panose="05000000000000000000" pitchFamily="2" charset="2"/>
        <a:buChar char="§"/>
        <a:defRPr sz="2000">
          <a:solidFill>
            <a:srgbClr val="203C6A"/>
          </a:solidFill>
          <a:latin typeface="Arial" panose="020B0604020202020204" pitchFamily="34" charset="0"/>
          <a:ea typeface="Arial" panose="020B0604020202020204" pitchFamily="34" charset="0"/>
          <a:cs typeface="Arial" panose="020B0604020202020204" pitchFamily="34" charset="0"/>
        </a:defRPr>
      </a:lvl4pPr>
      <a:lvl5pPr marL="2292350" indent="-405130" algn="l" rtl="0" eaLnBrk="0" fontAlgn="base" hangingPunct="0">
        <a:spcBef>
          <a:spcPct val="20000"/>
        </a:spcBef>
        <a:spcAft>
          <a:spcPct val="0"/>
        </a:spcAft>
        <a:buChar char="»"/>
        <a:defRPr sz="2000">
          <a:solidFill>
            <a:srgbClr val="203C6A"/>
          </a:solidFill>
          <a:latin typeface="Arial" panose="020B0604020202020204" pitchFamily="34" charset="0"/>
          <a:ea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2000">
          <a:solidFill>
            <a:srgbClr val="1B325F"/>
          </a:solidFill>
          <a:latin typeface="+mn-lt"/>
        </a:defRPr>
      </a:lvl6pPr>
      <a:lvl7pPr marL="2971800" indent="-228600" algn="l" rtl="0" eaLnBrk="1" fontAlgn="base" hangingPunct="1">
        <a:spcBef>
          <a:spcPct val="20000"/>
        </a:spcBef>
        <a:spcAft>
          <a:spcPct val="0"/>
        </a:spcAft>
        <a:buChar char="»"/>
        <a:defRPr sz="2000">
          <a:solidFill>
            <a:srgbClr val="1B325F"/>
          </a:solidFill>
          <a:latin typeface="+mn-lt"/>
        </a:defRPr>
      </a:lvl7pPr>
      <a:lvl8pPr marL="3429000" indent="-228600" algn="l" rtl="0" eaLnBrk="1" fontAlgn="base" hangingPunct="1">
        <a:spcBef>
          <a:spcPct val="20000"/>
        </a:spcBef>
        <a:spcAft>
          <a:spcPct val="0"/>
        </a:spcAft>
        <a:buChar char="»"/>
        <a:defRPr sz="2000">
          <a:solidFill>
            <a:srgbClr val="1B325F"/>
          </a:solidFill>
          <a:latin typeface="+mn-lt"/>
        </a:defRPr>
      </a:lvl8pPr>
      <a:lvl9pPr marL="3886200" indent="-228600" algn="l" rtl="0" eaLnBrk="1" fontAlgn="base" hangingPunct="1">
        <a:spcBef>
          <a:spcPct val="20000"/>
        </a:spcBef>
        <a:spcAft>
          <a:spcPct val="0"/>
        </a:spcAft>
        <a:buChar char="»"/>
        <a:defRPr sz="2000">
          <a:solidFill>
            <a:srgbClr val="1B32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ubtitle 1"/>
          <p:cNvSpPr>
            <a:spLocks noGrp="1"/>
          </p:cNvSpPr>
          <p:nvPr>
            <p:ph type="subTitle" idx="1"/>
          </p:nvPr>
        </p:nvSpPr>
        <p:spPr>
          <a:xfrm>
            <a:off x="1538288" y="5054600"/>
            <a:ext cx="9144000" cy="914400"/>
          </a:xfrm>
        </p:spPr>
        <p:txBody>
          <a:bodyPr vert="horz" wrap="square" lIns="91440" tIns="45720" rIns="91440" bIns="45720" anchor="t"/>
          <a:lstStyle/>
          <a:p>
            <a:pPr eaLnBrk="1" hangingPunct="1">
              <a:buClrTx/>
              <a:buSzTx/>
            </a:pPr>
            <a:r>
              <a:rPr lang="en-US" altLang="vi-VN" dirty="0">
                <a:solidFill>
                  <a:srgbClr val="678553"/>
                </a:solidFill>
                <a:latin typeface="Garamond" panose="02020404030301010803" pitchFamily="18" charset="0"/>
                <a:ea typeface="Arial" panose="020B0604020202020204" pitchFamily="34" charset="0"/>
                <a:cs typeface="Arial" panose="020B0604020202020204" pitchFamily="34" charset="0"/>
              </a:rPr>
              <a:t>DR. OLIVER MASSMANN - PARTNER, GENERAL DIRECTOR </a:t>
            </a:r>
          </a:p>
          <a:p>
            <a:pPr eaLnBrk="1" hangingPunct="1">
              <a:buClrTx/>
              <a:buSzTx/>
            </a:pPr>
            <a:r>
              <a:rPr lang="en-US" altLang="vi-VN" dirty="0">
                <a:solidFill>
                  <a:srgbClr val="678553"/>
                </a:solidFill>
                <a:latin typeface="Garamond" panose="02020404030301010803" pitchFamily="18" charset="0"/>
                <a:ea typeface="Arial" panose="020B0604020202020204" pitchFamily="34" charset="0"/>
                <a:cs typeface="Arial" panose="020B0604020202020204" pitchFamily="34" charset="0"/>
              </a:rPr>
              <a:t>DUANE MORRIS VIETNAM LLC</a:t>
            </a:r>
          </a:p>
          <a:p>
            <a:pPr>
              <a:buClrTx/>
              <a:buSzTx/>
            </a:pPr>
            <a:endParaRPr lang="en-AU" altLang="en-US" dirty="0">
              <a:solidFill>
                <a:srgbClr val="678553"/>
              </a:solidFill>
              <a:latin typeface="Arial" panose="020B0604020202020204" pitchFamily="34" charset="0"/>
              <a:ea typeface="Arial" panose="020B0604020202020204" pitchFamily="34" charset="0"/>
              <a:cs typeface="Arial" panose="020B0604020202020204" pitchFamily="34" charset="0"/>
            </a:endParaRPr>
          </a:p>
        </p:txBody>
      </p:sp>
      <p:sp>
        <p:nvSpPr>
          <p:cNvPr id="5123" name="Title 2"/>
          <p:cNvSpPr>
            <a:spLocks noGrp="1"/>
          </p:cNvSpPr>
          <p:nvPr>
            <p:ph type="title"/>
          </p:nvPr>
        </p:nvSpPr>
        <p:spPr>
          <a:xfrm>
            <a:off x="1881188" y="3352800"/>
            <a:ext cx="8458200" cy="1295400"/>
          </a:xfrm>
        </p:spPr>
        <p:txBody>
          <a:bodyPr vert="horz" wrap="square" lIns="91440" tIns="45720" rIns="91440" bIns="45720" anchor="ctr"/>
          <a:lstStyle/>
          <a:p>
            <a:r>
              <a:rPr lang="en-US" altLang="en-AU" sz="3000" dirty="0">
                <a:latin typeface="Garamond" panose="02020404030301010803" pitchFamily="18" charset="0"/>
              </a:rPr>
              <a:t>Investing and doing business in Vietnam</a:t>
            </a:r>
          </a:p>
        </p:txBody>
      </p:sp>
      <p:sp>
        <p:nvSpPr>
          <p:cNvPr id="5124" name="Slide Number Placeholder 3"/>
          <p:cNvSpPr txBox="1">
            <a:spLocks noGrp="1"/>
          </p:cNvSpPr>
          <p:nvPr>
            <p:ph type="sldNum" sz="quarter" idx="4"/>
          </p:nvPr>
        </p:nvSpPr>
        <p:spPr>
          <a:xfrm>
            <a:off x="0" y="6492875"/>
            <a:ext cx="2844800" cy="365125"/>
          </a:xfrm>
          <a:noFill/>
          <a:ln>
            <a:noFill/>
          </a:ln>
        </p:spPr>
        <p:txBody>
          <a:bodyPr/>
          <a:lstStyle/>
          <a:p>
            <a:fld id="{9A0DB2DC-4C9A-4742-B13C-FB6460FD3503}" type="slidenum">
              <a:rPr lang="en-US" altLang="vi-VN">
                <a:ea typeface="Arial" panose="020B0604020202020204" pitchFamily="34" charset="0"/>
                <a:cs typeface="Arial" panose="020B0604020202020204" pitchFamily="34" charset="0"/>
              </a:rPr>
              <a:pPr/>
              <a:t>1</a:t>
            </a:fld>
            <a:endParaRPr lang="en-US" altLang="vi-VN" dirty="0">
              <a:ea typeface="Arial" panose="020B0604020202020204" pitchFamily="34" charset="0"/>
              <a:cs typeface="Arial" panose="020B0604020202020204"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15159" y="909045"/>
            <a:ext cx="7009804" cy="652463"/>
          </a:xfrm>
        </p:spPr>
        <p:txBody>
          <a:bodyPr>
            <a:normAutofit fontScale="90000"/>
          </a:bodyPr>
          <a:lstStyle/>
          <a:p>
            <a:r>
              <a:rPr lang="en-AU" altLang="en-US" dirty="0">
                <a:latin typeface="Garamond" panose="02020404030301010803" pitchFamily="18" charset="0"/>
              </a:rPr>
              <a:t>Vietnam’s Deep International Integration</a:t>
            </a:r>
          </a:p>
        </p:txBody>
      </p:sp>
      <p:pic>
        <p:nvPicPr>
          <p:cNvPr id="16387"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5524501" y="3200404"/>
            <a:ext cx="1356122" cy="903685"/>
          </a:xfrm>
        </p:spPr>
      </p:pic>
      <p:sp>
        <p:nvSpPr>
          <p:cNvPr id="16388" name="Slide Number Placeholder 3"/>
          <p:cNvSpPr>
            <a:spLocks noGrp="1"/>
          </p:cNvSpPr>
          <p:nvPr>
            <p:ph type="sldNum" sz="quarter" idx="10"/>
          </p:nvPr>
        </p:nvSpPr>
        <p:spPr bwMode="auto">
          <a:xfrm>
            <a:off x="0" y="6492875"/>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3A49346-5937-47B0-91C2-01CBC593D1A7}" type="slidenum">
              <a:rPr lang="en-US" altLang="vi-VN" smtClean="0">
                <a:solidFill>
                  <a:srgbClr val="203C6A"/>
                </a:solidFill>
              </a:rPr>
              <a:pPr/>
              <a:t>10</a:t>
            </a:fld>
            <a:endParaRPr lang="en-US" altLang="vi-VN">
              <a:solidFill>
                <a:srgbClr val="203C6A"/>
              </a:solidFill>
            </a:endParaRPr>
          </a:p>
        </p:txBody>
      </p:sp>
      <p:sp>
        <p:nvSpPr>
          <p:cNvPr id="8" name="TextBox 7"/>
          <p:cNvSpPr txBox="1"/>
          <p:nvPr/>
        </p:nvSpPr>
        <p:spPr>
          <a:xfrm>
            <a:off x="3009900" y="3028950"/>
            <a:ext cx="1885950" cy="369332"/>
          </a:xfrm>
          <a:prstGeom prst="rect">
            <a:avLst/>
          </a:prstGeom>
          <a:ln w="31750">
            <a:solidFill>
              <a:srgbClr val="00B050"/>
            </a:solid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AU" dirty="0"/>
              <a:t>ASEAN - China</a:t>
            </a:r>
          </a:p>
        </p:txBody>
      </p:sp>
      <p:sp>
        <p:nvSpPr>
          <p:cNvPr id="9" name="TextBox 8"/>
          <p:cNvSpPr txBox="1"/>
          <p:nvPr/>
        </p:nvSpPr>
        <p:spPr>
          <a:xfrm>
            <a:off x="3009900" y="3489724"/>
            <a:ext cx="1885950" cy="369332"/>
          </a:xfrm>
          <a:prstGeom prst="rect">
            <a:avLst/>
          </a:prstGeom>
          <a:ln w="31750">
            <a:solidFill>
              <a:srgbClr val="00B050"/>
            </a:solid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AU" dirty="0"/>
              <a:t>ASEAN - Korea</a:t>
            </a:r>
          </a:p>
        </p:txBody>
      </p:sp>
      <p:sp>
        <p:nvSpPr>
          <p:cNvPr id="10" name="TextBox 9"/>
          <p:cNvSpPr txBox="1"/>
          <p:nvPr/>
        </p:nvSpPr>
        <p:spPr>
          <a:xfrm>
            <a:off x="3009900" y="2571750"/>
            <a:ext cx="1885950" cy="369332"/>
          </a:xfrm>
          <a:prstGeom prst="rect">
            <a:avLst/>
          </a:prstGeom>
          <a:ln w="31750" cmpd="sng">
            <a:solidFill>
              <a:srgbClr val="00B050"/>
            </a:solid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AU" dirty="0"/>
              <a:t>ATIGA</a:t>
            </a:r>
          </a:p>
        </p:txBody>
      </p:sp>
      <p:sp>
        <p:nvSpPr>
          <p:cNvPr id="11" name="TextBox 10"/>
          <p:cNvSpPr txBox="1"/>
          <p:nvPr/>
        </p:nvSpPr>
        <p:spPr>
          <a:xfrm>
            <a:off x="3009900" y="3962400"/>
            <a:ext cx="1885950" cy="369332"/>
          </a:xfrm>
          <a:prstGeom prst="rect">
            <a:avLst/>
          </a:prstGeom>
          <a:ln w="31750">
            <a:solidFill>
              <a:srgbClr val="00B050"/>
            </a:solid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AU" dirty="0"/>
              <a:t>ASEAN - India</a:t>
            </a:r>
          </a:p>
        </p:txBody>
      </p:sp>
      <p:sp>
        <p:nvSpPr>
          <p:cNvPr id="12" name="TextBox 11"/>
          <p:cNvSpPr txBox="1"/>
          <p:nvPr/>
        </p:nvSpPr>
        <p:spPr>
          <a:xfrm>
            <a:off x="3009900" y="4400551"/>
            <a:ext cx="1885950" cy="923330"/>
          </a:xfrm>
          <a:prstGeom prst="rect">
            <a:avLst/>
          </a:prstGeom>
          <a:ln w="31750">
            <a:solidFill>
              <a:srgbClr val="00B050"/>
            </a:solid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AU" dirty="0"/>
              <a:t>ASEAN – Australia – New Zealand</a:t>
            </a:r>
          </a:p>
        </p:txBody>
      </p:sp>
      <p:sp>
        <p:nvSpPr>
          <p:cNvPr id="13" name="TextBox 12"/>
          <p:cNvSpPr txBox="1"/>
          <p:nvPr/>
        </p:nvSpPr>
        <p:spPr>
          <a:xfrm>
            <a:off x="3009900" y="5001817"/>
            <a:ext cx="1885950" cy="369332"/>
          </a:xfrm>
          <a:prstGeom prst="rect">
            <a:avLst/>
          </a:prstGeom>
          <a:ln w="31750">
            <a:solidFill>
              <a:srgbClr val="00B050"/>
            </a:solid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AU" dirty="0"/>
              <a:t>ASEAN - Japan</a:t>
            </a:r>
          </a:p>
        </p:txBody>
      </p:sp>
      <p:cxnSp>
        <p:nvCxnSpPr>
          <p:cNvPr id="17" name="Straight Connector 16"/>
          <p:cNvCxnSpPr/>
          <p:nvPr/>
        </p:nvCxnSpPr>
        <p:spPr>
          <a:xfrm>
            <a:off x="2838450" y="2400303"/>
            <a:ext cx="0" cy="3495425"/>
          </a:xfrm>
          <a:prstGeom prst="line">
            <a:avLst/>
          </a:prstGeom>
          <a:ln w="41275" cap="rnd" cmpd="sng">
            <a:solidFill>
              <a:srgbClr val="00B050"/>
            </a:solidFill>
            <a:prstDash val="sysDash"/>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181600" y="2400301"/>
            <a:ext cx="0" cy="3495424"/>
          </a:xfrm>
          <a:prstGeom prst="line">
            <a:avLst/>
          </a:prstGeom>
          <a:ln w="41275" cap="rnd" cmpd="sng">
            <a:solidFill>
              <a:srgbClr val="00B050"/>
            </a:solidFill>
            <a:prstDash val="sysDash"/>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38450" y="5895725"/>
            <a:ext cx="2343150" cy="11338"/>
          </a:xfrm>
          <a:prstGeom prst="line">
            <a:avLst/>
          </a:prstGeom>
          <a:ln w="41275">
            <a:solidFill>
              <a:srgbClr val="00B050"/>
            </a:solidFill>
            <a:prstDash val="sysDash"/>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38450" y="2400300"/>
            <a:ext cx="2343150" cy="0"/>
          </a:xfrm>
          <a:prstGeom prst="line">
            <a:avLst/>
          </a:prstGeom>
          <a:ln w="41275" cmpd="sng">
            <a:solidFill>
              <a:srgbClr val="00B050"/>
            </a:solidFill>
            <a:prstDash val="sysDash"/>
            <a:miter lim="800000"/>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383443" y="1912773"/>
            <a:ext cx="2383552" cy="369332"/>
          </a:xfrm>
          <a:prstGeom prst="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AU" dirty="0"/>
              <a:t>Vietnam - Chile</a:t>
            </a:r>
          </a:p>
        </p:txBody>
      </p:sp>
      <p:sp>
        <p:nvSpPr>
          <p:cNvPr id="25" name="TextBox 24"/>
          <p:cNvSpPr txBox="1"/>
          <p:nvPr/>
        </p:nvSpPr>
        <p:spPr>
          <a:xfrm>
            <a:off x="7369995" y="2369790"/>
            <a:ext cx="2397000" cy="369332"/>
          </a:xfrm>
          <a:prstGeom prst="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AU" dirty="0"/>
              <a:t>Vietnam - Korea</a:t>
            </a:r>
          </a:p>
        </p:txBody>
      </p:sp>
      <p:sp>
        <p:nvSpPr>
          <p:cNvPr id="26" name="TextBox 25"/>
          <p:cNvSpPr txBox="1"/>
          <p:nvPr/>
        </p:nvSpPr>
        <p:spPr>
          <a:xfrm>
            <a:off x="7383444" y="2827637"/>
            <a:ext cx="2383552" cy="646331"/>
          </a:xfrm>
          <a:prstGeom prst="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AU" dirty="0"/>
              <a:t>Vietnam – Eurasian Economic Union</a:t>
            </a:r>
          </a:p>
        </p:txBody>
      </p:sp>
      <p:sp>
        <p:nvSpPr>
          <p:cNvPr id="27" name="TextBox 26"/>
          <p:cNvSpPr txBox="1"/>
          <p:nvPr/>
        </p:nvSpPr>
        <p:spPr>
          <a:xfrm>
            <a:off x="7367537" y="3532017"/>
            <a:ext cx="2399461" cy="369332"/>
          </a:xfrm>
          <a:prstGeom prst="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AU" dirty="0"/>
              <a:t>Vietnam - EU</a:t>
            </a:r>
          </a:p>
        </p:txBody>
      </p:sp>
      <p:sp>
        <p:nvSpPr>
          <p:cNvPr id="28" name="TextBox 27"/>
          <p:cNvSpPr txBox="1"/>
          <p:nvPr/>
        </p:nvSpPr>
        <p:spPr>
          <a:xfrm>
            <a:off x="7379652" y="3984831"/>
            <a:ext cx="2404537"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AU" dirty="0"/>
              <a:t>Vietnam - EFTA</a:t>
            </a:r>
          </a:p>
        </p:txBody>
      </p:sp>
      <p:sp>
        <p:nvSpPr>
          <p:cNvPr id="29" name="TextBox 28"/>
          <p:cNvSpPr txBox="1"/>
          <p:nvPr/>
        </p:nvSpPr>
        <p:spPr>
          <a:xfrm>
            <a:off x="7386796" y="4416848"/>
            <a:ext cx="2406213" cy="369332"/>
          </a:xfrm>
          <a:prstGeom prst="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AU" dirty="0"/>
              <a:t>CPTPP</a:t>
            </a:r>
          </a:p>
        </p:txBody>
      </p:sp>
      <p:sp>
        <p:nvSpPr>
          <p:cNvPr id="30" name="TextBox 29"/>
          <p:cNvSpPr txBox="1"/>
          <p:nvPr/>
        </p:nvSpPr>
        <p:spPr>
          <a:xfrm>
            <a:off x="7378422" y="4933266"/>
            <a:ext cx="2414587" cy="369332"/>
          </a:xfrm>
          <a:prstGeom prst="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AU" dirty="0"/>
              <a:t>ASEAN – Hong Kong</a:t>
            </a:r>
          </a:p>
        </p:txBody>
      </p:sp>
      <p:sp>
        <p:nvSpPr>
          <p:cNvPr id="31" name="TextBox 30"/>
          <p:cNvSpPr txBox="1"/>
          <p:nvPr/>
        </p:nvSpPr>
        <p:spPr>
          <a:xfrm>
            <a:off x="7391819" y="5480552"/>
            <a:ext cx="2401189" cy="369332"/>
          </a:xfrm>
          <a:prstGeom prst="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AU" dirty="0"/>
              <a:t>Vietnam - Israel</a:t>
            </a:r>
          </a:p>
        </p:txBody>
      </p:sp>
      <p:sp>
        <p:nvSpPr>
          <p:cNvPr id="32" name="TextBox 31"/>
          <p:cNvSpPr txBox="1"/>
          <p:nvPr/>
        </p:nvSpPr>
        <p:spPr>
          <a:xfrm>
            <a:off x="7367537" y="1451768"/>
            <a:ext cx="2399461" cy="369332"/>
          </a:xfrm>
          <a:prstGeom prst="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AU" dirty="0"/>
              <a:t>Vietnam - Japan</a:t>
            </a:r>
          </a:p>
        </p:txBody>
      </p:sp>
      <p:cxnSp>
        <p:nvCxnSpPr>
          <p:cNvPr id="36" name="Straight Arrow Connector 35"/>
          <p:cNvCxnSpPr/>
          <p:nvPr/>
        </p:nvCxnSpPr>
        <p:spPr>
          <a:xfrm flipV="1">
            <a:off x="6930034" y="1561508"/>
            <a:ext cx="415528" cy="1799035"/>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6875861" y="2087326"/>
            <a:ext cx="463152" cy="1402401"/>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6864928" y="2548997"/>
            <a:ext cx="472677" cy="1033049"/>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6387" idx="3"/>
            <a:endCxn id="26" idx="1"/>
          </p:cNvCxnSpPr>
          <p:nvPr/>
        </p:nvCxnSpPr>
        <p:spPr>
          <a:xfrm flipV="1">
            <a:off x="6880626" y="3100362"/>
            <a:ext cx="472677" cy="551882"/>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6387" idx="3"/>
            <a:endCxn id="27" idx="1"/>
          </p:cNvCxnSpPr>
          <p:nvPr/>
        </p:nvCxnSpPr>
        <p:spPr>
          <a:xfrm>
            <a:off x="6880626" y="3652247"/>
            <a:ext cx="486911" cy="64439"/>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6387" idx="3"/>
            <a:endCxn id="28" idx="1"/>
          </p:cNvCxnSpPr>
          <p:nvPr/>
        </p:nvCxnSpPr>
        <p:spPr>
          <a:xfrm>
            <a:off x="6880623" y="3652247"/>
            <a:ext cx="499026" cy="517253"/>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6387" idx="3"/>
          </p:cNvCxnSpPr>
          <p:nvPr/>
        </p:nvCxnSpPr>
        <p:spPr>
          <a:xfrm>
            <a:off x="6880623" y="3652247"/>
            <a:ext cx="415528" cy="1006487"/>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6387" idx="3"/>
          </p:cNvCxnSpPr>
          <p:nvPr/>
        </p:nvCxnSpPr>
        <p:spPr>
          <a:xfrm>
            <a:off x="6880623" y="3652247"/>
            <a:ext cx="415528" cy="1534239"/>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16387" idx="3"/>
          </p:cNvCxnSpPr>
          <p:nvPr/>
        </p:nvCxnSpPr>
        <p:spPr>
          <a:xfrm>
            <a:off x="6880623" y="3652244"/>
            <a:ext cx="458390" cy="2012974"/>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438779" y="1651654"/>
            <a:ext cx="1441847" cy="369332"/>
          </a:xfrm>
          <a:prstGeom prst="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AU" dirty="0"/>
              <a:t>Effective</a:t>
            </a:r>
          </a:p>
        </p:txBody>
      </p:sp>
      <p:sp>
        <p:nvSpPr>
          <p:cNvPr id="60" name="TextBox 59"/>
          <p:cNvSpPr txBox="1"/>
          <p:nvPr/>
        </p:nvSpPr>
        <p:spPr>
          <a:xfrm>
            <a:off x="5438779" y="2226472"/>
            <a:ext cx="1460897" cy="577081"/>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AU" sz="1050" dirty="0"/>
              <a:t>In negotiation/ Negotiation concluded</a:t>
            </a:r>
          </a:p>
        </p:txBody>
      </p:sp>
      <p:cxnSp>
        <p:nvCxnSpPr>
          <p:cNvPr id="3" name="Straight Arrow Connector 2"/>
          <p:cNvCxnSpPr>
            <a:stCxn id="16387" idx="1"/>
          </p:cNvCxnSpPr>
          <p:nvPr/>
        </p:nvCxnSpPr>
        <p:spPr>
          <a:xfrm flipH="1" flipV="1">
            <a:off x="5181600" y="3651649"/>
            <a:ext cx="342900" cy="1190"/>
          </a:xfrm>
          <a:prstGeom prst="straightConnector1">
            <a:avLst/>
          </a:prstGeom>
          <a:ln w="38100">
            <a:solidFill>
              <a:srgbClr val="00CC0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009900" y="5368519"/>
            <a:ext cx="1885950" cy="369332"/>
          </a:xfrm>
          <a:prstGeom prst="rect">
            <a:avLst/>
          </a:prstGeom>
          <a:ln w="31750">
            <a:solidFill>
              <a:srgbClr val="00B050"/>
            </a:solid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AU" dirty="0"/>
              <a:t>RCEP</a:t>
            </a:r>
          </a:p>
        </p:txBody>
      </p:sp>
      <p:sp>
        <p:nvSpPr>
          <p:cNvPr id="49" name="TextBox 48"/>
          <p:cNvSpPr txBox="1"/>
          <p:nvPr/>
        </p:nvSpPr>
        <p:spPr>
          <a:xfrm>
            <a:off x="7386793" y="6040696"/>
            <a:ext cx="2414586" cy="369332"/>
          </a:xfrm>
          <a:prstGeom prst="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AU" dirty="0"/>
              <a:t>Vietnam - UK</a:t>
            </a:r>
          </a:p>
        </p:txBody>
      </p:sp>
      <p:cxnSp>
        <p:nvCxnSpPr>
          <p:cNvPr id="16389" name="Straight Arrow Connector 16388"/>
          <p:cNvCxnSpPr/>
          <p:nvPr/>
        </p:nvCxnSpPr>
        <p:spPr>
          <a:xfrm>
            <a:off x="6841217" y="3685821"/>
            <a:ext cx="497796" cy="2501611"/>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39" name="Straight Arrow Connector 38"/>
          <p:cNvCxnSpPr/>
          <p:nvPr/>
        </p:nvCxnSpPr>
        <p:spPr>
          <a:xfrm>
            <a:off x="6361596" y="4124949"/>
            <a:ext cx="387740" cy="1935888"/>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sp>
        <p:nvSpPr>
          <p:cNvPr id="41" name="TextBox 40"/>
          <p:cNvSpPr txBox="1"/>
          <p:nvPr/>
        </p:nvSpPr>
        <p:spPr>
          <a:xfrm>
            <a:off x="4895850" y="6081700"/>
            <a:ext cx="2414586" cy="369332"/>
          </a:xfrm>
          <a:prstGeom prst="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AU" dirty="0"/>
              <a:t>Vietnam - UAE</a:t>
            </a:r>
          </a:p>
        </p:txBody>
      </p:sp>
    </p:spTree>
    <p:extLst>
      <p:ext uri="{BB962C8B-B14F-4D97-AF65-F5344CB8AC3E}">
        <p14:creationId xmlns:p14="http://schemas.microsoft.com/office/powerpoint/2010/main" val="56048010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990600" y="1828800"/>
            <a:ext cx="10591800" cy="3874182"/>
          </a:xfrm>
        </p:spPr>
        <p:txBody>
          <a:bodyPr/>
          <a:lstStyle/>
          <a:p>
            <a:r>
              <a:rPr lang="en-US" altLang="en-US" sz="2400" dirty="0">
                <a:latin typeface="Garamond" panose="02020404030301010803" pitchFamily="18" charset="0"/>
              </a:rPr>
              <a:t>Vietnam has negotiated, signed and put into effect a number of bilateral and multi-lateral FTAs with almost all the big economies in the world.</a:t>
            </a:r>
          </a:p>
          <a:p>
            <a:r>
              <a:rPr lang="en-US" altLang="en-US" sz="2400" dirty="0">
                <a:latin typeface="Garamond" panose="02020404030301010803" pitchFamily="18" charset="0"/>
              </a:rPr>
              <a:t>17 FTAs involving more than 60 partners have become effective, covering all continents with a combined GDP accounting for nearly 90 percent of global GDP, making Viet Nam one of the countries in the region taking the lead in joining bilateral and multilateral economic cooperation frameworks.</a:t>
            </a:r>
          </a:p>
          <a:p>
            <a:endParaRPr lang="en-US" altLang="en-US" sz="2400" dirty="0">
              <a:latin typeface="Garamond" panose="02020404030301010803" pitchFamily="18" charset="0"/>
            </a:endParaRPr>
          </a:p>
        </p:txBody>
      </p:sp>
      <p:sp>
        <p:nvSpPr>
          <p:cNvPr id="4" name="Slide Number Placeholder 3"/>
          <p:cNvSpPr>
            <a:spLocks noGrp="1"/>
          </p:cNvSpPr>
          <p:nvPr>
            <p:ph type="sldNum" sz="quarter" idx="10"/>
          </p:nvPr>
        </p:nvSpPr>
        <p:spPr>
          <a:xfrm>
            <a:off x="0" y="6492875"/>
            <a:ext cx="2844800" cy="365125"/>
          </a:xfrm>
        </p:spPr>
        <p:txBody>
          <a:bodyPr/>
          <a:lstStyle/>
          <a:p>
            <a:fld id="{051736B3-A1D7-4B99-8E85-BCE6CBD12AED}" type="slidenum">
              <a:rPr lang="en-US" smtClean="0"/>
              <a:pPr/>
              <a:t>11</a:t>
            </a:fld>
            <a:endParaRPr lang="en-US" dirty="0"/>
          </a:p>
        </p:txBody>
      </p:sp>
      <p:sp>
        <p:nvSpPr>
          <p:cNvPr id="5" name="Title 1"/>
          <p:cNvSpPr txBox="1">
            <a:spLocks/>
          </p:cNvSpPr>
          <p:nvPr/>
        </p:nvSpPr>
        <p:spPr bwMode="auto">
          <a:xfrm>
            <a:off x="1066800" y="990603"/>
            <a:ext cx="10134600" cy="652463"/>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lvl1pPr marL="0" indent="0" algn="l" rtl="0" eaLnBrk="1" fontAlgn="base" hangingPunct="1">
              <a:lnSpc>
                <a:spcPts val="3300"/>
              </a:lnSpc>
              <a:spcBef>
                <a:spcPct val="0"/>
              </a:spcBef>
              <a:spcAft>
                <a:spcPct val="0"/>
              </a:spcAft>
              <a:defRPr sz="3200" b="1">
                <a:solidFill>
                  <a:srgbClr val="6E8650"/>
                </a:solidFill>
                <a:latin typeface="Arial" pitchFamily="34" charset="0"/>
                <a:ea typeface="+mj-ea"/>
                <a:cs typeface="Arial" pitchFamily="34" charset="0"/>
              </a:defRPr>
            </a:lvl1pPr>
            <a:lvl2pPr indent="228600" algn="l" rtl="0" eaLnBrk="1" fontAlgn="base" hangingPunct="1">
              <a:spcBef>
                <a:spcPct val="0"/>
              </a:spcBef>
              <a:spcAft>
                <a:spcPct val="0"/>
              </a:spcAft>
              <a:defRPr sz="3600">
                <a:solidFill>
                  <a:srgbClr val="1B325F"/>
                </a:solidFill>
                <a:latin typeface="Adobe Heiti Std R" pitchFamily="34" charset="-128"/>
              </a:defRPr>
            </a:lvl2pPr>
            <a:lvl3pPr indent="228600" algn="l" rtl="0" eaLnBrk="1" fontAlgn="base" hangingPunct="1">
              <a:spcBef>
                <a:spcPct val="0"/>
              </a:spcBef>
              <a:spcAft>
                <a:spcPct val="0"/>
              </a:spcAft>
              <a:defRPr sz="3600">
                <a:solidFill>
                  <a:srgbClr val="1B325F"/>
                </a:solidFill>
                <a:latin typeface="Adobe Heiti Std R" pitchFamily="34" charset="-128"/>
              </a:defRPr>
            </a:lvl3pPr>
            <a:lvl4pPr indent="228600" algn="l" rtl="0" eaLnBrk="1" fontAlgn="base" hangingPunct="1">
              <a:spcBef>
                <a:spcPct val="0"/>
              </a:spcBef>
              <a:spcAft>
                <a:spcPct val="0"/>
              </a:spcAft>
              <a:defRPr sz="3600">
                <a:solidFill>
                  <a:srgbClr val="1B325F"/>
                </a:solidFill>
                <a:latin typeface="Adobe Heiti Std R" pitchFamily="34" charset="-128"/>
              </a:defRPr>
            </a:lvl4pPr>
            <a:lvl5pPr indent="228600" algn="l" rtl="0" eaLnBrk="1" fontAlgn="base" hangingPunct="1">
              <a:spcBef>
                <a:spcPct val="0"/>
              </a:spcBef>
              <a:spcAft>
                <a:spcPct val="0"/>
              </a:spcAft>
              <a:defRPr sz="3600">
                <a:solidFill>
                  <a:srgbClr val="1B325F"/>
                </a:solidFill>
                <a:latin typeface="Adobe Heiti Std R" pitchFamily="34" charset="-128"/>
              </a:defRPr>
            </a:lvl5pPr>
            <a:lvl6pPr marL="457200" indent="228600" algn="l" rtl="0" eaLnBrk="1" fontAlgn="base" hangingPunct="1">
              <a:spcBef>
                <a:spcPct val="0"/>
              </a:spcBef>
              <a:spcAft>
                <a:spcPct val="0"/>
              </a:spcAft>
              <a:defRPr sz="3600">
                <a:solidFill>
                  <a:srgbClr val="1B325F"/>
                </a:solidFill>
                <a:latin typeface="Adobe Heiti Std R" pitchFamily="34" charset="-128"/>
              </a:defRPr>
            </a:lvl6pPr>
            <a:lvl7pPr marL="914400" indent="228600" algn="l" rtl="0" eaLnBrk="1" fontAlgn="base" hangingPunct="1">
              <a:spcBef>
                <a:spcPct val="0"/>
              </a:spcBef>
              <a:spcAft>
                <a:spcPct val="0"/>
              </a:spcAft>
              <a:defRPr sz="3600">
                <a:solidFill>
                  <a:srgbClr val="1B325F"/>
                </a:solidFill>
                <a:latin typeface="Adobe Heiti Std R" pitchFamily="34" charset="-128"/>
              </a:defRPr>
            </a:lvl7pPr>
            <a:lvl8pPr marL="1371600" indent="228600" algn="l" rtl="0" eaLnBrk="1" fontAlgn="base" hangingPunct="1">
              <a:spcBef>
                <a:spcPct val="0"/>
              </a:spcBef>
              <a:spcAft>
                <a:spcPct val="0"/>
              </a:spcAft>
              <a:defRPr sz="3600">
                <a:solidFill>
                  <a:srgbClr val="1B325F"/>
                </a:solidFill>
                <a:latin typeface="Adobe Heiti Std R" pitchFamily="34" charset="-128"/>
              </a:defRPr>
            </a:lvl8pPr>
            <a:lvl9pPr marL="1828800" indent="228600" algn="l" rtl="0" eaLnBrk="1" fontAlgn="base" hangingPunct="1">
              <a:spcBef>
                <a:spcPct val="0"/>
              </a:spcBef>
              <a:spcAft>
                <a:spcPct val="0"/>
              </a:spcAft>
              <a:defRPr sz="3600">
                <a:solidFill>
                  <a:srgbClr val="1B325F"/>
                </a:solidFill>
                <a:latin typeface="Adobe Heiti Std R" pitchFamily="34" charset="-128"/>
              </a:defRPr>
            </a:lvl9pPr>
          </a:lstStyle>
          <a:p>
            <a:r>
              <a:rPr lang="en-AU" altLang="en-US" sz="3600" dirty="0">
                <a:latin typeface="Garamond" panose="02020404030301010803" pitchFamily="18" charset="0"/>
              </a:rPr>
              <a:t>Vietnam’s Deep International Integration </a:t>
            </a:r>
            <a:r>
              <a:rPr lang="en-AU" altLang="en-US" sz="3300" kern="0" dirty="0">
                <a:latin typeface="Garamond" panose="02020404030301010803" pitchFamily="18" charset="0"/>
              </a:rPr>
              <a:t>(cont.)</a:t>
            </a:r>
          </a:p>
        </p:txBody>
      </p:sp>
    </p:spTree>
    <p:extLst>
      <p:ext uri="{BB962C8B-B14F-4D97-AF65-F5344CB8AC3E}">
        <p14:creationId xmlns:p14="http://schemas.microsoft.com/office/powerpoint/2010/main" val="344937214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066800" y="1828799"/>
            <a:ext cx="10515600" cy="4664075"/>
          </a:xfrm>
        </p:spPr>
        <p:txBody>
          <a:bodyPr>
            <a:normAutofit/>
          </a:bodyPr>
          <a:lstStyle/>
          <a:p>
            <a:r>
              <a:rPr lang="en-US" altLang="en-US" sz="2100" dirty="0">
                <a:latin typeface="Garamond" panose="02020404030301010803" pitchFamily="18" charset="0"/>
              </a:rPr>
              <a:t>Four years after the effectiveness of EU-Vietnam Free Trade agreement (1 August 2020):</a:t>
            </a:r>
          </a:p>
          <a:p>
            <a:pPr marL="973138" lvl="1" indent="-342900" algn="just">
              <a:buFont typeface="Garamond" panose="02020404030301010803" pitchFamily="18" charset="0"/>
              <a:buChar char="–"/>
            </a:pPr>
            <a:r>
              <a:rPr lang="en-US" altLang="en-US" sz="2100" dirty="0">
                <a:latin typeface="Garamond" panose="02020404030301010803" pitchFamily="18" charset="0"/>
              </a:rPr>
              <a:t>Vietnam's exports to the EU have increased by almost 50%, while its imports from the EU have increased by more than 40%.</a:t>
            </a:r>
          </a:p>
          <a:p>
            <a:pPr marL="973138" lvl="1" indent="-342900" algn="just">
              <a:buFont typeface="Garamond" panose="02020404030301010803" pitchFamily="18" charset="0"/>
              <a:buChar char="–"/>
            </a:pPr>
            <a:r>
              <a:rPr lang="en-US" altLang="en-US" sz="2100" dirty="0">
                <a:latin typeface="Garamond" panose="02020404030301010803" pitchFamily="18" charset="0"/>
              </a:rPr>
              <a:t>The General Department of Vietnam Customs (GDVC) reports that the volume of two-way trade in 2023 was US$296.87 billion due to the effectiveness of the EU-Vietnam Free Trade agreement . Vietnam's exports to the EU reached over US$24.69 billion in the first half of 2024, according to GDVC, a 15.37% yearly rise.</a:t>
            </a:r>
          </a:p>
          <a:p>
            <a:pPr marL="973138" lvl="1" indent="-342900" algn="just">
              <a:buFont typeface="Garamond" panose="02020404030301010803" pitchFamily="18" charset="0"/>
              <a:buChar char="–"/>
            </a:pPr>
            <a:r>
              <a:rPr lang="en-US" altLang="en-US" sz="2100" dirty="0">
                <a:latin typeface="Garamond" panose="02020404030301010803" pitchFamily="18" charset="0"/>
              </a:rPr>
              <a:t>Without the EU-VN Investment Protection Agreement being effective, from the effective date of the EUVNFTA, EU members have invested €28 billion (US$30.6 billion) in 2,450 projects in Vietnam, many of which are high-quality investments in high-tech manufacturing and services.</a:t>
            </a:r>
          </a:p>
          <a:p>
            <a:endParaRPr lang="en-US" altLang="en-US" sz="2400" dirty="0">
              <a:latin typeface="Garamond" panose="02020404030301010803" pitchFamily="18" charset="0"/>
            </a:endParaRPr>
          </a:p>
        </p:txBody>
      </p:sp>
      <p:sp>
        <p:nvSpPr>
          <p:cNvPr id="4" name="Slide Number Placeholder 3"/>
          <p:cNvSpPr>
            <a:spLocks noGrp="1"/>
          </p:cNvSpPr>
          <p:nvPr>
            <p:ph type="sldNum" sz="quarter" idx="10"/>
          </p:nvPr>
        </p:nvSpPr>
        <p:spPr>
          <a:xfrm>
            <a:off x="0" y="6492875"/>
            <a:ext cx="2844800" cy="365125"/>
          </a:xfrm>
        </p:spPr>
        <p:txBody>
          <a:bodyPr/>
          <a:lstStyle/>
          <a:p>
            <a:fld id="{051736B3-A1D7-4B99-8E85-BCE6CBD12AED}" type="slidenum">
              <a:rPr lang="en-US" smtClean="0"/>
              <a:pPr/>
              <a:t>12</a:t>
            </a:fld>
            <a:endParaRPr lang="en-US" dirty="0"/>
          </a:p>
        </p:txBody>
      </p:sp>
      <p:sp>
        <p:nvSpPr>
          <p:cNvPr id="5" name="Title 1"/>
          <p:cNvSpPr txBox="1">
            <a:spLocks/>
          </p:cNvSpPr>
          <p:nvPr/>
        </p:nvSpPr>
        <p:spPr bwMode="auto">
          <a:xfrm>
            <a:off x="1066800" y="990603"/>
            <a:ext cx="10515600" cy="652463"/>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lvl1pPr marL="0" indent="0" algn="l" rtl="0" eaLnBrk="1" fontAlgn="base" hangingPunct="1">
              <a:lnSpc>
                <a:spcPts val="3300"/>
              </a:lnSpc>
              <a:spcBef>
                <a:spcPct val="0"/>
              </a:spcBef>
              <a:spcAft>
                <a:spcPct val="0"/>
              </a:spcAft>
              <a:defRPr sz="3200" b="1">
                <a:solidFill>
                  <a:srgbClr val="6E8650"/>
                </a:solidFill>
                <a:latin typeface="Arial" pitchFamily="34" charset="0"/>
                <a:ea typeface="+mj-ea"/>
                <a:cs typeface="Arial" pitchFamily="34" charset="0"/>
              </a:defRPr>
            </a:lvl1pPr>
            <a:lvl2pPr indent="228600" algn="l" rtl="0" eaLnBrk="1" fontAlgn="base" hangingPunct="1">
              <a:spcBef>
                <a:spcPct val="0"/>
              </a:spcBef>
              <a:spcAft>
                <a:spcPct val="0"/>
              </a:spcAft>
              <a:defRPr sz="3600">
                <a:solidFill>
                  <a:srgbClr val="1B325F"/>
                </a:solidFill>
                <a:latin typeface="Adobe Heiti Std R" pitchFamily="34" charset="-128"/>
              </a:defRPr>
            </a:lvl2pPr>
            <a:lvl3pPr indent="228600" algn="l" rtl="0" eaLnBrk="1" fontAlgn="base" hangingPunct="1">
              <a:spcBef>
                <a:spcPct val="0"/>
              </a:spcBef>
              <a:spcAft>
                <a:spcPct val="0"/>
              </a:spcAft>
              <a:defRPr sz="3600">
                <a:solidFill>
                  <a:srgbClr val="1B325F"/>
                </a:solidFill>
                <a:latin typeface="Adobe Heiti Std R" pitchFamily="34" charset="-128"/>
              </a:defRPr>
            </a:lvl3pPr>
            <a:lvl4pPr indent="228600" algn="l" rtl="0" eaLnBrk="1" fontAlgn="base" hangingPunct="1">
              <a:spcBef>
                <a:spcPct val="0"/>
              </a:spcBef>
              <a:spcAft>
                <a:spcPct val="0"/>
              </a:spcAft>
              <a:defRPr sz="3600">
                <a:solidFill>
                  <a:srgbClr val="1B325F"/>
                </a:solidFill>
                <a:latin typeface="Adobe Heiti Std R" pitchFamily="34" charset="-128"/>
              </a:defRPr>
            </a:lvl4pPr>
            <a:lvl5pPr indent="228600" algn="l" rtl="0" eaLnBrk="1" fontAlgn="base" hangingPunct="1">
              <a:spcBef>
                <a:spcPct val="0"/>
              </a:spcBef>
              <a:spcAft>
                <a:spcPct val="0"/>
              </a:spcAft>
              <a:defRPr sz="3600">
                <a:solidFill>
                  <a:srgbClr val="1B325F"/>
                </a:solidFill>
                <a:latin typeface="Adobe Heiti Std R" pitchFamily="34" charset="-128"/>
              </a:defRPr>
            </a:lvl5pPr>
            <a:lvl6pPr marL="457200" indent="228600" algn="l" rtl="0" eaLnBrk="1" fontAlgn="base" hangingPunct="1">
              <a:spcBef>
                <a:spcPct val="0"/>
              </a:spcBef>
              <a:spcAft>
                <a:spcPct val="0"/>
              </a:spcAft>
              <a:defRPr sz="3600">
                <a:solidFill>
                  <a:srgbClr val="1B325F"/>
                </a:solidFill>
                <a:latin typeface="Adobe Heiti Std R" pitchFamily="34" charset="-128"/>
              </a:defRPr>
            </a:lvl6pPr>
            <a:lvl7pPr marL="914400" indent="228600" algn="l" rtl="0" eaLnBrk="1" fontAlgn="base" hangingPunct="1">
              <a:spcBef>
                <a:spcPct val="0"/>
              </a:spcBef>
              <a:spcAft>
                <a:spcPct val="0"/>
              </a:spcAft>
              <a:defRPr sz="3600">
                <a:solidFill>
                  <a:srgbClr val="1B325F"/>
                </a:solidFill>
                <a:latin typeface="Adobe Heiti Std R" pitchFamily="34" charset="-128"/>
              </a:defRPr>
            </a:lvl7pPr>
            <a:lvl8pPr marL="1371600" indent="228600" algn="l" rtl="0" eaLnBrk="1" fontAlgn="base" hangingPunct="1">
              <a:spcBef>
                <a:spcPct val="0"/>
              </a:spcBef>
              <a:spcAft>
                <a:spcPct val="0"/>
              </a:spcAft>
              <a:defRPr sz="3600">
                <a:solidFill>
                  <a:srgbClr val="1B325F"/>
                </a:solidFill>
                <a:latin typeface="Adobe Heiti Std R" pitchFamily="34" charset="-128"/>
              </a:defRPr>
            </a:lvl8pPr>
            <a:lvl9pPr marL="1828800" indent="228600" algn="l" rtl="0" eaLnBrk="1" fontAlgn="base" hangingPunct="1">
              <a:spcBef>
                <a:spcPct val="0"/>
              </a:spcBef>
              <a:spcAft>
                <a:spcPct val="0"/>
              </a:spcAft>
              <a:defRPr sz="3600">
                <a:solidFill>
                  <a:srgbClr val="1B325F"/>
                </a:solidFill>
                <a:latin typeface="Adobe Heiti Std R" pitchFamily="34" charset="-128"/>
              </a:defRPr>
            </a:lvl9pPr>
          </a:lstStyle>
          <a:p>
            <a:r>
              <a:rPr lang="en-AU" altLang="en-US" sz="3600" dirty="0">
                <a:latin typeface="Garamond" panose="02020404030301010803" pitchFamily="18" charset="0"/>
              </a:rPr>
              <a:t>Vietnam’s Deep International Integration </a:t>
            </a:r>
            <a:r>
              <a:rPr lang="en-AU" altLang="en-US" sz="3300" kern="0" dirty="0">
                <a:latin typeface="Garamond" panose="02020404030301010803" pitchFamily="18" charset="0"/>
              </a:rPr>
              <a:t>(cont.)</a:t>
            </a:r>
          </a:p>
        </p:txBody>
      </p:sp>
    </p:spTree>
    <p:extLst>
      <p:ext uri="{BB962C8B-B14F-4D97-AF65-F5344CB8AC3E}">
        <p14:creationId xmlns:p14="http://schemas.microsoft.com/office/powerpoint/2010/main" val="132861606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066800" y="1038907"/>
            <a:ext cx="6447234" cy="651272"/>
          </a:xfrm>
        </p:spPr>
        <p:txBody>
          <a:bodyPr>
            <a:normAutofit/>
          </a:bodyPr>
          <a:lstStyle/>
          <a:p>
            <a:r>
              <a:rPr lang="en-US" altLang="en-US" dirty="0">
                <a:latin typeface="Garamond" panose="02020404030301010803" pitchFamily="18" charset="0"/>
              </a:rPr>
              <a:t>EVFTA AND EVIPA</a:t>
            </a:r>
          </a:p>
        </p:txBody>
      </p:sp>
      <p:sp>
        <p:nvSpPr>
          <p:cNvPr id="16387" name="Content Placeholder 2"/>
          <p:cNvSpPr>
            <a:spLocks noGrp="1"/>
          </p:cNvSpPr>
          <p:nvPr>
            <p:ph idx="1"/>
          </p:nvPr>
        </p:nvSpPr>
        <p:spPr>
          <a:xfrm>
            <a:off x="1066800" y="1828800"/>
            <a:ext cx="10515600" cy="3874182"/>
          </a:xfrm>
        </p:spPr>
        <p:txBody>
          <a:bodyPr>
            <a:normAutofit lnSpcReduction="10000"/>
          </a:bodyPr>
          <a:lstStyle/>
          <a:p>
            <a:r>
              <a:rPr lang="en-US" altLang="en-US" sz="2000" dirty="0">
                <a:latin typeface="Garamond" panose="02020404030301010803" pitchFamily="18" charset="0"/>
              </a:rPr>
              <a:t>The EVFTA is a new generation free trade agreement between Vietnam and 27 EU member countries</a:t>
            </a:r>
          </a:p>
          <a:p>
            <a:r>
              <a:rPr lang="en-US" altLang="en-US" sz="2000" dirty="0">
                <a:latin typeface="Garamond" panose="02020404030301010803" pitchFamily="18" charset="0"/>
              </a:rPr>
              <a:t>On 2</a:t>
            </a:r>
            <a:r>
              <a:rPr lang="en-US" altLang="en-US" sz="2000" baseline="30000" dirty="0">
                <a:latin typeface="Garamond" panose="02020404030301010803" pitchFamily="18" charset="0"/>
              </a:rPr>
              <a:t>nd</a:t>
            </a:r>
            <a:r>
              <a:rPr lang="en-US" altLang="en-US" sz="2000" dirty="0">
                <a:latin typeface="Garamond" panose="02020404030301010803" pitchFamily="18" charset="0"/>
              </a:rPr>
              <a:t> December 2015, both Vietnam and the EU concluded the negotiations.</a:t>
            </a:r>
          </a:p>
          <a:p>
            <a:r>
              <a:rPr lang="en-US" altLang="en-US" sz="2000" dirty="0">
                <a:latin typeface="Garamond" panose="02020404030301010803" pitchFamily="18" charset="0"/>
              </a:rPr>
              <a:t>On 26 June 2018, the EVFTA was divided into 2 agreements in terms of trade and investment following the European Court of Justice’s opinion on the EU – Singapore FTA</a:t>
            </a:r>
          </a:p>
          <a:p>
            <a:r>
              <a:rPr lang="en-US" altLang="en-US" sz="2000" dirty="0">
                <a:latin typeface="Garamond" panose="02020404030301010803" pitchFamily="18" charset="0"/>
              </a:rPr>
              <a:t>The EVFTA covers trade issues while investment protection and investment-related dispute settlement are under the EVIPA.</a:t>
            </a:r>
          </a:p>
          <a:p>
            <a:r>
              <a:rPr lang="en-US" altLang="en-US" sz="2000" dirty="0">
                <a:latin typeface="Garamond" panose="02020404030301010803" pitchFamily="18" charset="0"/>
              </a:rPr>
              <a:t>On 30 June 2020, the EVFTA and the EVIPA were signed in Hanoi.</a:t>
            </a:r>
          </a:p>
          <a:p>
            <a:r>
              <a:rPr lang="en-US" altLang="en-US" sz="2000" dirty="0">
                <a:latin typeface="Garamond" panose="02020404030301010803" pitchFamily="18" charset="0"/>
              </a:rPr>
              <a:t>EVFTA takes effect from 01 August 2020.</a:t>
            </a:r>
          </a:p>
          <a:p>
            <a:r>
              <a:rPr lang="en-US" sz="2100" dirty="0">
                <a:latin typeface="Garamond" panose="02020404030301010803" pitchFamily="18" charset="0"/>
              </a:rPr>
              <a:t>By August 2024, there have been 18 out of 27 EU member states. Some countries, including Ireland, Austria, Poland, Belgium, Germany, France, Cyprus, the Netherlands, and Slovenia, are still pending ratification</a:t>
            </a:r>
            <a:r>
              <a:rPr lang="en-US" altLang="en-US" sz="2100" dirty="0">
                <a:latin typeface="Garamond" panose="02020404030301010803" pitchFamily="18" charset="0"/>
              </a:rPr>
              <a:t>.</a:t>
            </a:r>
          </a:p>
        </p:txBody>
      </p:sp>
      <p:sp>
        <p:nvSpPr>
          <p:cNvPr id="16388" name="Slide Number Placeholder 3"/>
          <p:cNvSpPr>
            <a:spLocks noGrp="1"/>
          </p:cNvSpPr>
          <p:nvPr>
            <p:ph type="sldNum" sz="quarter" idx="10"/>
          </p:nvPr>
        </p:nvSpPr>
        <p:spPr bwMode="auto">
          <a:xfrm>
            <a:off x="0" y="6492875"/>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D97492-F072-4B76-9C8D-F3304D00F3D0}" type="slidenum">
              <a:rPr lang="en-US" altLang="vi-VN" smtClean="0">
                <a:solidFill>
                  <a:srgbClr val="203C6A"/>
                </a:solidFill>
              </a:rPr>
              <a:pPr/>
              <a:t>13</a:t>
            </a:fld>
            <a:endParaRPr lang="en-US" altLang="vi-VN" dirty="0">
              <a:solidFill>
                <a:srgbClr val="203C6A"/>
              </a:solidFill>
            </a:endParaRPr>
          </a:p>
        </p:txBody>
      </p:sp>
    </p:spTree>
    <p:extLst>
      <p:ext uri="{BB962C8B-B14F-4D97-AF65-F5344CB8AC3E}">
        <p14:creationId xmlns:p14="http://schemas.microsoft.com/office/powerpoint/2010/main" val="266303174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066800" y="1167442"/>
            <a:ext cx="6447234" cy="651272"/>
          </a:xfrm>
        </p:spPr>
        <p:txBody>
          <a:bodyPr>
            <a:normAutofit/>
          </a:bodyPr>
          <a:lstStyle/>
          <a:p>
            <a:r>
              <a:rPr lang="en-US" altLang="en-US" dirty="0">
                <a:latin typeface="Garamond" panose="02020404030301010803" pitchFamily="18" charset="0"/>
              </a:rPr>
              <a:t>EVIPA</a:t>
            </a:r>
          </a:p>
        </p:txBody>
      </p:sp>
      <p:sp>
        <p:nvSpPr>
          <p:cNvPr id="3" name="Content Placeholder 2"/>
          <p:cNvSpPr>
            <a:spLocks noGrp="1"/>
          </p:cNvSpPr>
          <p:nvPr>
            <p:ph idx="1"/>
          </p:nvPr>
        </p:nvSpPr>
        <p:spPr>
          <a:xfrm>
            <a:off x="1066800" y="1818714"/>
            <a:ext cx="10515600" cy="3359944"/>
          </a:xfrm>
        </p:spPr>
        <p:txBody>
          <a:bodyPr/>
          <a:lstStyle/>
          <a:p>
            <a:pPr>
              <a:defRPr/>
            </a:pPr>
            <a:r>
              <a:rPr lang="en-US" sz="2000" dirty="0">
                <a:latin typeface="Garamond" panose="02020404030301010803" pitchFamily="18" charset="0"/>
              </a:rPr>
              <a:t>EVIPA applies to the investments under the EVFTA.</a:t>
            </a:r>
          </a:p>
          <a:p>
            <a:pPr>
              <a:defRPr/>
            </a:pPr>
            <a:r>
              <a:rPr lang="en-US" sz="2000" dirty="0">
                <a:latin typeface="Garamond" panose="02020404030301010803" pitchFamily="18" charset="0"/>
              </a:rPr>
              <a:t>Investment protection.</a:t>
            </a:r>
          </a:p>
          <a:p>
            <a:pPr>
              <a:defRPr/>
            </a:pPr>
            <a:r>
              <a:rPr lang="en-US" sz="2000" b="1" dirty="0">
                <a:latin typeface="Garamond" panose="02020404030301010803" pitchFamily="18" charset="0"/>
              </a:rPr>
              <a:t>Investor-to-State dispute settlement mechanism </a:t>
            </a:r>
            <a:r>
              <a:rPr lang="en-US" sz="2000" dirty="0">
                <a:latin typeface="Garamond" panose="02020404030301010803" pitchFamily="18" charset="0"/>
              </a:rPr>
              <a:t>(“</a:t>
            </a:r>
            <a:r>
              <a:rPr lang="en-US" sz="2000" b="1" dirty="0">
                <a:latin typeface="Garamond" panose="02020404030301010803" pitchFamily="18" charset="0"/>
              </a:rPr>
              <a:t>ISDS</a:t>
            </a:r>
            <a:r>
              <a:rPr lang="en-US" sz="2000" dirty="0">
                <a:latin typeface="Garamond" panose="02020404030301010803" pitchFamily="18" charset="0"/>
              </a:rPr>
              <a:t>”) whereby investors can claim in case that an investor protection obligation has been breached and domestic courts cannot question the legal validity of the decisions.</a:t>
            </a:r>
          </a:p>
          <a:p>
            <a:pPr>
              <a:defRPr/>
            </a:pPr>
            <a:r>
              <a:rPr lang="en-US" sz="2000" dirty="0">
                <a:latin typeface="Garamond" panose="02020404030301010803" pitchFamily="18" charset="0"/>
              </a:rPr>
              <a:t>EVIPA will replace all bilateral investment agreements between Vietnam and other EU members.</a:t>
            </a:r>
          </a:p>
        </p:txBody>
      </p:sp>
      <p:sp>
        <p:nvSpPr>
          <p:cNvPr id="35844" name="Slide Number Placeholder 3"/>
          <p:cNvSpPr>
            <a:spLocks noGrp="1"/>
          </p:cNvSpPr>
          <p:nvPr>
            <p:ph type="sldNum" sz="quarter" idx="10"/>
          </p:nvPr>
        </p:nvSpPr>
        <p:spPr bwMode="auto">
          <a:xfrm>
            <a:off x="0" y="6492875"/>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5E220A7-1543-478C-939B-38007D84612B}" type="slidenum">
              <a:rPr lang="en-US" altLang="vi-VN" smtClean="0">
                <a:solidFill>
                  <a:srgbClr val="203C6A"/>
                </a:solidFill>
              </a:rPr>
              <a:pPr/>
              <a:t>14</a:t>
            </a:fld>
            <a:endParaRPr lang="en-US" altLang="vi-VN" dirty="0">
              <a:solidFill>
                <a:srgbClr val="203C6A"/>
              </a:solidFill>
            </a:endParaRPr>
          </a:p>
        </p:txBody>
      </p:sp>
      <p:pic>
        <p:nvPicPr>
          <p:cNvPr id="1026" name="Picture 2" descr="ISDS: Important Questions and Answers | United States Trade Representativ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0198" y="4285950"/>
            <a:ext cx="44196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09049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36" name="Picture 24" descr="CEO Vinamilk: Nữ chủ tịch quyền lực của ngành sữa Việt Nam và hành trình  cán mốc doanh nghiệp tỷ đô - CafeLa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9237" y="4585942"/>
            <a:ext cx="4039061" cy="2122345"/>
          </a:xfrm>
          <a:prstGeom prst="rect">
            <a:avLst/>
          </a:prstGeom>
          <a:noFill/>
          <a:extLst>
            <a:ext uri="{909E8E84-426E-40DD-AFC4-6F175D3DCCD1}">
              <a14:hiddenFill xmlns:a14="http://schemas.microsoft.com/office/drawing/2010/main">
                <a:solidFill>
                  <a:srgbClr val="FFFFFF"/>
                </a:solidFill>
              </a14:hiddenFill>
            </a:ext>
          </a:extLst>
        </p:spPr>
      </p:pic>
      <p:sp>
        <p:nvSpPr>
          <p:cNvPr id="13314" name="Title 1"/>
          <p:cNvSpPr>
            <a:spLocks noGrp="1"/>
          </p:cNvSpPr>
          <p:nvPr>
            <p:ph type="title"/>
          </p:nvPr>
        </p:nvSpPr>
        <p:spPr>
          <a:xfrm>
            <a:off x="1066800" y="838200"/>
            <a:ext cx="8596312" cy="868362"/>
          </a:xfrm>
        </p:spPr>
        <p:txBody>
          <a:bodyPr>
            <a:normAutofit/>
          </a:bodyPr>
          <a:lstStyle/>
          <a:p>
            <a:r>
              <a:rPr lang="en-US" altLang="en-US" dirty="0">
                <a:latin typeface="Garamond" panose="02020404030301010803" pitchFamily="18" charset="0"/>
              </a:rPr>
              <a:t>Female Business Ownership – Women Power</a:t>
            </a:r>
          </a:p>
        </p:txBody>
      </p:sp>
      <p:pic>
        <p:nvPicPr>
          <p:cNvPr id="13315"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69679" y="4570087"/>
            <a:ext cx="2385561" cy="1882075"/>
          </a:xfrm>
        </p:spPr>
      </p:pic>
      <p:sp>
        <p:nvSpPr>
          <p:cNvPr id="13316" name="Slide Number Placeholder 3"/>
          <p:cNvSpPr>
            <a:spLocks noGrp="1"/>
          </p:cNvSpPr>
          <p:nvPr>
            <p:ph type="sldNum" sz="quarter" idx="10"/>
          </p:nvPr>
        </p:nvSpPr>
        <p:spPr bwMode="auto">
          <a:xfrm>
            <a:off x="0" y="6492875"/>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8B5F111-D6D9-4433-A99E-EADD3AF0F1C4}" type="slidenum">
              <a:rPr lang="en-US" altLang="vi-VN" smtClean="0">
                <a:solidFill>
                  <a:srgbClr val="203C6A"/>
                </a:solidFill>
              </a:rPr>
              <a:pPr/>
              <a:t>15</a:t>
            </a:fld>
            <a:endParaRPr lang="en-US" altLang="vi-VN" dirty="0">
              <a:solidFill>
                <a:srgbClr val="203C6A"/>
              </a:solidFill>
            </a:endParaRPr>
          </a:p>
        </p:txBody>
      </p:sp>
      <p:sp>
        <p:nvSpPr>
          <p:cNvPr id="6" name="Rectangle 5"/>
          <p:cNvSpPr/>
          <p:nvPr/>
        </p:nvSpPr>
        <p:spPr>
          <a:xfrm>
            <a:off x="1060737" y="1635238"/>
            <a:ext cx="10515600" cy="1015663"/>
          </a:xfrm>
          <a:prstGeom prst="rect">
            <a:avLst/>
          </a:prstGeom>
          <a:noFill/>
        </p:spPr>
        <p:txBody>
          <a:bodyPr wrap="square">
            <a:spAutoFit/>
          </a:bodyPr>
          <a:lstStyle/>
          <a:p>
            <a:pPr marL="465138" indent="-465138">
              <a:spcBef>
                <a:spcPct val="20000"/>
              </a:spcBef>
              <a:buFont typeface="Arial" panose="020B0604020202020204" pitchFamily="34" charset="0"/>
              <a:buChar char="•"/>
              <a:defRPr/>
            </a:pPr>
            <a:r>
              <a:rPr lang="en-US" sz="2000" dirty="0">
                <a:solidFill>
                  <a:srgbClr val="203C6A"/>
                </a:solidFill>
                <a:latin typeface="Garamond" panose="02020404030301010803" pitchFamily="18" charset="0"/>
                <a:ea typeface="Arial" charset="0"/>
              </a:rPr>
              <a:t>Vietnamese women now lead 22 per cent of all enterprises in Vietnam, a level comparable to that in developed countries, such as Sweden (20 per cent), Singapore (24 per cent), and France (24 per cent)</a:t>
            </a:r>
          </a:p>
        </p:txBody>
      </p:sp>
      <p:pic>
        <p:nvPicPr>
          <p:cNvPr id="13332" name="Picture 20" descr="Bà Thái Hương lựa chọn rời 'ghế' Chủ tịch TH True Milk sau 10 năm gắn bó"/>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5563" y="4570087"/>
            <a:ext cx="2682961" cy="19227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66800" y="2520206"/>
            <a:ext cx="10515600" cy="3046988"/>
          </a:xfrm>
          <a:prstGeom prst="rect">
            <a:avLst/>
          </a:prstGeom>
        </p:spPr>
        <p:txBody>
          <a:bodyPr wrap="square">
            <a:spAutoFit/>
          </a:bodyPr>
          <a:lstStyle/>
          <a:p>
            <a:pPr marL="465138" indent="-465138">
              <a:spcBef>
                <a:spcPct val="20000"/>
              </a:spcBef>
              <a:buFont typeface="Arial" panose="020B0604020202020204" pitchFamily="34" charset="0"/>
              <a:buChar char="•"/>
              <a:defRPr/>
            </a:pPr>
            <a:r>
              <a:rPr lang="en-US" sz="2000" dirty="0">
                <a:solidFill>
                  <a:srgbClr val="203C6A"/>
                </a:solidFill>
                <a:latin typeface="Garamond" panose="02020404030301010803" pitchFamily="18" charset="0"/>
                <a:ea typeface="Arial" charset="0"/>
              </a:rPr>
              <a:t>According to the Ministry of Finance, a fifth of Vietnam’s small- and medium-sized enterprises (SMEs) are women-owned. The figure is on par with strongly developed economies in the region such as Singapore, Thailand, and Indonesia, and even with nations further afield such as France and Sweden. </a:t>
            </a:r>
          </a:p>
          <a:p>
            <a:pPr marL="465138" indent="-465138">
              <a:spcBef>
                <a:spcPct val="20000"/>
              </a:spcBef>
              <a:buFont typeface="Arial" panose="020B0604020202020204" pitchFamily="34" charset="0"/>
              <a:buChar char="•"/>
              <a:defRPr/>
            </a:pPr>
            <a:r>
              <a:rPr lang="en-US" sz="2000" dirty="0">
                <a:solidFill>
                  <a:srgbClr val="203C6A"/>
                </a:solidFill>
                <a:latin typeface="Garamond" panose="02020404030301010803" pitchFamily="18" charset="0"/>
                <a:ea typeface="Arial" charset="0"/>
              </a:rPr>
              <a:t>Currently, Vietnam is one of the most developed markets for female entrepreneurs and has the most effective female business network in ASEAN.</a:t>
            </a:r>
          </a:p>
          <a:p>
            <a:pPr marL="465138" indent="-465138">
              <a:spcBef>
                <a:spcPct val="20000"/>
              </a:spcBef>
              <a:buFont typeface="Arial" panose="020B0604020202020204" pitchFamily="34" charset="0"/>
              <a:buChar char="•"/>
              <a:defRPr/>
            </a:pPr>
            <a:endParaRPr lang="en-US" sz="2000" dirty="0">
              <a:solidFill>
                <a:srgbClr val="203C6A"/>
              </a:solidFill>
              <a:latin typeface="Garamond" panose="02020404030301010803" pitchFamily="18" charset="0"/>
              <a:ea typeface="Arial" charset="0"/>
            </a:endParaRPr>
          </a:p>
          <a:p>
            <a:pPr marL="465138" indent="-465138">
              <a:spcBef>
                <a:spcPct val="20000"/>
              </a:spcBef>
              <a:buFont typeface="Arial" panose="020B0604020202020204" pitchFamily="34" charset="0"/>
              <a:buChar char="•"/>
              <a:defRPr/>
            </a:pPr>
            <a:endParaRPr lang="en-US" sz="2000" dirty="0">
              <a:solidFill>
                <a:srgbClr val="203C6A"/>
              </a:solidFill>
              <a:latin typeface="Garamond" panose="02020404030301010803" pitchFamily="18" charset="0"/>
              <a:ea typeface="Arial" charset="0"/>
            </a:endParaRPr>
          </a:p>
          <a:p>
            <a:pPr algn="ctr">
              <a:defRPr/>
            </a:pPr>
            <a:endParaRPr lang="en-US" sz="2000" b="1" dirty="0">
              <a:ln w="12700">
                <a:solidFill>
                  <a:schemeClr val="accent1"/>
                </a:solidFill>
                <a:prstDash val="solid"/>
              </a:ln>
              <a:solidFill>
                <a:srgbClr val="002060"/>
              </a:solidFill>
              <a:effectLst>
                <a:outerShdw dist="38100" dir="2640000" algn="bl" rotWithShape="0">
                  <a:schemeClr val="accent1"/>
                </a:outerShdw>
              </a:effectLst>
              <a:latin typeface="Garamond" panose="02020404030301010803" pitchFamily="18" charset="0"/>
            </a:endParaRPr>
          </a:p>
        </p:txBody>
      </p:sp>
    </p:spTree>
    <p:extLst>
      <p:ext uri="{BB962C8B-B14F-4D97-AF65-F5344CB8AC3E}">
        <p14:creationId xmlns:p14="http://schemas.microsoft.com/office/powerpoint/2010/main" val="256774446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066800" y="762000"/>
            <a:ext cx="8596312" cy="868362"/>
          </a:xfrm>
        </p:spPr>
        <p:txBody>
          <a:bodyPr/>
          <a:lstStyle/>
          <a:p>
            <a:r>
              <a:rPr lang="en-US" altLang="en-US" dirty="0">
                <a:latin typeface="Garamond" panose="02020404030301010803" pitchFamily="18" charset="0"/>
              </a:rPr>
              <a:t>Political Stability</a:t>
            </a:r>
          </a:p>
        </p:txBody>
      </p:sp>
      <p:sp>
        <p:nvSpPr>
          <p:cNvPr id="13316" name="Slide Number Placeholder 3"/>
          <p:cNvSpPr>
            <a:spLocks noGrp="1"/>
          </p:cNvSpPr>
          <p:nvPr>
            <p:ph type="sldNum" sz="quarter" idx="10"/>
          </p:nvPr>
        </p:nvSpPr>
        <p:spPr bwMode="auto">
          <a:xfrm>
            <a:off x="0" y="6492875"/>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8B5F111-D6D9-4433-A99E-EADD3AF0F1C4}" type="slidenum">
              <a:rPr lang="en-US" altLang="vi-VN" smtClean="0">
                <a:solidFill>
                  <a:srgbClr val="203C6A"/>
                </a:solidFill>
              </a:rPr>
              <a:pPr/>
              <a:t>16</a:t>
            </a:fld>
            <a:endParaRPr lang="en-US" altLang="vi-VN" dirty="0">
              <a:solidFill>
                <a:srgbClr val="203C6A"/>
              </a:solidFill>
            </a:endParaRPr>
          </a:p>
        </p:txBody>
      </p:sp>
      <p:sp>
        <p:nvSpPr>
          <p:cNvPr id="6" name="Rectangle 5"/>
          <p:cNvSpPr/>
          <p:nvPr/>
        </p:nvSpPr>
        <p:spPr>
          <a:xfrm>
            <a:off x="1066800" y="1819365"/>
            <a:ext cx="10515600" cy="2960811"/>
          </a:xfrm>
          <a:prstGeom prst="rect">
            <a:avLst/>
          </a:prstGeom>
          <a:noFill/>
        </p:spPr>
        <p:txBody>
          <a:bodyPr wrap="square">
            <a:spAutoFit/>
          </a:bodyPr>
          <a:lstStyle/>
          <a:p>
            <a:pPr marL="465138" indent="-465138">
              <a:spcBef>
                <a:spcPct val="20000"/>
              </a:spcBef>
              <a:buFont typeface="Arial" panose="020B0604020202020204" pitchFamily="34" charset="0"/>
              <a:buChar char="•"/>
              <a:defRPr/>
            </a:pPr>
            <a:r>
              <a:rPr lang="en-US" sz="2000" dirty="0">
                <a:solidFill>
                  <a:srgbClr val="203C6A"/>
                </a:solidFill>
                <a:latin typeface="Garamond" panose="02020404030301010803" pitchFamily="18" charset="0"/>
                <a:ea typeface="Arial" charset="0"/>
              </a:rPr>
              <a:t>According to Best Diplomats, a New York-based organization, Vietnam ranked 8</a:t>
            </a:r>
            <a:r>
              <a:rPr lang="en-US" sz="2000" baseline="30000" dirty="0">
                <a:solidFill>
                  <a:srgbClr val="203C6A"/>
                </a:solidFill>
                <a:latin typeface="Garamond" panose="02020404030301010803" pitchFamily="18" charset="0"/>
                <a:ea typeface="Arial" charset="0"/>
              </a:rPr>
              <a:t>th</a:t>
            </a:r>
            <a:r>
              <a:rPr lang="en-US" sz="2000" dirty="0">
                <a:solidFill>
                  <a:srgbClr val="203C6A"/>
                </a:solidFill>
                <a:latin typeface="Garamond" panose="02020404030301010803" pitchFamily="18" charset="0"/>
                <a:ea typeface="Arial" charset="0"/>
              </a:rPr>
              <a:t> in the list of 10 safest countries in Asia thanks to Vietnam’s low crime rates, political stability, and secure environment. Best Diplomats further hailed Vietnam for its beauty, rich culture, and delicious cuisine.</a:t>
            </a:r>
          </a:p>
          <a:p>
            <a:pPr marL="465138" indent="-465138">
              <a:spcBef>
                <a:spcPct val="20000"/>
              </a:spcBef>
              <a:buFont typeface="Arial" panose="020B0604020202020204" pitchFamily="34" charset="0"/>
              <a:buChar char="•"/>
              <a:defRPr/>
            </a:pPr>
            <a:r>
              <a:rPr lang="en-US" sz="2000" dirty="0">
                <a:solidFill>
                  <a:srgbClr val="203C6A"/>
                </a:solidFill>
                <a:latin typeface="Garamond" panose="02020404030301010803" pitchFamily="18" charset="0"/>
                <a:ea typeface="Arial" charset="0"/>
              </a:rPr>
              <a:t>According to World Bank, Vietnam’s data shows that Vietnam is one of the most stable countries in terms of political stability and absence of violence/terrorism.</a:t>
            </a:r>
          </a:p>
          <a:p>
            <a:pPr marL="465138" indent="-465138">
              <a:spcBef>
                <a:spcPct val="20000"/>
              </a:spcBef>
              <a:buFont typeface="Arial" panose="020B0604020202020204" pitchFamily="34" charset="0"/>
              <a:buChar char="•"/>
              <a:defRPr/>
            </a:pPr>
            <a:endParaRPr lang="en-US" sz="2000" dirty="0">
              <a:solidFill>
                <a:srgbClr val="203C6A"/>
              </a:solidFill>
              <a:latin typeface="Garamond" panose="02020404030301010803" pitchFamily="18" charset="0"/>
              <a:ea typeface="Arial" charset="0"/>
            </a:endParaRPr>
          </a:p>
          <a:p>
            <a:pPr marL="465138" indent="-465138">
              <a:spcBef>
                <a:spcPct val="20000"/>
              </a:spcBef>
              <a:buFont typeface="Arial" panose="020B0604020202020204" pitchFamily="34" charset="0"/>
              <a:buChar char="•"/>
              <a:defRPr/>
            </a:pPr>
            <a:endParaRPr lang="en-US" sz="1600" dirty="0">
              <a:solidFill>
                <a:srgbClr val="203C6A"/>
              </a:solidFill>
              <a:latin typeface="Garamond" panose="02020404030301010803" pitchFamily="18" charset="0"/>
              <a:ea typeface="Arial" charset="0"/>
            </a:endParaRPr>
          </a:p>
          <a:p>
            <a:pPr marL="465138" indent="-465138">
              <a:spcBef>
                <a:spcPct val="20000"/>
              </a:spcBef>
              <a:buFont typeface="Arial" panose="020B0604020202020204" pitchFamily="34" charset="0"/>
              <a:buChar char="•"/>
              <a:defRPr/>
            </a:pPr>
            <a:endParaRPr lang="en-US" sz="1600" dirty="0">
              <a:solidFill>
                <a:srgbClr val="203C6A"/>
              </a:solidFill>
              <a:latin typeface="Garamond" panose="02020404030301010803" pitchFamily="18" charset="0"/>
              <a:ea typeface="Arial" charset="0"/>
            </a:endParaRPr>
          </a:p>
        </p:txBody>
      </p:sp>
      <p:pic>
        <p:nvPicPr>
          <p:cNvPr id="1026" name="Picture 2" descr="After a positive start in the first quarter of 2024, Vietnam's government is doubling down on its commitment to economic growth. (Photo source: VG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5014" y="3962400"/>
            <a:ext cx="453655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60138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066800" y="951003"/>
            <a:ext cx="8596312" cy="868362"/>
          </a:xfrm>
        </p:spPr>
        <p:txBody>
          <a:bodyPr>
            <a:normAutofit fontScale="90000"/>
          </a:bodyPr>
          <a:lstStyle/>
          <a:p>
            <a:r>
              <a:rPr lang="en-US" altLang="en-US" dirty="0">
                <a:latin typeface="Garamond" panose="02020404030301010803" pitchFamily="18" charset="0"/>
              </a:rPr>
              <a:t>The private sector at the heart of the development </a:t>
            </a:r>
          </a:p>
        </p:txBody>
      </p:sp>
      <p:sp>
        <p:nvSpPr>
          <p:cNvPr id="13316" name="Slide Number Placeholder 3"/>
          <p:cNvSpPr>
            <a:spLocks noGrp="1"/>
          </p:cNvSpPr>
          <p:nvPr>
            <p:ph type="sldNum" sz="quarter" idx="10"/>
          </p:nvPr>
        </p:nvSpPr>
        <p:spPr bwMode="auto">
          <a:xfrm>
            <a:off x="0" y="6492875"/>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8B5F111-D6D9-4433-A99E-EADD3AF0F1C4}" type="slidenum">
              <a:rPr lang="en-US" altLang="vi-VN" smtClean="0">
                <a:solidFill>
                  <a:srgbClr val="203C6A"/>
                </a:solidFill>
              </a:rPr>
              <a:pPr/>
              <a:t>17</a:t>
            </a:fld>
            <a:endParaRPr lang="en-US" altLang="vi-VN" dirty="0">
              <a:solidFill>
                <a:srgbClr val="203C6A"/>
              </a:solidFill>
            </a:endParaRPr>
          </a:p>
        </p:txBody>
      </p:sp>
      <p:sp>
        <p:nvSpPr>
          <p:cNvPr id="6" name="Rectangle 5"/>
          <p:cNvSpPr/>
          <p:nvPr/>
        </p:nvSpPr>
        <p:spPr>
          <a:xfrm>
            <a:off x="1066800" y="1819365"/>
            <a:ext cx="10515600" cy="6518708"/>
          </a:xfrm>
          <a:prstGeom prst="rect">
            <a:avLst/>
          </a:prstGeom>
          <a:noFill/>
        </p:spPr>
        <p:txBody>
          <a:bodyPr wrap="square">
            <a:spAutoFit/>
          </a:bodyPr>
          <a:lstStyle/>
          <a:p>
            <a:pPr>
              <a:spcBef>
                <a:spcPct val="20000"/>
              </a:spcBef>
              <a:defRPr/>
            </a:pPr>
            <a:r>
              <a:rPr lang="en-US" sz="2400" dirty="0">
                <a:solidFill>
                  <a:srgbClr val="203C6A"/>
                </a:solidFill>
                <a:latin typeface="Garamond" panose="02020404030301010803" pitchFamily="18" charset="0"/>
                <a:ea typeface="Arial" charset="0"/>
              </a:rPr>
              <a:t>Recently, a groundbreaking Resolution 68 was issued to direct the development of Vietnam until 2045, with key takeaways:</a:t>
            </a:r>
          </a:p>
          <a:p>
            <a:pPr marL="342900" indent="-342900">
              <a:spcBef>
                <a:spcPct val="20000"/>
              </a:spcBef>
              <a:buFontTx/>
              <a:buChar char="-"/>
              <a:defRPr/>
            </a:pPr>
            <a:r>
              <a:rPr lang="en-US" sz="2400" b="1" dirty="0">
                <a:solidFill>
                  <a:srgbClr val="203C6A"/>
                </a:solidFill>
                <a:latin typeface="Garamond" panose="02020404030301010803" pitchFamily="18" charset="0"/>
                <a:ea typeface="Arial" charset="0"/>
              </a:rPr>
              <a:t>The role of the private sector</a:t>
            </a:r>
            <a:r>
              <a:rPr lang="en-US" sz="2400" dirty="0">
                <a:solidFill>
                  <a:srgbClr val="203C6A"/>
                </a:solidFill>
                <a:latin typeface="Garamond" panose="02020404030301010803" pitchFamily="18" charset="0"/>
                <a:ea typeface="Arial" charset="0"/>
              </a:rPr>
              <a:t>: Resolution 68 formally elevates the role of private enterprise, acknowledging it as a foundational component of Vietnam’s socio-economic development strategy, rather than a supplementary force.</a:t>
            </a:r>
          </a:p>
          <a:p>
            <a:pPr marL="342900" indent="-342900">
              <a:spcBef>
                <a:spcPct val="20000"/>
              </a:spcBef>
              <a:buFontTx/>
              <a:buChar char="-"/>
              <a:defRPr/>
            </a:pPr>
            <a:r>
              <a:rPr lang="en-US" sz="2400" b="1" dirty="0">
                <a:solidFill>
                  <a:srgbClr val="203C6A"/>
                </a:solidFill>
                <a:latin typeface="Garamond" panose="02020404030301010803" pitchFamily="18" charset="0"/>
                <a:ea typeface="Arial" charset="0"/>
              </a:rPr>
              <a:t>Market Access and Business Activities</a:t>
            </a:r>
            <a:r>
              <a:rPr lang="en-US" sz="2400" dirty="0">
                <a:solidFill>
                  <a:srgbClr val="203C6A"/>
                </a:solidFill>
                <a:latin typeface="Garamond" panose="02020404030301010803" pitchFamily="18" charset="0"/>
                <a:ea typeface="Arial" charset="0"/>
              </a:rPr>
              <a:t>: Enterprises are granted the right to engage in all business sectors not explicitly banned or prohibited by the laws, with any restriction required to be based on legal, transparent, and public interest justifications rather than arbitrarily applied. This new perception should remove the long-rooted “ask-give” mechanism commonly adopted by competent authorities.</a:t>
            </a:r>
          </a:p>
          <a:p>
            <a:pPr marL="342900" indent="-342900">
              <a:spcBef>
                <a:spcPct val="20000"/>
              </a:spcBef>
              <a:buFontTx/>
              <a:buChar char="-"/>
              <a:defRPr/>
            </a:pPr>
            <a:endParaRPr lang="en-US" sz="2400" dirty="0">
              <a:solidFill>
                <a:srgbClr val="203C6A"/>
              </a:solidFill>
              <a:latin typeface="Garamond" panose="02020404030301010803" pitchFamily="18" charset="0"/>
              <a:ea typeface="Arial" charset="0"/>
            </a:endParaRPr>
          </a:p>
          <a:p>
            <a:pPr>
              <a:spcBef>
                <a:spcPct val="20000"/>
              </a:spcBef>
              <a:defRPr/>
            </a:pPr>
            <a:endParaRPr lang="en-US" sz="2400" dirty="0">
              <a:solidFill>
                <a:srgbClr val="203C6A"/>
              </a:solidFill>
              <a:latin typeface="Garamond" panose="02020404030301010803" pitchFamily="18" charset="0"/>
              <a:ea typeface="Arial" charset="0"/>
            </a:endParaRPr>
          </a:p>
          <a:p>
            <a:pPr>
              <a:spcBef>
                <a:spcPct val="20000"/>
              </a:spcBef>
              <a:defRPr/>
            </a:pPr>
            <a:endParaRPr lang="en-US" sz="2000" dirty="0">
              <a:solidFill>
                <a:srgbClr val="203C6A"/>
              </a:solidFill>
              <a:latin typeface="Garamond" panose="02020404030301010803" pitchFamily="18" charset="0"/>
              <a:ea typeface="Arial" charset="0"/>
            </a:endParaRPr>
          </a:p>
          <a:p>
            <a:pPr marL="465138" indent="-465138">
              <a:spcBef>
                <a:spcPct val="20000"/>
              </a:spcBef>
              <a:buFont typeface="Arial" panose="020B0604020202020204" pitchFamily="34" charset="0"/>
              <a:buChar char="•"/>
              <a:defRPr/>
            </a:pPr>
            <a:endParaRPr lang="en-US" sz="2000" dirty="0">
              <a:solidFill>
                <a:srgbClr val="203C6A"/>
              </a:solidFill>
              <a:latin typeface="Garamond" panose="02020404030301010803" pitchFamily="18" charset="0"/>
              <a:ea typeface="Arial" charset="0"/>
            </a:endParaRPr>
          </a:p>
          <a:p>
            <a:pPr marL="465138" indent="-465138">
              <a:spcBef>
                <a:spcPct val="20000"/>
              </a:spcBef>
              <a:buFont typeface="Arial" panose="020B0604020202020204" pitchFamily="34" charset="0"/>
              <a:buChar char="•"/>
              <a:defRPr/>
            </a:pPr>
            <a:endParaRPr lang="en-US" sz="2000" dirty="0">
              <a:solidFill>
                <a:srgbClr val="203C6A"/>
              </a:solidFill>
              <a:latin typeface="Garamond" panose="02020404030301010803" pitchFamily="18" charset="0"/>
              <a:ea typeface="Arial" charset="0"/>
            </a:endParaRPr>
          </a:p>
          <a:p>
            <a:pPr marL="465138" indent="-465138">
              <a:spcBef>
                <a:spcPct val="20000"/>
              </a:spcBef>
              <a:buFont typeface="Arial" panose="020B0604020202020204" pitchFamily="34" charset="0"/>
              <a:buChar char="•"/>
              <a:defRPr/>
            </a:pPr>
            <a:endParaRPr lang="en-US" sz="1600" dirty="0">
              <a:solidFill>
                <a:srgbClr val="203C6A"/>
              </a:solidFill>
              <a:latin typeface="Garamond" panose="02020404030301010803" pitchFamily="18" charset="0"/>
              <a:ea typeface="Arial" charset="0"/>
            </a:endParaRPr>
          </a:p>
          <a:p>
            <a:pPr marL="465138" indent="-465138">
              <a:spcBef>
                <a:spcPct val="20000"/>
              </a:spcBef>
              <a:buFont typeface="Arial" panose="020B0604020202020204" pitchFamily="34" charset="0"/>
              <a:buChar char="•"/>
              <a:defRPr/>
            </a:pPr>
            <a:endParaRPr lang="en-US" sz="1600" dirty="0">
              <a:solidFill>
                <a:srgbClr val="203C6A"/>
              </a:solidFill>
              <a:latin typeface="Garamond" panose="02020404030301010803" pitchFamily="18" charset="0"/>
              <a:ea typeface="Arial" charset="0"/>
            </a:endParaRPr>
          </a:p>
        </p:txBody>
      </p:sp>
    </p:spTree>
    <p:extLst>
      <p:ext uri="{BB962C8B-B14F-4D97-AF65-F5344CB8AC3E}">
        <p14:creationId xmlns:p14="http://schemas.microsoft.com/office/powerpoint/2010/main" val="318834755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066800" y="951003"/>
            <a:ext cx="8596312" cy="868362"/>
          </a:xfrm>
        </p:spPr>
        <p:txBody>
          <a:bodyPr>
            <a:normAutofit/>
          </a:bodyPr>
          <a:lstStyle/>
          <a:p>
            <a:r>
              <a:rPr lang="en-US" altLang="en-US" dirty="0">
                <a:latin typeface="Garamond" panose="02020404030301010803" pitchFamily="18" charset="0"/>
              </a:rPr>
              <a:t>Virtual assets in Vietnam</a:t>
            </a:r>
          </a:p>
        </p:txBody>
      </p:sp>
      <p:sp>
        <p:nvSpPr>
          <p:cNvPr id="13316" name="Slide Number Placeholder 3"/>
          <p:cNvSpPr>
            <a:spLocks noGrp="1"/>
          </p:cNvSpPr>
          <p:nvPr>
            <p:ph type="sldNum" sz="quarter" idx="10"/>
          </p:nvPr>
        </p:nvSpPr>
        <p:spPr bwMode="auto">
          <a:xfrm>
            <a:off x="0" y="6492875"/>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8B5F111-D6D9-4433-A99E-EADD3AF0F1C4}" type="slidenum">
              <a:rPr lang="en-US" altLang="vi-VN" smtClean="0">
                <a:solidFill>
                  <a:srgbClr val="203C6A"/>
                </a:solidFill>
              </a:rPr>
              <a:pPr/>
              <a:t>18</a:t>
            </a:fld>
            <a:endParaRPr lang="en-US" altLang="vi-VN" dirty="0">
              <a:solidFill>
                <a:srgbClr val="203C6A"/>
              </a:solidFill>
            </a:endParaRPr>
          </a:p>
        </p:txBody>
      </p:sp>
      <p:sp>
        <p:nvSpPr>
          <p:cNvPr id="6" name="Rectangle 5"/>
          <p:cNvSpPr/>
          <p:nvPr/>
        </p:nvSpPr>
        <p:spPr>
          <a:xfrm>
            <a:off x="1066800" y="1819365"/>
            <a:ext cx="10515600" cy="6592574"/>
          </a:xfrm>
          <a:prstGeom prst="rect">
            <a:avLst/>
          </a:prstGeom>
          <a:noFill/>
        </p:spPr>
        <p:txBody>
          <a:bodyPr wrap="square">
            <a:spAutoFit/>
          </a:bodyPr>
          <a:lstStyle/>
          <a:p>
            <a:pPr>
              <a:spcBef>
                <a:spcPct val="20000"/>
              </a:spcBef>
              <a:defRPr/>
            </a:pPr>
            <a:r>
              <a:rPr lang="en-US" sz="2400" dirty="0">
                <a:solidFill>
                  <a:srgbClr val="203C6A"/>
                </a:solidFill>
                <a:latin typeface="Garamond" panose="02020404030301010803" pitchFamily="18" charset="0"/>
                <a:ea typeface="Arial" charset="0"/>
              </a:rPr>
              <a:t>The National Assembly passed the groundbreaking Law on Digital Technology Industry recently, making Vietnam the first country ever to pass a law regulating digital technology</a:t>
            </a:r>
          </a:p>
          <a:p>
            <a:pPr marL="342900" indent="-342900">
              <a:spcBef>
                <a:spcPct val="20000"/>
              </a:spcBef>
              <a:buFontTx/>
              <a:buChar char="-"/>
              <a:defRPr/>
            </a:pPr>
            <a:r>
              <a:rPr lang="en-US" sz="2400" b="1" dirty="0">
                <a:solidFill>
                  <a:srgbClr val="203C6A"/>
                </a:solidFill>
                <a:latin typeface="Garamond" panose="02020404030301010803" pitchFamily="18" charset="0"/>
                <a:ea typeface="Arial" charset="0"/>
              </a:rPr>
              <a:t>Virtual assets</a:t>
            </a:r>
            <a:r>
              <a:rPr lang="en-US" sz="2400" dirty="0">
                <a:solidFill>
                  <a:srgbClr val="203C6A"/>
                </a:solidFill>
                <a:latin typeface="Garamond" panose="02020404030301010803" pitchFamily="18" charset="0"/>
                <a:ea typeface="Arial" charset="0"/>
              </a:rPr>
              <a:t>: Virtual assets are now officially legalized and recognized. </a:t>
            </a:r>
          </a:p>
          <a:p>
            <a:pPr marL="342900" indent="-342900">
              <a:spcBef>
                <a:spcPct val="20000"/>
              </a:spcBef>
              <a:buFontTx/>
              <a:buChar char="-"/>
              <a:defRPr/>
            </a:pPr>
            <a:r>
              <a:rPr lang="en-US" sz="2400" b="1" dirty="0">
                <a:solidFill>
                  <a:srgbClr val="203C6A"/>
                </a:solidFill>
                <a:latin typeface="Garamond" panose="02020404030301010803" pitchFamily="18" charset="0"/>
                <a:ea typeface="Arial" charset="0"/>
              </a:rPr>
              <a:t>Crypto assets vs. virtual assets</a:t>
            </a:r>
            <a:r>
              <a:rPr lang="en-US" sz="2400" dirty="0">
                <a:solidFill>
                  <a:srgbClr val="203C6A"/>
                </a:solidFill>
                <a:latin typeface="Garamond" panose="02020404030301010803" pitchFamily="18" charset="0"/>
                <a:ea typeface="Arial" charset="0"/>
              </a:rPr>
              <a:t>: The new law introduces separate concepts for crypto assets and virtual assets. </a:t>
            </a:r>
          </a:p>
          <a:p>
            <a:pPr marL="342900" indent="-342900">
              <a:spcBef>
                <a:spcPct val="20000"/>
              </a:spcBef>
              <a:buFontTx/>
              <a:buChar char="-"/>
              <a:defRPr/>
            </a:pPr>
            <a:r>
              <a:rPr lang="en-US" sz="2400" b="1" dirty="0">
                <a:solidFill>
                  <a:srgbClr val="203C6A"/>
                </a:solidFill>
                <a:latin typeface="Garamond" panose="02020404030301010803" pitchFamily="18" charset="0"/>
                <a:ea typeface="Arial" charset="0"/>
              </a:rPr>
              <a:t>Sandbox mechanism for virtual assets products and virtual assets service providers</a:t>
            </a:r>
            <a:r>
              <a:rPr lang="en-US" sz="2400" dirty="0">
                <a:solidFill>
                  <a:srgbClr val="203C6A"/>
                </a:solidFill>
                <a:latin typeface="Garamond" panose="02020404030301010803" pitchFamily="18" charset="0"/>
                <a:ea typeface="Arial" charset="0"/>
              </a:rPr>
              <a:t>: </a:t>
            </a:r>
            <a:r>
              <a:rPr lang="en-US" sz="2400">
                <a:solidFill>
                  <a:srgbClr val="203C6A"/>
                </a:solidFill>
                <a:latin typeface="Garamond" panose="02020404030301010803" pitchFamily="18" charset="0"/>
                <a:ea typeface="Arial" charset="0"/>
              </a:rPr>
              <a:t>The new law </a:t>
            </a:r>
            <a:r>
              <a:rPr lang="en-US" sz="2400" dirty="0">
                <a:solidFill>
                  <a:srgbClr val="203C6A"/>
                </a:solidFill>
                <a:latin typeface="Garamond" panose="02020404030301010803" pitchFamily="18" charset="0"/>
                <a:ea typeface="Arial" charset="0"/>
              </a:rPr>
              <a:t>established a pilot sandbox mechanism for virtual assets products and services, including a mechanism to exclude liability for participating State agencies, businesses, and individuals.</a:t>
            </a:r>
          </a:p>
          <a:p>
            <a:pPr marL="342900" indent="-342900">
              <a:spcBef>
                <a:spcPct val="20000"/>
              </a:spcBef>
              <a:buFontTx/>
              <a:buChar char="-"/>
              <a:defRPr/>
            </a:pPr>
            <a:endParaRPr lang="en-US" sz="2400" dirty="0">
              <a:solidFill>
                <a:srgbClr val="203C6A"/>
              </a:solidFill>
              <a:latin typeface="Garamond" panose="02020404030301010803" pitchFamily="18" charset="0"/>
              <a:ea typeface="Arial" charset="0"/>
            </a:endParaRPr>
          </a:p>
          <a:p>
            <a:pPr>
              <a:spcBef>
                <a:spcPct val="20000"/>
              </a:spcBef>
              <a:defRPr/>
            </a:pPr>
            <a:endParaRPr lang="en-US" sz="2400" dirty="0">
              <a:solidFill>
                <a:srgbClr val="203C6A"/>
              </a:solidFill>
              <a:latin typeface="Garamond" panose="02020404030301010803" pitchFamily="18" charset="0"/>
              <a:ea typeface="Arial" charset="0"/>
            </a:endParaRPr>
          </a:p>
          <a:p>
            <a:pPr>
              <a:spcBef>
                <a:spcPct val="20000"/>
              </a:spcBef>
              <a:defRPr/>
            </a:pPr>
            <a:endParaRPr lang="en-US" sz="2000" dirty="0">
              <a:solidFill>
                <a:srgbClr val="203C6A"/>
              </a:solidFill>
              <a:latin typeface="Garamond" panose="02020404030301010803" pitchFamily="18" charset="0"/>
              <a:ea typeface="Arial" charset="0"/>
            </a:endParaRPr>
          </a:p>
          <a:p>
            <a:pPr marL="465138" indent="-465138">
              <a:spcBef>
                <a:spcPct val="20000"/>
              </a:spcBef>
              <a:buFont typeface="Arial" panose="020B0604020202020204" pitchFamily="34" charset="0"/>
              <a:buChar char="•"/>
              <a:defRPr/>
            </a:pPr>
            <a:endParaRPr lang="en-US" sz="2000" dirty="0">
              <a:solidFill>
                <a:srgbClr val="203C6A"/>
              </a:solidFill>
              <a:latin typeface="Garamond" panose="02020404030301010803" pitchFamily="18" charset="0"/>
              <a:ea typeface="Arial" charset="0"/>
            </a:endParaRPr>
          </a:p>
          <a:p>
            <a:pPr marL="465138" indent="-465138">
              <a:spcBef>
                <a:spcPct val="20000"/>
              </a:spcBef>
              <a:buFont typeface="Arial" panose="020B0604020202020204" pitchFamily="34" charset="0"/>
              <a:buChar char="•"/>
              <a:defRPr/>
            </a:pPr>
            <a:endParaRPr lang="en-US" sz="2000" dirty="0">
              <a:solidFill>
                <a:srgbClr val="203C6A"/>
              </a:solidFill>
              <a:latin typeface="Garamond" panose="02020404030301010803" pitchFamily="18" charset="0"/>
              <a:ea typeface="Arial" charset="0"/>
            </a:endParaRPr>
          </a:p>
          <a:p>
            <a:pPr marL="465138" indent="-465138">
              <a:spcBef>
                <a:spcPct val="20000"/>
              </a:spcBef>
              <a:buFont typeface="Arial" panose="020B0604020202020204" pitchFamily="34" charset="0"/>
              <a:buChar char="•"/>
              <a:defRPr/>
            </a:pPr>
            <a:endParaRPr lang="en-US" sz="1600" dirty="0">
              <a:solidFill>
                <a:srgbClr val="203C6A"/>
              </a:solidFill>
              <a:latin typeface="Garamond" panose="02020404030301010803" pitchFamily="18" charset="0"/>
              <a:ea typeface="Arial" charset="0"/>
            </a:endParaRPr>
          </a:p>
          <a:p>
            <a:pPr marL="465138" indent="-465138">
              <a:spcBef>
                <a:spcPct val="20000"/>
              </a:spcBef>
              <a:buFont typeface="Arial" panose="020B0604020202020204" pitchFamily="34" charset="0"/>
              <a:buChar char="•"/>
              <a:defRPr/>
            </a:pPr>
            <a:endParaRPr lang="en-US" sz="1600" dirty="0">
              <a:solidFill>
                <a:srgbClr val="203C6A"/>
              </a:solidFill>
              <a:latin typeface="Garamond" panose="02020404030301010803" pitchFamily="18" charset="0"/>
              <a:ea typeface="Arial" charset="0"/>
            </a:endParaRPr>
          </a:p>
        </p:txBody>
      </p:sp>
    </p:spTree>
    <p:extLst>
      <p:ext uri="{BB962C8B-B14F-4D97-AF65-F5344CB8AC3E}">
        <p14:creationId xmlns:p14="http://schemas.microsoft.com/office/powerpoint/2010/main" val="239863836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066800" y="897160"/>
            <a:ext cx="10515600" cy="868363"/>
          </a:xfrm>
        </p:spPr>
        <p:txBody>
          <a:bodyPr vert="horz" wrap="square" lIns="91440" tIns="45720" rIns="91440" bIns="45720" anchor="ctr"/>
          <a:lstStyle/>
          <a:p>
            <a:r>
              <a:rPr lang="en-US" altLang="en-US" sz="3600" dirty="0">
                <a:latin typeface="Garamond" panose="02020404030301010803" pitchFamily="18" charset="0"/>
              </a:rPr>
              <a:t>High-growth economy plus potential market</a:t>
            </a:r>
            <a:endParaRPr lang="vi-VN" altLang="vi-VN" dirty="0">
              <a:ea typeface="Arial" panose="020B0604020202020204" pitchFamily="34" charset="0"/>
              <a:cs typeface="Arial" panose="020B0604020202020204" pitchFamily="34" charset="0"/>
            </a:endParaRPr>
          </a:p>
        </p:txBody>
      </p:sp>
      <p:sp>
        <p:nvSpPr>
          <p:cNvPr id="8196" name="Slide Number Placeholder 3"/>
          <p:cNvSpPr txBox="1">
            <a:spLocks noGrp="1"/>
          </p:cNvSpPr>
          <p:nvPr>
            <p:ph type="sldNum" sz="quarter" idx="10"/>
          </p:nvPr>
        </p:nvSpPr>
        <p:spPr>
          <a:xfrm>
            <a:off x="0" y="6492875"/>
            <a:ext cx="2844800" cy="365125"/>
          </a:xfrm>
          <a:noFill/>
          <a:ln>
            <a:noFill/>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en-US" altLang="vi-VN" sz="1000" dirty="0">
                <a:solidFill>
                  <a:srgbClr val="203C6A"/>
                </a:solidFill>
              </a:rPr>
              <a:t>19</a:t>
            </a:fld>
            <a:endParaRPr lang="en-US" altLang="vi-VN" sz="1000" dirty="0">
              <a:solidFill>
                <a:srgbClr val="203C6A"/>
              </a:solidFill>
            </a:endParaRPr>
          </a:p>
        </p:txBody>
      </p:sp>
      <p:sp>
        <p:nvSpPr>
          <p:cNvPr id="5" name="Title 1"/>
          <p:cNvSpPr txBox="1">
            <a:spLocks/>
          </p:cNvSpPr>
          <p:nvPr/>
        </p:nvSpPr>
        <p:spPr>
          <a:xfrm>
            <a:off x="2053693" y="1636809"/>
            <a:ext cx="8596312" cy="868362"/>
          </a:xfrm>
          <a:prstGeom prst="rect">
            <a:avLst/>
          </a:prstGeom>
          <a:noFill/>
          <a:ln w="9525">
            <a:noFill/>
          </a:ln>
        </p:spPr>
        <p:txBody>
          <a:bodyPr vert="horz" wrap="square" lIns="91440" tIns="45720" rIns="91440" bIns="45720" anchor="ctr"/>
          <a:lstStyle>
            <a:lvl1pPr algn="l" rtl="0" eaLnBrk="0" fontAlgn="base" hangingPunct="0">
              <a:spcBef>
                <a:spcPct val="0"/>
              </a:spcBef>
              <a:spcAft>
                <a:spcPct val="0"/>
              </a:spcAft>
              <a:defRPr sz="3300" b="1">
                <a:solidFill>
                  <a:srgbClr val="6E8650"/>
                </a:solidFill>
                <a:latin typeface="Arial" panose="020B0604020202020204" pitchFamily="34" charset="0"/>
                <a:ea typeface="Arial" panose="020B0604020202020204" pitchFamily="34" charset="0"/>
                <a:cs typeface="Arial" panose="020B0604020202020204" pitchFamily="34" charset="0"/>
              </a:defRPr>
            </a:lvl1pPr>
            <a:lvl2pPr algn="l" rtl="0" eaLnBrk="0" fontAlgn="base" hangingPunct="0">
              <a:spcBef>
                <a:spcPct val="0"/>
              </a:spcBef>
              <a:spcAft>
                <a:spcPct val="0"/>
              </a:spcAft>
              <a:defRPr sz="3200">
                <a:solidFill>
                  <a:srgbClr val="6E8650"/>
                </a:solidFill>
                <a:latin typeface="Arial" panose="020B0604020202020204" pitchFamily="34" charset="0"/>
                <a:ea typeface="Arial" panose="020B0604020202020204" pitchFamily="34" charset="0"/>
                <a:cs typeface="Arial" panose="020B0604020202020204" pitchFamily="34" charset="0"/>
              </a:defRPr>
            </a:lvl2pPr>
            <a:lvl3pPr algn="l" rtl="0" eaLnBrk="0" fontAlgn="base" hangingPunct="0">
              <a:spcBef>
                <a:spcPct val="0"/>
              </a:spcBef>
              <a:spcAft>
                <a:spcPct val="0"/>
              </a:spcAft>
              <a:defRPr sz="3200">
                <a:solidFill>
                  <a:srgbClr val="6E8650"/>
                </a:solidFill>
                <a:latin typeface="Arial" panose="020B0604020202020204" pitchFamily="34" charset="0"/>
                <a:ea typeface="Arial" panose="020B0604020202020204" pitchFamily="34" charset="0"/>
                <a:cs typeface="Arial" panose="020B0604020202020204" pitchFamily="34" charset="0"/>
              </a:defRPr>
            </a:lvl3pPr>
            <a:lvl4pPr algn="l" rtl="0" eaLnBrk="0" fontAlgn="base" hangingPunct="0">
              <a:spcBef>
                <a:spcPct val="0"/>
              </a:spcBef>
              <a:spcAft>
                <a:spcPct val="0"/>
              </a:spcAft>
              <a:defRPr sz="3200">
                <a:solidFill>
                  <a:srgbClr val="6E8650"/>
                </a:solidFill>
                <a:latin typeface="Arial" panose="020B0604020202020204" pitchFamily="34" charset="0"/>
                <a:ea typeface="Arial" panose="020B0604020202020204" pitchFamily="34" charset="0"/>
                <a:cs typeface="Arial" panose="020B0604020202020204" pitchFamily="34" charset="0"/>
              </a:defRPr>
            </a:lvl4pPr>
            <a:lvl5pPr algn="l" rtl="0" eaLnBrk="0" fontAlgn="base" hangingPunct="0">
              <a:spcBef>
                <a:spcPct val="0"/>
              </a:spcBef>
              <a:spcAft>
                <a:spcPct val="0"/>
              </a:spcAft>
              <a:defRPr sz="3200">
                <a:solidFill>
                  <a:srgbClr val="6E8650"/>
                </a:solidFill>
                <a:latin typeface="Arial" panose="020B0604020202020204" pitchFamily="34" charset="0"/>
                <a:ea typeface="Arial" panose="020B0604020202020204" pitchFamily="34" charset="0"/>
                <a:cs typeface="Arial" panose="020B0604020202020204" pitchFamily="34" charset="0"/>
              </a:defRPr>
            </a:lvl5pPr>
            <a:lvl6pPr marL="457200" indent="228600" algn="l" rtl="0" eaLnBrk="1" fontAlgn="base" hangingPunct="1">
              <a:spcBef>
                <a:spcPct val="0"/>
              </a:spcBef>
              <a:spcAft>
                <a:spcPct val="0"/>
              </a:spcAft>
              <a:defRPr sz="3600">
                <a:solidFill>
                  <a:srgbClr val="1B325F"/>
                </a:solidFill>
                <a:latin typeface="Adobe Heiti Std R" pitchFamily="34" charset="-128"/>
              </a:defRPr>
            </a:lvl6pPr>
            <a:lvl7pPr marL="914400" indent="228600" algn="l" rtl="0" eaLnBrk="1" fontAlgn="base" hangingPunct="1">
              <a:spcBef>
                <a:spcPct val="0"/>
              </a:spcBef>
              <a:spcAft>
                <a:spcPct val="0"/>
              </a:spcAft>
              <a:defRPr sz="3600">
                <a:solidFill>
                  <a:srgbClr val="1B325F"/>
                </a:solidFill>
                <a:latin typeface="Adobe Heiti Std R" pitchFamily="34" charset="-128"/>
              </a:defRPr>
            </a:lvl7pPr>
            <a:lvl8pPr marL="1371600" indent="228600" algn="l" rtl="0" eaLnBrk="1" fontAlgn="base" hangingPunct="1">
              <a:spcBef>
                <a:spcPct val="0"/>
              </a:spcBef>
              <a:spcAft>
                <a:spcPct val="0"/>
              </a:spcAft>
              <a:defRPr sz="3600">
                <a:solidFill>
                  <a:srgbClr val="1B325F"/>
                </a:solidFill>
                <a:latin typeface="Adobe Heiti Std R" pitchFamily="34" charset="-128"/>
              </a:defRPr>
            </a:lvl8pPr>
            <a:lvl9pPr marL="1828800" indent="228600" algn="l" rtl="0" eaLnBrk="1" fontAlgn="base" hangingPunct="1">
              <a:spcBef>
                <a:spcPct val="0"/>
              </a:spcBef>
              <a:spcAft>
                <a:spcPct val="0"/>
              </a:spcAft>
              <a:defRPr sz="3600">
                <a:solidFill>
                  <a:srgbClr val="1B325F"/>
                </a:solidFill>
                <a:latin typeface="Adobe Heiti Std R" pitchFamily="34" charset="-128"/>
              </a:defRPr>
            </a:lvl9pPr>
          </a:lstStyle>
          <a:p>
            <a:r>
              <a:rPr lang="en-US" altLang="vi-VN" sz="1900" dirty="0">
                <a:solidFill>
                  <a:srgbClr val="203C6A"/>
                </a:solidFill>
                <a:latin typeface="Garamond" panose="02020404030301010803" pitchFamily="18" charset="0"/>
              </a:rPr>
              <a:t>WTO analysis of liberalization of market access</a:t>
            </a:r>
            <a:endParaRPr lang="en-US" altLang="en-US" sz="1900" dirty="0">
              <a:solidFill>
                <a:srgbClr val="203C6A"/>
              </a:solidFill>
              <a:latin typeface="Garamond" panose="02020404030301010803"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475214106"/>
              </p:ext>
            </p:extLst>
          </p:nvPr>
        </p:nvGraphicFramePr>
        <p:xfrm>
          <a:off x="1962572" y="2359405"/>
          <a:ext cx="8499475" cy="3033713"/>
        </p:xfrm>
        <a:graphic>
          <a:graphicData uri="http://schemas.openxmlformats.org/drawingml/2006/table">
            <a:tbl>
              <a:tblPr firstRow="1" bandRow="1">
                <a:tableStyleId>{5C22544A-7EE6-4342-B048-85BDC9FD1C3A}</a:tableStyleId>
              </a:tblPr>
              <a:tblGrid>
                <a:gridCol w="1967472">
                  <a:extLst>
                    <a:ext uri="{9D8B030D-6E8A-4147-A177-3AD203B41FA5}">
                      <a16:colId xmlns:a16="http://schemas.microsoft.com/office/drawing/2014/main" val="20000"/>
                    </a:ext>
                  </a:extLst>
                </a:gridCol>
                <a:gridCol w="2203567">
                  <a:extLst>
                    <a:ext uri="{9D8B030D-6E8A-4147-A177-3AD203B41FA5}">
                      <a16:colId xmlns:a16="http://schemas.microsoft.com/office/drawing/2014/main" val="20001"/>
                    </a:ext>
                  </a:extLst>
                </a:gridCol>
                <a:gridCol w="2203567">
                  <a:extLst>
                    <a:ext uri="{9D8B030D-6E8A-4147-A177-3AD203B41FA5}">
                      <a16:colId xmlns:a16="http://schemas.microsoft.com/office/drawing/2014/main" val="20002"/>
                    </a:ext>
                  </a:extLst>
                </a:gridCol>
                <a:gridCol w="2124869">
                  <a:extLst>
                    <a:ext uri="{9D8B030D-6E8A-4147-A177-3AD203B41FA5}">
                      <a16:colId xmlns:a16="http://schemas.microsoft.com/office/drawing/2014/main" val="20003"/>
                    </a:ext>
                  </a:extLst>
                </a:gridCol>
              </a:tblGrid>
              <a:tr h="745427">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Country</a:t>
                      </a:r>
                      <a:endParaRPr lang="en-US" sz="1600" dirty="0"/>
                    </a:p>
                  </a:txBody>
                  <a:tcPr marL="91436" marR="91436" marT="45714" marB="45714"/>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Limitation of market access*</a:t>
                      </a:r>
                      <a:endParaRPr lang="en-US" sz="1600" dirty="0"/>
                    </a:p>
                  </a:txBody>
                  <a:tcPr marL="91436" marR="91436" marT="45714" marB="45714"/>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Country</a:t>
                      </a:r>
                    </a:p>
                  </a:txBody>
                  <a:tcPr marL="91436" marR="91436" marT="45714" marB="45714"/>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Limitation of market access*</a:t>
                      </a:r>
                      <a:endParaRPr lang="en-US" sz="1600" dirty="0"/>
                    </a:p>
                  </a:txBody>
                  <a:tcPr marL="91436" marR="91436" marT="45714" marB="45714"/>
                </a:tc>
                <a:extLst>
                  <a:ext uri="{0D108BD9-81ED-4DB2-BD59-A6C34878D82A}">
                    <a16:rowId xmlns:a16="http://schemas.microsoft.com/office/drawing/2014/main" val="10000"/>
                  </a:ext>
                </a:extLst>
              </a:tr>
              <a:tr h="381381">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Malaysia</a:t>
                      </a:r>
                    </a:p>
                  </a:txBody>
                  <a:tcPr marL="91436" marR="91436" marT="45714" marB="45714">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medium</a:t>
                      </a:r>
                      <a:endParaRPr kumimoji="0" 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36" marR="91436" marT="45714" marB="45714">
                    <a:solidFill>
                      <a:srgbClr val="FFFF00"/>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Myanmar</a:t>
                      </a:r>
                      <a:endPar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36" marR="91436" marT="45714" marB="45714">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high</a:t>
                      </a:r>
                      <a:endParaRPr kumimoji="0" 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36" marR="91436" marT="45714" marB="45714">
                    <a:solidFill>
                      <a:srgbClr val="C00000"/>
                    </a:solidFill>
                  </a:tcPr>
                </a:tc>
                <a:extLst>
                  <a:ext uri="{0D108BD9-81ED-4DB2-BD59-A6C34878D82A}">
                    <a16:rowId xmlns:a16="http://schemas.microsoft.com/office/drawing/2014/main" val="10001"/>
                  </a:ext>
                </a:extLst>
              </a:tr>
              <a:tr h="381381">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noProof="1">
                          <a:ln>
                            <a:noFill/>
                          </a:ln>
                          <a:solidFill>
                            <a:schemeClr val="tx1"/>
                          </a:solidFill>
                          <a:effectLst/>
                          <a:latin typeface="Arial" panose="020B0604020202020204" pitchFamily="34" charset="0"/>
                          <a:cs typeface="Arial" panose="020B0604020202020204" pitchFamily="34" charset="0"/>
                        </a:rPr>
                        <a:t>Indonesia</a:t>
                      </a:r>
                      <a:endPar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36" marR="91436" marT="45714" marB="45714">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kern="1200" cap="none" normalizeH="0" baseline="0" dirty="0">
                          <a:ln>
                            <a:noFill/>
                          </a:ln>
                          <a:solidFill>
                            <a:srgbClr val="000000"/>
                          </a:solidFill>
                          <a:effectLst/>
                          <a:latin typeface="Arial" panose="020B0604020202020204" pitchFamily="34" charset="0"/>
                          <a:ea typeface="+mn-ea"/>
                          <a:cs typeface="Arial" panose="020B0604020202020204" pitchFamily="34" charset="0"/>
                        </a:rPr>
                        <a:t>medium</a:t>
                      </a:r>
                    </a:p>
                  </a:txBody>
                  <a:tcPr marL="91436" marR="91436" marT="45714" marB="45714">
                    <a:solidFill>
                      <a:srgbClr val="FFFF00"/>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Cambodia</a:t>
                      </a:r>
                      <a:endPar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36" marR="91436" marT="45714" marB="45714">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medium</a:t>
                      </a:r>
                      <a:endParaRPr kumimoji="0" 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36" marR="91436" marT="45714" marB="45714">
                    <a:solidFill>
                      <a:srgbClr val="FFFF00"/>
                    </a:solidFill>
                  </a:tcPr>
                </a:tc>
                <a:extLst>
                  <a:ext uri="{0D108BD9-81ED-4DB2-BD59-A6C34878D82A}">
                    <a16:rowId xmlns:a16="http://schemas.microsoft.com/office/drawing/2014/main" val="10002"/>
                  </a:ext>
                </a:extLst>
              </a:tr>
              <a:tr h="381381">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Philippines</a:t>
                      </a:r>
                    </a:p>
                  </a:txBody>
                  <a:tcPr marL="91436" marR="91436" marT="45714" marB="45714">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kern="1200" cap="none" normalizeH="0" baseline="0" dirty="0">
                          <a:ln>
                            <a:noFill/>
                          </a:ln>
                          <a:solidFill>
                            <a:srgbClr val="000000"/>
                          </a:solidFill>
                          <a:effectLst/>
                          <a:latin typeface="Arial" panose="020B0604020202020204" pitchFamily="34" charset="0"/>
                          <a:ea typeface="+mn-ea"/>
                          <a:cs typeface="Arial" panose="020B0604020202020204" pitchFamily="34" charset="0"/>
                        </a:rPr>
                        <a:t>medium</a:t>
                      </a:r>
                    </a:p>
                  </a:txBody>
                  <a:tcPr marL="91436" marR="91436" marT="45714" marB="45714">
                    <a:solidFill>
                      <a:srgbClr val="FFFF00"/>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Laos</a:t>
                      </a:r>
                    </a:p>
                  </a:txBody>
                  <a:tcPr marL="91436" marR="91436" marT="45714" marB="45714">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medium</a:t>
                      </a:r>
                      <a:endParaRPr kumimoji="0" 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36" marR="91436" marT="45714" marB="45714">
                    <a:solidFill>
                      <a:srgbClr val="FFFF00"/>
                    </a:solidFill>
                  </a:tcPr>
                </a:tc>
                <a:extLst>
                  <a:ext uri="{0D108BD9-81ED-4DB2-BD59-A6C34878D82A}">
                    <a16:rowId xmlns:a16="http://schemas.microsoft.com/office/drawing/2014/main" val="10003"/>
                  </a:ext>
                </a:extLst>
              </a:tr>
              <a:tr h="381381">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Singapore</a:t>
                      </a:r>
                    </a:p>
                  </a:txBody>
                  <a:tcPr marL="91436" marR="91436" marT="45714" marB="45714">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low</a:t>
                      </a:r>
                      <a:endParaRPr kumimoji="0" 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36" marR="91436" marT="45714" marB="45714">
                    <a:solidFill>
                      <a:srgbClr val="00B050"/>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India</a:t>
                      </a:r>
                      <a:endPar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36" marR="91436" marT="45714" marB="45714">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high</a:t>
                      </a:r>
                      <a:endParaRPr kumimoji="0" 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36" marR="91436" marT="45714" marB="45714">
                    <a:solidFill>
                      <a:srgbClr val="C00000"/>
                    </a:solidFill>
                  </a:tcPr>
                </a:tc>
                <a:extLst>
                  <a:ext uri="{0D108BD9-81ED-4DB2-BD59-A6C34878D82A}">
                    <a16:rowId xmlns:a16="http://schemas.microsoft.com/office/drawing/2014/main" val="10004"/>
                  </a:ext>
                </a:extLst>
              </a:tr>
              <a:tr h="381381">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Thailand</a:t>
                      </a:r>
                    </a:p>
                  </a:txBody>
                  <a:tcPr marL="91436" marR="91436" marT="45714" marB="45714">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medium</a:t>
                      </a:r>
                      <a:endParaRPr kumimoji="0" 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36" marR="91436" marT="45714" marB="45714">
                    <a:solidFill>
                      <a:srgbClr val="FFFF00"/>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China</a:t>
                      </a:r>
                      <a:endPar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36" marR="91436" marT="45714" marB="45714">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medium</a:t>
                      </a:r>
                      <a:endParaRPr kumimoji="0" 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36" marR="91436" marT="45714" marB="45714">
                    <a:solidFill>
                      <a:srgbClr val="FFFF00"/>
                    </a:solidFill>
                  </a:tcPr>
                </a:tc>
                <a:extLst>
                  <a:ext uri="{0D108BD9-81ED-4DB2-BD59-A6C34878D82A}">
                    <a16:rowId xmlns:a16="http://schemas.microsoft.com/office/drawing/2014/main" val="10005"/>
                  </a:ext>
                </a:extLst>
              </a:tr>
              <a:tr h="381381">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Brunei</a:t>
                      </a:r>
                    </a:p>
                  </a:txBody>
                  <a:tcPr marL="91436" marR="91436" marT="45714" marB="45714">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high</a:t>
                      </a:r>
                      <a:endParaRPr kumimoji="0" 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36" marR="91436" marT="45714" marB="45714">
                    <a:solidFill>
                      <a:srgbClr val="C00000"/>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Vietnam</a:t>
                      </a:r>
                      <a:endParaRPr kumimoji="0" lang="en-US" sz="16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91436" marR="91436" marT="45714" marB="45714">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low</a:t>
                      </a:r>
                      <a:endParaRPr kumimoji="0" 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36" marR="91436" marT="45714" marB="45714">
                    <a:solidFill>
                      <a:srgbClr val="00B050"/>
                    </a:solidFill>
                  </a:tcPr>
                </a:tc>
                <a:extLst>
                  <a:ext uri="{0D108BD9-81ED-4DB2-BD59-A6C34878D82A}">
                    <a16:rowId xmlns:a16="http://schemas.microsoft.com/office/drawing/2014/main" val="10006"/>
                  </a:ext>
                </a:extLst>
              </a:tr>
            </a:tbl>
          </a:graphicData>
        </a:graphic>
      </p:graphicFrame>
      <p:sp>
        <p:nvSpPr>
          <p:cNvPr id="7" name="Rectangle 5"/>
          <p:cNvSpPr/>
          <p:nvPr/>
        </p:nvSpPr>
        <p:spPr>
          <a:xfrm>
            <a:off x="2275149" y="5444537"/>
            <a:ext cx="8153400" cy="1107996"/>
          </a:xfrm>
          <a:prstGeom prst="rect">
            <a:avLst/>
          </a:prstGeom>
          <a:noFill/>
          <a:ln w="9525">
            <a:noFill/>
          </a:ln>
        </p:spPr>
        <p:txBody>
          <a:bodyPr>
            <a:spAutoFit/>
          </a:bodyPr>
          <a:lstStyle/>
          <a:p>
            <a:r>
              <a:rPr lang="en-US" altLang="vi-VN" sz="1900" dirty="0">
                <a:solidFill>
                  <a:srgbClr val="203C6A"/>
                </a:solidFill>
                <a:latin typeface="Garamond" panose="02020404030301010803" pitchFamily="18" charset="0"/>
                <a:ea typeface="Arial" panose="020B0604020202020204" pitchFamily="34" charset="0"/>
                <a:cs typeface="Arial" panose="020B0604020202020204" pitchFamily="34" charset="0"/>
              </a:rPr>
              <a:t>* Typical restrictions: number of opened sectors, JV requirement, limits on foreign-owned shares, permission requirement</a:t>
            </a:r>
          </a:p>
          <a:p>
            <a:pPr algn="r">
              <a:buFont typeface="Arial" panose="020B0604020202020204" pitchFamily="34" charset="0"/>
            </a:pPr>
            <a:endParaRPr lang="en-AU" altLang="zh-CN" sz="1400" i="1" dirty="0">
              <a:latin typeface="Garamond" panose="02020404030301010803" pitchFamily="18" charset="0"/>
              <a:ea typeface="SimSun" panose="02010600030101010101" pitchFamily="2" charset="-122"/>
            </a:endParaRPr>
          </a:p>
          <a:p>
            <a:pPr algn="r">
              <a:buFont typeface="Arial" panose="020B0604020202020204" pitchFamily="34" charset="0"/>
            </a:pPr>
            <a:r>
              <a:rPr lang="en-AU" altLang="zh-CN" sz="1400" i="1" dirty="0">
                <a:latin typeface="Garamond" panose="02020404030301010803" pitchFamily="18" charset="0"/>
                <a:ea typeface="SimSun" panose="02010600030101010101" pitchFamily="2" charset="-122"/>
              </a:rPr>
              <a:t>Copyright Oliver Massmann - All rights reserved</a:t>
            </a:r>
            <a:endParaRPr lang="vi-VN" altLang="vi-VN" sz="1400" i="1" dirty="0"/>
          </a:p>
        </p:txBody>
      </p:sp>
    </p:spTree>
    <p:extLst>
      <p:ext uri="{BB962C8B-B14F-4D97-AF65-F5344CB8AC3E}">
        <p14:creationId xmlns:p14="http://schemas.microsoft.com/office/powerpoint/2010/main" val="89271528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903413" y="914403"/>
            <a:ext cx="8596312" cy="868363"/>
          </a:xfrm>
        </p:spPr>
        <p:txBody>
          <a:bodyPr vert="horz" wrap="square" lIns="91440" tIns="45720" rIns="91440" bIns="45720" anchor="ctr"/>
          <a:lstStyle/>
          <a:p>
            <a:r>
              <a:rPr lang="en-AU" altLang="en-US" dirty="0">
                <a:latin typeface="Garamond" panose="02020404030301010803" pitchFamily="18" charset="0"/>
                <a:ea typeface="Arial" panose="020B0604020202020204" pitchFamily="34" charset="0"/>
                <a:cs typeface="Arial" panose="020B0604020202020204" pitchFamily="34" charset="0"/>
              </a:rPr>
              <a:t>AGENDA</a:t>
            </a:r>
          </a:p>
        </p:txBody>
      </p:sp>
      <p:sp>
        <p:nvSpPr>
          <p:cNvPr id="6147" name="Content Placeholder 2"/>
          <p:cNvSpPr>
            <a:spLocks noGrp="1"/>
          </p:cNvSpPr>
          <p:nvPr>
            <p:ph idx="1"/>
          </p:nvPr>
        </p:nvSpPr>
        <p:spPr>
          <a:xfrm>
            <a:off x="1870756" y="1946278"/>
            <a:ext cx="8577262" cy="4225925"/>
          </a:xfrm>
        </p:spPr>
        <p:txBody>
          <a:bodyPr vert="horz" wrap="square" lIns="91440" tIns="45720" rIns="91440" bIns="45720" anchor="t"/>
          <a:lstStyle/>
          <a:p>
            <a:r>
              <a:rPr lang="en-US" altLang="vi-VN" sz="2400" b="1" dirty="0">
                <a:latin typeface="Garamond" panose="02020404030301010803" pitchFamily="18" charset="0"/>
              </a:rPr>
              <a:t>OVERVIEW OF VIETNAM BUSINESS LANDSCAPE</a:t>
            </a:r>
          </a:p>
          <a:p>
            <a:r>
              <a:rPr lang="en-US" altLang="vi-VN" sz="2400" b="1" dirty="0">
                <a:latin typeface="Garamond" panose="02020404030301010803" pitchFamily="18" charset="0"/>
              </a:rPr>
              <a:t>DOING BUSINESS AND INVESTING IN VIETNAM</a:t>
            </a:r>
          </a:p>
          <a:p>
            <a:r>
              <a:rPr lang="en-AU" altLang="en-US" sz="2400" b="1" dirty="0">
                <a:latin typeface="Garamond" panose="02020404030301010803" pitchFamily="18" charset="0"/>
              </a:rPr>
              <a:t>HOW TO CHOOSE YOUR LOCAL ADVISOR</a:t>
            </a:r>
          </a:p>
        </p:txBody>
      </p:sp>
      <p:sp>
        <p:nvSpPr>
          <p:cNvPr id="6148" name="Slide Number Placeholder 3"/>
          <p:cNvSpPr txBox="1">
            <a:spLocks noGrp="1"/>
          </p:cNvSpPr>
          <p:nvPr>
            <p:ph type="sldNum" sz="quarter" idx="10"/>
          </p:nvPr>
        </p:nvSpPr>
        <p:spPr>
          <a:xfrm>
            <a:off x="0" y="6492875"/>
            <a:ext cx="2844800" cy="365125"/>
          </a:xfrm>
          <a:noFill/>
          <a:ln>
            <a:noFill/>
          </a:ln>
        </p:spPr>
        <p:txBody>
          <a:bodyPr/>
          <a:lstStyle/>
          <a:p>
            <a:fld id="{9A0DB2DC-4C9A-4742-B13C-FB6460FD3503}" type="slidenum">
              <a:rPr lang="en-US" altLang="vi-VN" dirty="0"/>
              <a:pPr/>
              <a:t>2</a:t>
            </a:fld>
            <a:endParaRPr lang="en-US" altLang="vi-VN" dirty="0"/>
          </a:p>
        </p:txBody>
      </p:sp>
    </p:spTree>
    <p:extLst>
      <p:ext uri="{BB962C8B-B14F-4D97-AF65-F5344CB8AC3E}">
        <p14:creationId xmlns:p14="http://schemas.microsoft.com/office/powerpoint/2010/main" val="290174355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066800" y="960437"/>
            <a:ext cx="8594725" cy="868363"/>
          </a:xfrm>
        </p:spPr>
        <p:txBody>
          <a:bodyPr vert="horz" wrap="square" lIns="91440" tIns="45720" rIns="91440" bIns="45720" anchor="ctr"/>
          <a:lstStyle/>
          <a:p>
            <a:r>
              <a:rPr lang="en-US" altLang="en-US" sz="3600" dirty="0">
                <a:latin typeface="Garamond" panose="02020404030301010803" pitchFamily="18" charset="0"/>
              </a:rPr>
              <a:t>Vietnam’s Competitive Labor Cost</a:t>
            </a:r>
            <a:endParaRPr lang="vi-VN" altLang="vi-VN" dirty="0">
              <a:ea typeface="Arial" panose="020B0604020202020204" pitchFamily="34" charset="0"/>
              <a:cs typeface="Arial" panose="020B0604020202020204" pitchFamily="34" charset="0"/>
            </a:endParaRPr>
          </a:p>
        </p:txBody>
      </p:sp>
      <p:sp>
        <p:nvSpPr>
          <p:cNvPr id="5123" name="Content Placeholder 2"/>
          <p:cNvSpPr>
            <a:spLocks noGrp="1"/>
          </p:cNvSpPr>
          <p:nvPr>
            <p:ph idx="1"/>
          </p:nvPr>
        </p:nvSpPr>
        <p:spPr>
          <a:xfrm>
            <a:off x="1066800" y="1828800"/>
            <a:ext cx="10515600" cy="4114800"/>
          </a:xfrm>
        </p:spPr>
        <p:txBody>
          <a:bodyPr vert="horz" wrap="square" lIns="91440" tIns="45720" rIns="91440" bIns="45720" numCol="1" anchor="t" anchorCtr="0" compatLnSpc="1"/>
          <a:lstStyle/>
          <a:p>
            <a:pPr marL="519430" lvl="1" indent="-342900" algn="just">
              <a:buFont typeface="Arial" panose="020B0604020202020204" pitchFamily="34" charset="0"/>
              <a:buChar char="•"/>
            </a:pPr>
            <a:r>
              <a:rPr lang="en-US" altLang="en-US" dirty="0">
                <a:latin typeface="Garamond" panose="02020404030301010803" pitchFamily="18" charset="0"/>
              </a:rPr>
              <a:t>Vietnam has a young population and a potential workforce. Remarkably, the country’s average wage cost is more competitive than the neighboring countries like China.</a:t>
            </a:r>
          </a:p>
          <a:p>
            <a:pPr marL="519430" lvl="1" indent="-342900" algn="just">
              <a:buFont typeface="Arial" panose="020B0604020202020204" pitchFamily="34" charset="0"/>
              <a:buChar char="•"/>
            </a:pPr>
            <a:r>
              <a:rPr lang="en-US" altLang="en-US" dirty="0">
                <a:latin typeface="Garamond" panose="02020404030301010803" pitchFamily="18" charset="0"/>
              </a:rPr>
              <a:t>According to statistics, the manufacturing labor cost per hour in China was US$6.5, while in Vietnam the cost is only around US$3, half as much as that of China.</a:t>
            </a:r>
          </a:p>
          <a:p>
            <a:pPr marL="519430" lvl="1" indent="-342900" algn="just">
              <a:buFont typeface="Arial" panose="020B0604020202020204" pitchFamily="34" charset="0"/>
              <a:buChar char="•"/>
            </a:pPr>
            <a:r>
              <a:rPr lang="en-US" altLang="en-US" dirty="0">
                <a:latin typeface="Garamond" panose="02020404030301010803" pitchFamily="18" charset="0"/>
              </a:rPr>
              <a:t>60% of Vietnam’s population are working age (about 60 million).</a:t>
            </a:r>
          </a:p>
          <a:p>
            <a:pPr marL="973138" lvl="1" indent="-342900" algn="just">
              <a:buFont typeface="Garamond" panose="02020404030301010803" pitchFamily="18" charset="0"/>
              <a:buChar char="–"/>
            </a:pPr>
            <a:endParaRPr lang="en-US" altLang="en-US" dirty="0">
              <a:latin typeface="Garamond" panose="02020404030301010803" pitchFamily="18" charset="0"/>
            </a:endParaRPr>
          </a:p>
          <a:p>
            <a:pPr marL="176530" lvl="1" indent="0">
              <a:buNone/>
            </a:pPr>
            <a:endParaRPr lang="en-US" altLang="en-US" b="1" dirty="0">
              <a:latin typeface="Garamond" panose="02020404030301010803" pitchFamily="18" charset="0"/>
            </a:endParaRPr>
          </a:p>
        </p:txBody>
      </p:sp>
      <p:sp>
        <p:nvSpPr>
          <p:cNvPr id="8196" name="Slide Number Placeholder 3"/>
          <p:cNvSpPr txBox="1">
            <a:spLocks noGrp="1"/>
          </p:cNvSpPr>
          <p:nvPr>
            <p:ph type="sldNum" sz="quarter" idx="10"/>
          </p:nvPr>
        </p:nvSpPr>
        <p:spPr>
          <a:xfrm>
            <a:off x="0" y="6492875"/>
            <a:ext cx="2844800" cy="365125"/>
          </a:xfrm>
          <a:noFill/>
          <a:ln>
            <a:noFill/>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en-US" altLang="vi-VN" sz="1000" dirty="0">
                <a:solidFill>
                  <a:srgbClr val="203C6A"/>
                </a:solidFill>
              </a:rPr>
              <a:t>20</a:t>
            </a:fld>
            <a:endParaRPr lang="en-US" altLang="vi-VN" sz="1000" dirty="0">
              <a:solidFill>
                <a:srgbClr val="203C6A"/>
              </a:solidFill>
            </a:endParaRPr>
          </a:p>
        </p:txBody>
      </p:sp>
    </p:spTree>
    <p:extLst>
      <p:ext uri="{BB962C8B-B14F-4D97-AF65-F5344CB8AC3E}">
        <p14:creationId xmlns:p14="http://schemas.microsoft.com/office/powerpoint/2010/main" val="162370451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066800" y="762000"/>
            <a:ext cx="8594725" cy="868363"/>
          </a:xfrm>
        </p:spPr>
        <p:txBody>
          <a:bodyPr vert="horz" wrap="square" lIns="91440" tIns="45720" rIns="91440" bIns="45720" anchor="ctr"/>
          <a:lstStyle/>
          <a:p>
            <a:r>
              <a:rPr lang="en-US" altLang="en-US" dirty="0">
                <a:latin typeface="Garamond" panose="02020404030301010803" pitchFamily="18" charset="0"/>
                <a:ea typeface="Arial" panose="020B0604020202020204" pitchFamily="34" charset="0"/>
                <a:cs typeface="Arial" panose="020B0604020202020204" pitchFamily="34" charset="0"/>
              </a:rPr>
              <a:t>Vietnam’</a:t>
            </a:r>
            <a:r>
              <a:rPr lang="en-US" altLang="en-US" dirty="0">
                <a:latin typeface="Garamond" panose="02020404030301010803" pitchFamily="18" charset="0"/>
              </a:rPr>
              <a:t>s </a:t>
            </a:r>
            <a:r>
              <a:rPr lang="en-US" altLang="en-US" dirty="0">
                <a:latin typeface="Garamond" panose="02020404030301010803" pitchFamily="18" charset="0"/>
                <a:ea typeface="Arial" panose="020B0604020202020204" pitchFamily="34" charset="0"/>
                <a:cs typeface="Arial" panose="020B0604020202020204" pitchFamily="34" charset="0"/>
              </a:rPr>
              <a:t>Political Strength</a:t>
            </a:r>
            <a:endParaRPr lang="vi-VN" altLang="vi-VN" dirty="0">
              <a:ea typeface="Arial" panose="020B0604020202020204" pitchFamily="34" charset="0"/>
              <a:cs typeface="Arial" panose="020B0604020202020204" pitchFamily="34" charset="0"/>
            </a:endParaRPr>
          </a:p>
        </p:txBody>
      </p:sp>
      <p:sp>
        <p:nvSpPr>
          <p:cNvPr id="5123" name="Content Placeholder 2"/>
          <p:cNvSpPr>
            <a:spLocks noGrp="1"/>
          </p:cNvSpPr>
          <p:nvPr>
            <p:ph idx="1"/>
          </p:nvPr>
        </p:nvSpPr>
        <p:spPr>
          <a:xfrm>
            <a:off x="1066800" y="1828800"/>
            <a:ext cx="10515600" cy="4114800"/>
          </a:xfrm>
        </p:spPr>
        <p:txBody>
          <a:bodyPr vert="horz" wrap="square" lIns="91440" tIns="45720" rIns="91440" bIns="45720" numCol="1" anchor="t" anchorCtr="0" compatLnSpc="1"/>
          <a:lstStyle/>
          <a:p>
            <a:pPr marL="519430" lvl="1" indent="-342900" algn="just">
              <a:lnSpc>
                <a:spcPts val="2160"/>
              </a:lnSpc>
              <a:buFont typeface="Arial" panose="020B0604020202020204" pitchFamily="34" charset="0"/>
              <a:buChar char="•"/>
            </a:pPr>
            <a:r>
              <a:rPr lang="en-US" b="1" dirty="0">
                <a:latin typeface="Garamond" panose="02020404030301010803" pitchFamily="18" charset="0"/>
                <a:sym typeface="Arial Bold"/>
              </a:rPr>
              <a:t>Political Stability: </a:t>
            </a:r>
            <a:r>
              <a:rPr lang="en-US" dirty="0">
                <a:latin typeface="Garamond" panose="02020404030301010803" pitchFamily="18" charset="0"/>
                <a:sym typeface="Arial"/>
              </a:rPr>
              <a:t>No regional, religious or ethnic conflicts.</a:t>
            </a:r>
          </a:p>
          <a:p>
            <a:pPr marL="519430" lvl="1" indent="-342900" algn="just">
              <a:lnSpc>
                <a:spcPts val="2160"/>
              </a:lnSpc>
              <a:buFont typeface="Arial" panose="020B0604020202020204" pitchFamily="34" charset="0"/>
              <a:buChar char="•"/>
            </a:pPr>
            <a:endParaRPr lang="en-US" dirty="0">
              <a:latin typeface="Garamond" panose="02020404030301010803" pitchFamily="18" charset="0"/>
              <a:sym typeface="Arial"/>
            </a:endParaRPr>
          </a:p>
          <a:p>
            <a:pPr marL="519430" lvl="1" indent="-342900" algn="just">
              <a:lnSpc>
                <a:spcPts val="2160"/>
              </a:lnSpc>
              <a:buFont typeface="Arial" panose="020B0604020202020204" pitchFamily="34" charset="0"/>
              <a:buChar char="•"/>
            </a:pPr>
            <a:r>
              <a:rPr lang="en-US" b="1" dirty="0">
                <a:latin typeface="Garamond" panose="02020404030301010803" pitchFamily="18" charset="0"/>
                <a:sym typeface="Arial Bold"/>
              </a:rPr>
              <a:t>Strategic Ally: </a:t>
            </a:r>
            <a:r>
              <a:rPr lang="en-US" dirty="0">
                <a:latin typeface="Garamond" panose="02020404030301010803" pitchFamily="18" charset="0"/>
                <a:sym typeface="Arial"/>
              </a:rPr>
              <a:t>Vietnam’s role in countering China’s rise aligns with US interests, bolstered by shared South China Sea concerns.</a:t>
            </a:r>
          </a:p>
          <a:p>
            <a:pPr marL="519430" lvl="1" indent="-342900" algn="just">
              <a:lnSpc>
                <a:spcPts val="2160"/>
              </a:lnSpc>
              <a:buFont typeface="Arial" panose="020B0604020202020204" pitchFamily="34" charset="0"/>
              <a:buChar char="•"/>
            </a:pPr>
            <a:endParaRPr lang="en-US" dirty="0">
              <a:latin typeface="Garamond" panose="02020404030301010803" pitchFamily="18" charset="0"/>
              <a:sym typeface="Arial"/>
            </a:endParaRPr>
          </a:p>
          <a:p>
            <a:pPr marL="519430" lvl="1" indent="-342900" algn="just">
              <a:lnSpc>
                <a:spcPts val="2160"/>
              </a:lnSpc>
              <a:buFont typeface="Arial" panose="020B0604020202020204" pitchFamily="34" charset="0"/>
              <a:buChar char="•"/>
            </a:pPr>
            <a:r>
              <a:rPr lang="en-US" b="1" dirty="0">
                <a:latin typeface="Garamond" panose="02020404030301010803" pitchFamily="18" charset="0"/>
                <a:sym typeface="Arial Bold"/>
              </a:rPr>
              <a:t>Flexible Bamboo Policy: </a:t>
            </a:r>
            <a:r>
              <a:rPr lang="en-US" dirty="0">
                <a:latin typeface="Garamond" panose="02020404030301010803" pitchFamily="18" charset="0"/>
                <a:sym typeface="Arial"/>
              </a:rPr>
              <a:t>Diplomatic adaptability - resilient yet pragmatic - ensures stability amid geopolitical shifts, outpacing other ASEAN countries</a:t>
            </a:r>
          </a:p>
          <a:p>
            <a:pPr marL="973138" lvl="1" indent="-342900" algn="just">
              <a:buFont typeface="Garamond" panose="02020404030301010803" pitchFamily="18" charset="0"/>
              <a:buChar char="–"/>
            </a:pPr>
            <a:endParaRPr lang="en-US" altLang="en-US" dirty="0">
              <a:latin typeface="Garamond" panose="02020404030301010803" pitchFamily="18" charset="0"/>
            </a:endParaRPr>
          </a:p>
          <a:p>
            <a:pPr marL="176530" lvl="1" indent="0">
              <a:buNone/>
            </a:pPr>
            <a:endParaRPr lang="en-US" altLang="en-US" b="1" dirty="0">
              <a:latin typeface="Garamond" panose="02020404030301010803" pitchFamily="18" charset="0"/>
            </a:endParaRPr>
          </a:p>
        </p:txBody>
      </p:sp>
      <p:sp>
        <p:nvSpPr>
          <p:cNvPr id="8196" name="Slide Number Placeholder 3"/>
          <p:cNvSpPr txBox="1">
            <a:spLocks noGrp="1"/>
          </p:cNvSpPr>
          <p:nvPr>
            <p:ph type="sldNum" sz="quarter" idx="10"/>
          </p:nvPr>
        </p:nvSpPr>
        <p:spPr>
          <a:xfrm>
            <a:off x="0" y="6492875"/>
            <a:ext cx="2844800" cy="365125"/>
          </a:xfrm>
          <a:noFill/>
          <a:ln>
            <a:noFill/>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en-US" altLang="vi-VN" sz="1000" dirty="0">
                <a:solidFill>
                  <a:srgbClr val="203C6A"/>
                </a:solidFill>
              </a:rPr>
              <a:t>21</a:t>
            </a:fld>
            <a:endParaRPr lang="en-US" altLang="vi-VN" sz="1000" dirty="0">
              <a:solidFill>
                <a:srgbClr val="203C6A"/>
              </a:solidFill>
            </a:endParaRPr>
          </a:p>
        </p:txBody>
      </p:sp>
    </p:spTree>
    <p:extLst>
      <p:ext uri="{BB962C8B-B14F-4D97-AF65-F5344CB8AC3E}">
        <p14:creationId xmlns:p14="http://schemas.microsoft.com/office/powerpoint/2010/main" val="3755258000"/>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905003" y="845346"/>
            <a:ext cx="8594725" cy="868363"/>
          </a:xfrm>
        </p:spPr>
        <p:txBody>
          <a:bodyPr vert="horz" wrap="square" lIns="91440" tIns="45720" rIns="91440" bIns="45720" anchor="ctr"/>
          <a:lstStyle/>
          <a:p>
            <a:r>
              <a:rPr lang="en-US" altLang="en-US" dirty="0">
                <a:latin typeface="Garamond" panose="02020404030301010803" pitchFamily="18" charset="0"/>
                <a:ea typeface="Arial" panose="020B0604020202020204" pitchFamily="34" charset="0"/>
                <a:cs typeface="Arial" panose="020B0604020202020204" pitchFamily="34" charset="0"/>
              </a:rPr>
              <a:t>Vietn</a:t>
            </a:r>
            <a:r>
              <a:rPr lang="en-US" altLang="en-US" dirty="0">
                <a:latin typeface="Garamond" panose="02020404030301010803" pitchFamily="18" charset="0"/>
              </a:rPr>
              <a:t>am can escape middle-income trap</a:t>
            </a:r>
            <a:endParaRPr lang="vi-VN" altLang="vi-VN" dirty="0">
              <a:ea typeface="Arial" panose="020B0604020202020204" pitchFamily="34" charset="0"/>
              <a:cs typeface="Arial" panose="020B0604020202020204" pitchFamily="34" charset="0"/>
            </a:endParaRPr>
          </a:p>
        </p:txBody>
      </p:sp>
      <p:sp>
        <p:nvSpPr>
          <p:cNvPr id="5123" name="Content Placeholder 2"/>
          <p:cNvSpPr>
            <a:spLocks noGrp="1"/>
          </p:cNvSpPr>
          <p:nvPr>
            <p:ph idx="1"/>
          </p:nvPr>
        </p:nvSpPr>
        <p:spPr>
          <a:xfrm>
            <a:off x="1905001" y="1828800"/>
            <a:ext cx="8229600" cy="4114800"/>
          </a:xfrm>
        </p:spPr>
        <p:txBody>
          <a:bodyPr vert="horz" wrap="square" lIns="91440" tIns="45720" rIns="91440" bIns="45720" numCol="1" anchor="t" anchorCtr="0" compatLnSpc="1"/>
          <a:lstStyle/>
          <a:p>
            <a:pPr marL="176530" lvl="1" indent="0" algn="just">
              <a:lnSpc>
                <a:spcPts val="2160"/>
              </a:lnSpc>
              <a:buNone/>
            </a:pPr>
            <a:r>
              <a:rPr lang="en-US" sz="2500" dirty="0">
                <a:latin typeface="Garamond" panose="02020404030301010803" pitchFamily="18" charset="0"/>
                <a:sym typeface="Arial Bold"/>
              </a:rPr>
              <a:t>Vietnam has two significant sources of growth to escape the middle-income trap:</a:t>
            </a:r>
          </a:p>
          <a:p>
            <a:pPr marL="519430" lvl="1" indent="-342900" algn="just">
              <a:lnSpc>
                <a:spcPts val="2160"/>
              </a:lnSpc>
            </a:pPr>
            <a:r>
              <a:rPr lang="en-US" sz="2400" dirty="0">
                <a:latin typeface="Garamond" panose="02020404030301010803" pitchFamily="18" charset="0"/>
                <a:sym typeface="Arial"/>
              </a:rPr>
              <a:t>From outside in: The ongoing shift in global supply chains is drawing more technology and industrial sectors to Vietnam. The country is rapidly climbing the value chain and becoming a preferred location for products with deeper manufacturing complexity. </a:t>
            </a:r>
          </a:p>
          <a:p>
            <a:pPr marL="519430" lvl="1" indent="-342900" algn="just">
              <a:lnSpc>
                <a:spcPts val="2160"/>
              </a:lnSpc>
            </a:pPr>
            <a:r>
              <a:rPr lang="en-US" sz="2400" dirty="0">
                <a:latin typeface="Garamond" panose="02020404030301010803" pitchFamily="18" charset="0"/>
                <a:sym typeface="Arial"/>
              </a:rPr>
              <a:t>From inside out: A growing middle class is fueling domestic consumption, which already accounts for around 55% of GDP—one of the highest rates in Southeast Asia. The government has recognized digitalization as a key driver of efficiency and is planning to expand this process systematically at the administrative level. The proposed reduction of provinces from 63 to 34 marks a major step and sends a clear signal about the direction ahead.</a:t>
            </a:r>
          </a:p>
          <a:p>
            <a:pPr marL="519430" lvl="1" indent="-342900" algn="just">
              <a:lnSpc>
                <a:spcPts val="2160"/>
              </a:lnSpc>
            </a:pPr>
            <a:endParaRPr lang="en-US" altLang="en-US" sz="2000" dirty="0">
              <a:latin typeface="Garamond" panose="02020404030301010803" pitchFamily="18" charset="0"/>
            </a:endParaRPr>
          </a:p>
          <a:p>
            <a:pPr marL="176530" lvl="1" indent="0">
              <a:buNone/>
            </a:pPr>
            <a:endParaRPr lang="en-US" altLang="en-US" sz="1800" b="1" dirty="0">
              <a:latin typeface="Garamond" panose="02020404030301010803" pitchFamily="18" charset="0"/>
            </a:endParaRPr>
          </a:p>
        </p:txBody>
      </p:sp>
      <p:sp>
        <p:nvSpPr>
          <p:cNvPr id="8196" name="Slide Number Placeholder 3"/>
          <p:cNvSpPr txBox="1">
            <a:spLocks noGrp="1"/>
          </p:cNvSpPr>
          <p:nvPr>
            <p:ph type="sldNum" sz="quarter" idx="10"/>
          </p:nvPr>
        </p:nvSpPr>
        <p:spPr>
          <a:xfrm>
            <a:off x="0" y="6492875"/>
            <a:ext cx="2844800" cy="365125"/>
          </a:xfrm>
          <a:noFill/>
          <a:ln>
            <a:noFill/>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en-US" altLang="vi-VN" sz="1000" dirty="0">
                <a:solidFill>
                  <a:srgbClr val="203C6A"/>
                </a:solidFill>
              </a:rPr>
              <a:t>22</a:t>
            </a:fld>
            <a:endParaRPr lang="en-US" altLang="vi-VN" sz="1000" dirty="0">
              <a:solidFill>
                <a:srgbClr val="203C6A"/>
              </a:solidFill>
            </a:endParaRPr>
          </a:p>
        </p:txBody>
      </p:sp>
    </p:spTree>
    <p:extLst>
      <p:ext uri="{BB962C8B-B14F-4D97-AF65-F5344CB8AC3E}">
        <p14:creationId xmlns:p14="http://schemas.microsoft.com/office/powerpoint/2010/main" val="1415922340"/>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905003" y="845346"/>
            <a:ext cx="8594725" cy="868363"/>
          </a:xfrm>
        </p:spPr>
        <p:txBody>
          <a:bodyPr vert="horz" wrap="square" lIns="91440" tIns="45720" rIns="91440" bIns="45720" anchor="ctr"/>
          <a:lstStyle/>
          <a:p>
            <a:r>
              <a:rPr lang="en-US" altLang="en-US" dirty="0">
                <a:latin typeface="Garamond" panose="02020404030301010803" pitchFamily="18" charset="0"/>
                <a:ea typeface="Arial" panose="020B0604020202020204" pitchFamily="34" charset="0"/>
                <a:cs typeface="Arial" panose="020B0604020202020204" pitchFamily="34" charset="0"/>
              </a:rPr>
              <a:t>Vietn</a:t>
            </a:r>
            <a:r>
              <a:rPr lang="en-US" altLang="en-US" dirty="0">
                <a:latin typeface="Garamond" panose="02020404030301010803" pitchFamily="18" charset="0"/>
              </a:rPr>
              <a:t>am can escape middle-income trap</a:t>
            </a:r>
            <a:endParaRPr lang="vi-VN" altLang="vi-VN" dirty="0">
              <a:ea typeface="Arial" panose="020B0604020202020204" pitchFamily="34" charset="0"/>
              <a:cs typeface="Arial" panose="020B0604020202020204" pitchFamily="34" charset="0"/>
            </a:endParaRPr>
          </a:p>
        </p:txBody>
      </p:sp>
      <p:sp>
        <p:nvSpPr>
          <p:cNvPr id="5123" name="Content Placeholder 2"/>
          <p:cNvSpPr>
            <a:spLocks noGrp="1"/>
          </p:cNvSpPr>
          <p:nvPr>
            <p:ph idx="1"/>
          </p:nvPr>
        </p:nvSpPr>
        <p:spPr>
          <a:xfrm>
            <a:off x="1905001" y="1828800"/>
            <a:ext cx="8229600" cy="4114800"/>
          </a:xfrm>
        </p:spPr>
        <p:txBody>
          <a:bodyPr vert="horz" wrap="square" lIns="91440" tIns="45720" rIns="91440" bIns="45720" numCol="1" anchor="t" anchorCtr="0" compatLnSpc="1"/>
          <a:lstStyle/>
          <a:p>
            <a:pPr marL="176530" lvl="1" indent="0" algn="just">
              <a:lnSpc>
                <a:spcPts val="2160"/>
              </a:lnSpc>
              <a:buNone/>
            </a:pPr>
            <a:r>
              <a:rPr lang="en-US" sz="2500" dirty="0">
                <a:latin typeface="Garamond" panose="02020404030301010803" pitchFamily="18" charset="0"/>
                <a:sym typeface="Arial Bold"/>
              </a:rPr>
              <a:t>With all of its advantages, Vietnam is expected to soon escape the middle-income trap as soon as the following actions are taken:</a:t>
            </a:r>
          </a:p>
          <a:p>
            <a:pPr marL="519430" lvl="1" indent="-342900" algn="just">
              <a:lnSpc>
                <a:spcPts val="2160"/>
              </a:lnSpc>
            </a:pPr>
            <a:r>
              <a:rPr lang="en-US" sz="2400">
                <a:latin typeface="Garamond" panose="02020404030301010803" pitchFamily="18" charset="0"/>
                <a:sym typeface="Arial"/>
              </a:rPr>
              <a:t>Institutional reforms</a:t>
            </a:r>
            <a:endParaRPr lang="en-US" sz="2400" dirty="0">
              <a:latin typeface="Garamond" panose="02020404030301010803" pitchFamily="18" charset="0"/>
              <a:sym typeface="Arial"/>
            </a:endParaRPr>
          </a:p>
          <a:p>
            <a:pPr marL="519430" lvl="1" indent="-342900" algn="just">
              <a:lnSpc>
                <a:spcPts val="2160"/>
              </a:lnSpc>
            </a:pPr>
            <a:r>
              <a:rPr lang="en-US" sz="2400" dirty="0">
                <a:latin typeface="Garamond" panose="02020404030301010803" pitchFamily="18" charset="0"/>
                <a:sym typeface="Arial"/>
              </a:rPr>
              <a:t>Adaptation to climate change in terms of the legal framework and policies</a:t>
            </a:r>
          </a:p>
          <a:p>
            <a:pPr marL="519430" lvl="1" indent="-342900" algn="just">
              <a:lnSpc>
                <a:spcPts val="2160"/>
              </a:lnSpc>
            </a:pPr>
            <a:r>
              <a:rPr lang="en-US" altLang="en-US" sz="2400" dirty="0">
                <a:latin typeface="Garamond" panose="02020404030301010803" pitchFamily="18" charset="0"/>
              </a:rPr>
              <a:t>Administrative reforms by ways of reducing administrative burden</a:t>
            </a:r>
          </a:p>
          <a:p>
            <a:pPr marL="519430" lvl="1" indent="-342900" algn="just">
              <a:lnSpc>
                <a:spcPts val="2160"/>
              </a:lnSpc>
            </a:pPr>
            <a:r>
              <a:rPr lang="en-US" altLang="en-US" sz="2400" dirty="0">
                <a:latin typeface="Garamond" panose="02020404030301010803" pitchFamily="18" charset="0"/>
              </a:rPr>
              <a:t>Better coordination across local competent authorities</a:t>
            </a:r>
          </a:p>
          <a:p>
            <a:pPr marL="519430" lvl="1" indent="-342900" algn="just">
              <a:lnSpc>
                <a:spcPts val="2160"/>
              </a:lnSpc>
            </a:pPr>
            <a:endParaRPr lang="en-US" altLang="en-US" sz="2000" dirty="0">
              <a:latin typeface="Garamond" panose="02020404030301010803" pitchFamily="18" charset="0"/>
            </a:endParaRPr>
          </a:p>
          <a:p>
            <a:pPr marL="176530" lvl="1" indent="0">
              <a:buNone/>
            </a:pPr>
            <a:endParaRPr lang="en-US" altLang="en-US" sz="1800" b="1" dirty="0">
              <a:latin typeface="Garamond" panose="02020404030301010803" pitchFamily="18" charset="0"/>
            </a:endParaRPr>
          </a:p>
        </p:txBody>
      </p:sp>
      <p:sp>
        <p:nvSpPr>
          <p:cNvPr id="8196" name="Slide Number Placeholder 3"/>
          <p:cNvSpPr txBox="1">
            <a:spLocks noGrp="1"/>
          </p:cNvSpPr>
          <p:nvPr>
            <p:ph type="sldNum" sz="quarter" idx="10"/>
          </p:nvPr>
        </p:nvSpPr>
        <p:spPr>
          <a:xfrm>
            <a:off x="0" y="6492875"/>
            <a:ext cx="2844800" cy="365125"/>
          </a:xfrm>
          <a:noFill/>
          <a:ln>
            <a:noFill/>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en-US" altLang="vi-VN" sz="1000" dirty="0">
                <a:solidFill>
                  <a:srgbClr val="203C6A"/>
                </a:solidFill>
              </a:rPr>
              <a:t>23</a:t>
            </a:fld>
            <a:endParaRPr lang="en-US" altLang="vi-VN" sz="1000" dirty="0">
              <a:solidFill>
                <a:srgbClr val="203C6A"/>
              </a:solidFill>
            </a:endParaRPr>
          </a:p>
        </p:txBody>
      </p:sp>
    </p:spTree>
    <p:extLst>
      <p:ext uri="{BB962C8B-B14F-4D97-AF65-F5344CB8AC3E}">
        <p14:creationId xmlns:p14="http://schemas.microsoft.com/office/powerpoint/2010/main" val="147400965"/>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3203"/>
            <a:ext cx="8593138" cy="865187"/>
          </a:xfrm>
        </p:spPr>
        <p:txBody>
          <a:bodyPr>
            <a:normAutofit fontScale="90000"/>
          </a:bodyPr>
          <a:lstStyle/>
          <a:p>
            <a:pPr algn="ctr"/>
            <a:r>
              <a:rPr lang="en-US" dirty="0">
                <a:latin typeface="Garamond" panose="02020404030301010803" pitchFamily="18" charset="0"/>
              </a:rPr>
              <a:t>DOING BUSINESS AND INVESTING IN VIETNAM</a:t>
            </a:r>
          </a:p>
        </p:txBody>
      </p:sp>
    </p:spTree>
    <p:extLst>
      <p:ext uri="{BB962C8B-B14F-4D97-AF65-F5344CB8AC3E}">
        <p14:creationId xmlns:p14="http://schemas.microsoft.com/office/powerpoint/2010/main" val="406094234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066800" y="838200"/>
            <a:ext cx="8594725" cy="868363"/>
          </a:xfrm>
        </p:spPr>
        <p:txBody>
          <a:bodyPr/>
          <a:lstStyle/>
          <a:p>
            <a:r>
              <a:rPr lang="en-AU" altLang="en-US" dirty="0">
                <a:latin typeface="Garamond" panose="02020404030301010803" pitchFamily="18" charset="0"/>
              </a:rPr>
              <a:t>Investment environment in Vietnam</a:t>
            </a:r>
            <a:endParaRPr lang="en-AU" altLang="en-US" dirty="0"/>
          </a:p>
        </p:txBody>
      </p:sp>
      <p:sp>
        <p:nvSpPr>
          <p:cNvPr id="25603" name="Content Placeholder 2"/>
          <p:cNvSpPr>
            <a:spLocks noGrp="1"/>
          </p:cNvSpPr>
          <p:nvPr>
            <p:ph idx="1"/>
          </p:nvPr>
        </p:nvSpPr>
        <p:spPr>
          <a:xfrm>
            <a:off x="1066800" y="1600200"/>
            <a:ext cx="10515599" cy="4876800"/>
          </a:xfrm>
        </p:spPr>
        <p:txBody>
          <a:bodyPr/>
          <a:lstStyle/>
          <a:p>
            <a:r>
              <a:rPr lang="en-AU" altLang="en-US" sz="2500" dirty="0">
                <a:latin typeface="Garamond" panose="02020404030301010803" pitchFamily="18" charset="0"/>
              </a:rPr>
              <a:t>Main governing laws: 2020 Investment Law,  2020 Enterprise Law and their </a:t>
            </a:r>
            <a:r>
              <a:rPr lang="en-AU" altLang="en-US" sz="2500">
                <a:latin typeface="Garamond" panose="02020404030301010803" pitchFamily="18" charset="0"/>
              </a:rPr>
              <a:t>amendments and implementing </a:t>
            </a:r>
            <a:r>
              <a:rPr lang="en-AU" altLang="en-US" sz="2500" dirty="0">
                <a:latin typeface="Garamond" panose="02020404030301010803" pitchFamily="18" charset="0"/>
              </a:rPr>
              <a:t>documents</a:t>
            </a:r>
          </a:p>
          <a:p>
            <a:r>
              <a:rPr lang="en-AU" altLang="en-US" sz="2500" dirty="0">
                <a:latin typeface="Garamond" panose="02020404030301010803" pitchFamily="18" charset="0"/>
              </a:rPr>
              <a:t>Forms of doing investment in Vietnam:</a:t>
            </a:r>
          </a:p>
          <a:p>
            <a:pPr lvl="1"/>
            <a:r>
              <a:rPr lang="en-US" altLang="en-US" sz="2500" b="1" dirty="0">
                <a:latin typeface="Garamond" panose="02020404030301010803" pitchFamily="18" charset="0"/>
              </a:rPr>
              <a:t>Economic entity establishment</a:t>
            </a:r>
            <a:r>
              <a:rPr lang="en-US" altLang="en-US" sz="2500" dirty="0">
                <a:latin typeface="Garamond" panose="02020404030301010803" pitchFamily="18" charset="0"/>
              </a:rPr>
              <a:t>;</a:t>
            </a:r>
            <a:endParaRPr lang="en-AU" altLang="en-US" sz="2500" dirty="0">
              <a:latin typeface="Garamond" panose="02020404030301010803" pitchFamily="18" charset="0"/>
            </a:endParaRPr>
          </a:p>
          <a:p>
            <a:pPr lvl="1"/>
            <a:r>
              <a:rPr lang="en-US" altLang="en-US" sz="2500" b="1" dirty="0">
                <a:latin typeface="Garamond" panose="02020404030301010803" pitchFamily="18" charset="0"/>
              </a:rPr>
              <a:t>Business cooperation contract</a:t>
            </a:r>
            <a:r>
              <a:rPr lang="en-US" altLang="en-US" sz="2500" dirty="0">
                <a:latin typeface="Garamond" panose="02020404030301010803" pitchFamily="18" charset="0"/>
              </a:rPr>
              <a:t>: a contractual arrangement between two or more investors without creating a legal entity</a:t>
            </a:r>
          </a:p>
          <a:p>
            <a:pPr lvl="1"/>
            <a:r>
              <a:rPr lang="en-US" altLang="en-US" sz="2500" b="1" dirty="0">
                <a:latin typeface="Garamond" panose="02020404030301010803" pitchFamily="18" charset="0"/>
              </a:rPr>
              <a:t>Public-Private Partnership</a:t>
            </a:r>
            <a:r>
              <a:rPr lang="en-US" altLang="en-US" sz="2500" dirty="0">
                <a:latin typeface="Garamond" panose="02020404030301010803" pitchFamily="18" charset="0"/>
              </a:rPr>
              <a:t>; a contractual agreement between competent state authorities and investors, an enterprise project in order to implement an investment project;</a:t>
            </a:r>
          </a:p>
          <a:p>
            <a:pPr lvl="1"/>
            <a:r>
              <a:rPr lang="en-US" altLang="en-US" sz="2500" b="1" dirty="0">
                <a:latin typeface="Garamond" panose="02020404030301010803" pitchFamily="18" charset="0"/>
              </a:rPr>
              <a:t>purchase of shares</a:t>
            </a:r>
            <a:r>
              <a:rPr lang="en-US" altLang="en-US" sz="2500" dirty="0">
                <a:latin typeface="Garamond" panose="02020404030301010803" pitchFamily="18" charset="0"/>
              </a:rPr>
              <a:t> or capital contribution.</a:t>
            </a:r>
            <a:endParaRPr lang="en-AU" altLang="en-US" sz="2500" dirty="0">
              <a:latin typeface="Garamond" panose="02020404030301010803" pitchFamily="18" charset="0"/>
            </a:endParaRPr>
          </a:p>
          <a:p>
            <a:pPr lvl="1"/>
            <a:endParaRPr lang="en-US" altLang="en-US" sz="2500" dirty="0">
              <a:latin typeface="Garamond" panose="02020404030301010803" pitchFamily="18" charset="0"/>
            </a:endParaRPr>
          </a:p>
          <a:p>
            <a:pPr>
              <a:buFontTx/>
              <a:buChar char="-"/>
            </a:pPr>
            <a:endParaRPr lang="en-AU" altLang="en-US" sz="2500" dirty="0">
              <a:latin typeface="Garamond" panose="02020404030301010803" pitchFamily="18" charset="0"/>
            </a:endParaRPr>
          </a:p>
          <a:p>
            <a:endParaRPr lang="en-AU" altLang="en-US" sz="2500" dirty="0">
              <a:latin typeface="Garamond" panose="02020404030301010803" pitchFamily="18" charset="0"/>
            </a:endParaRPr>
          </a:p>
        </p:txBody>
      </p:sp>
      <p:sp>
        <p:nvSpPr>
          <p:cNvPr id="25604" name="Slide Number Placeholder 3"/>
          <p:cNvSpPr>
            <a:spLocks noGrp="1"/>
          </p:cNvSpPr>
          <p:nvPr>
            <p:ph type="sldNum" sz="quarter" idx="10"/>
          </p:nvPr>
        </p:nvSpPr>
        <p:spPr bwMode="auto">
          <a:xfrm>
            <a:off x="0" y="6492875"/>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9A6BA14-26EC-4D18-B8AB-09E7B4943B1D}" type="slidenum">
              <a:rPr lang="en-US" altLang="vi-VN" smtClean="0">
                <a:solidFill>
                  <a:srgbClr val="203C6A"/>
                </a:solidFill>
              </a:rPr>
              <a:pPr/>
              <a:t>25</a:t>
            </a:fld>
            <a:endParaRPr lang="en-US" altLang="vi-VN">
              <a:solidFill>
                <a:srgbClr val="203C6A"/>
              </a:solidFill>
            </a:endParaRPr>
          </a:p>
        </p:txBody>
      </p:sp>
    </p:spTree>
    <p:extLst>
      <p:ext uri="{BB962C8B-B14F-4D97-AF65-F5344CB8AC3E}">
        <p14:creationId xmlns:p14="http://schemas.microsoft.com/office/powerpoint/2010/main" val="3919016051"/>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066801" y="758828"/>
            <a:ext cx="9432928" cy="868363"/>
          </a:xfrm>
        </p:spPr>
        <p:txBody>
          <a:bodyPr/>
          <a:lstStyle/>
          <a:p>
            <a:r>
              <a:rPr lang="en-AU" altLang="en-US">
                <a:latin typeface="Garamond" panose="02020404030301010803" pitchFamily="18" charset="0"/>
              </a:rPr>
              <a:t>Investment environment in Vietnam</a:t>
            </a:r>
            <a:endParaRPr lang="en-AU" altLang="en-US"/>
          </a:p>
        </p:txBody>
      </p:sp>
      <p:sp>
        <p:nvSpPr>
          <p:cNvPr id="26627" name="Content Placeholder 2"/>
          <p:cNvSpPr>
            <a:spLocks noGrp="1"/>
          </p:cNvSpPr>
          <p:nvPr>
            <p:ph idx="1"/>
          </p:nvPr>
        </p:nvSpPr>
        <p:spPr>
          <a:xfrm>
            <a:off x="1066801" y="1801203"/>
            <a:ext cx="10515599" cy="4447198"/>
          </a:xfrm>
        </p:spPr>
        <p:txBody>
          <a:bodyPr/>
          <a:lstStyle/>
          <a:p>
            <a:r>
              <a:rPr lang="en-AU" altLang="en-US" sz="2300" dirty="0">
                <a:latin typeface="Garamond" panose="02020404030301010803" pitchFamily="18" charset="0"/>
              </a:rPr>
              <a:t>Forms of enterprises in Vietnam</a:t>
            </a:r>
          </a:p>
          <a:p>
            <a:pPr marL="457200" lvl="1" indent="-457200"/>
            <a:r>
              <a:rPr lang="en-US" altLang="en-US" sz="2300" b="1" dirty="0">
                <a:latin typeface="Garamond" panose="02020404030301010803" pitchFamily="18" charset="0"/>
              </a:rPr>
              <a:t>Limited liability company</a:t>
            </a:r>
            <a:r>
              <a:rPr lang="en-US" altLang="en-US" sz="2300" dirty="0">
                <a:latin typeface="Garamond" panose="02020404030301010803" pitchFamily="18" charset="0"/>
              </a:rPr>
              <a:t>: members are liable to the extent of their capital contributed</a:t>
            </a:r>
            <a:endParaRPr lang="en-AU" altLang="en-US" sz="2300" dirty="0">
              <a:latin typeface="Garamond" panose="02020404030301010803" pitchFamily="18" charset="0"/>
            </a:endParaRPr>
          </a:p>
          <a:p>
            <a:pPr marL="457200" lvl="1" indent="-457200"/>
            <a:r>
              <a:rPr lang="en-US" altLang="en-US" sz="2300" b="1" dirty="0">
                <a:latin typeface="Garamond" panose="02020404030301010803" pitchFamily="18" charset="0"/>
              </a:rPr>
              <a:t>Shareholding Company</a:t>
            </a:r>
            <a:r>
              <a:rPr lang="en-US" altLang="en-US" sz="2300" dirty="0">
                <a:latin typeface="Garamond" panose="02020404030301010803" pitchFamily="18" charset="0"/>
              </a:rPr>
              <a:t>: charter capital (authorized share capital) is divided into shares and members are liable to the extent of their capital contributed</a:t>
            </a:r>
          </a:p>
          <a:p>
            <a:pPr marL="457200" lvl="1" indent="-457200"/>
            <a:r>
              <a:rPr lang="en-US" altLang="en-US" sz="2300" b="1" dirty="0">
                <a:latin typeface="Garamond" panose="02020404030301010803" pitchFamily="18" charset="0"/>
              </a:rPr>
              <a:t>Partnership</a:t>
            </a:r>
            <a:r>
              <a:rPr lang="en-US" altLang="en-US" sz="2300" dirty="0">
                <a:latin typeface="Garamond" panose="02020404030301010803" pitchFamily="18" charset="0"/>
              </a:rPr>
              <a:t>: established between two or more partners;</a:t>
            </a:r>
            <a:endParaRPr lang="en-AU" altLang="en-US" sz="2300" dirty="0">
              <a:latin typeface="Garamond" panose="02020404030301010803" pitchFamily="18" charset="0"/>
            </a:endParaRPr>
          </a:p>
          <a:p>
            <a:pPr marL="457200" lvl="1" indent="-457200"/>
            <a:r>
              <a:rPr lang="en-US" altLang="en-US" sz="2300" b="1" dirty="0">
                <a:latin typeface="Garamond" panose="02020404030301010803" pitchFamily="18" charset="0"/>
              </a:rPr>
              <a:t>Business Cooperation Contract: </a:t>
            </a:r>
            <a:r>
              <a:rPr lang="en-US" altLang="en-US" sz="2300" dirty="0">
                <a:latin typeface="Garamond" panose="02020404030301010803" pitchFamily="18" charset="0"/>
              </a:rPr>
              <a:t>an agreement without constituting a legal entity and each party is individually responsible for paying taxes.</a:t>
            </a:r>
            <a:endParaRPr lang="en-AU" altLang="en-US" sz="2300" dirty="0">
              <a:latin typeface="Garamond" panose="02020404030301010803" pitchFamily="18" charset="0"/>
            </a:endParaRPr>
          </a:p>
          <a:p>
            <a:pPr marL="457200" lvl="1" indent="-457200"/>
            <a:r>
              <a:rPr lang="en-US" altLang="en-US" sz="2300" b="1" dirty="0">
                <a:latin typeface="Garamond" panose="02020404030301010803" pitchFamily="18" charset="0"/>
              </a:rPr>
              <a:t>Branch</a:t>
            </a:r>
            <a:r>
              <a:rPr lang="en-US" altLang="en-US" sz="2300" dirty="0">
                <a:latin typeface="Garamond" panose="02020404030301010803" pitchFamily="18" charset="0"/>
              </a:rPr>
              <a:t>: a branch of a foreign company permitted to conduct commercial activities</a:t>
            </a:r>
          </a:p>
          <a:p>
            <a:pPr marL="457200" lvl="1" indent="-457200"/>
            <a:r>
              <a:rPr lang="en-US" altLang="en-US" sz="2300" b="1" dirty="0">
                <a:latin typeface="Garamond" panose="02020404030301010803" pitchFamily="18" charset="0"/>
              </a:rPr>
              <a:t>Representative Office</a:t>
            </a:r>
            <a:r>
              <a:rPr lang="en-US" altLang="en-US" sz="2300" dirty="0">
                <a:latin typeface="Garamond" panose="02020404030301010803" pitchFamily="18" charset="0"/>
              </a:rPr>
              <a:t>: represents the parent company, no actual business operations. A suitable tool for market research</a:t>
            </a:r>
            <a:endParaRPr lang="en-AU" altLang="en-US" sz="2300" dirty="0">
              <a:latin typeface="Garamond" panose="02020404030301010803" pitchFamily="18" charset="0"/>
            </a:endParaRPr>
          </a:p>
        </p:txBody>
      </p:sp>
      <p:sp>
        <p:nvSpPr>
          <p:cNvPr id="26628" name="Slide Number Placeholder 3"/>
          <p:cNvSpPr>
            <a:spLocks noGrp="1"/>
          </p:cNvSpPr>
          <p:nvPr>
            <p:ph type="sldNum" sz="quarter" idx="10"/>
          </p:nvPr>
        </p:nvSpPr>
        <p:spPr bwMode="auto">
          <a:xfrm>
            <a:off x="0" y="6492875"/>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952487C-1F81-43D1-ADFB-B3F7123CA874}" type="slidenum">
              <a:rPr lang="en-US" altLang="vi-VN" smtClean="0">
                <a:solidFill>
                  <a:srgbClr val="203C6A"/>
                </a:solidFill>
              </a:rPr>
              <a:pPr/>
              <a:t>26</a:t>
            </a:fld>
            <a:endParaRPr lang="en-US" altLang="vi-VN">
              <a:solidFill>
                <a:srgbClr val="203C6A"/>
              </a:solidFill>
            </a:endParaRPr>
          </a:p>
        </p:txBody>
      </p:sp>
    </p:spTree>
    <p:extLst>
      <p:ext uri="{BB962C8B-B14F-4D97-AF65-F5344CB8AC3E}">
        <p14:creationId xmlns:p14="http://schemas.microsoft.com/office/powerpoint/2010/main" val="2040213311"/>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066800" y="838203"/>
            <a:ext cx="9601200" cy="868363"/>
          </a:xfrm>
        </p:spPr>
        <p:txBody>
          <a:bodyPr/>
          <a:lstStyle/>
          <a:p>
            <a:pPr>
              <a:defRPr/>
            </a:pPr>
            <a:r>
              <a:rPr lang="en-AU" altLang="en-US" sz="2900" cap="all" dirty="0">
                <a:latin typeface="Garamond" pitchFamily="18" charset="0"/>
              </a:rPr>
              <a:t>I</a:t>
            </a:r>
            <a:r>
              <a:rPr lang="en-AU" altLang="en-US" sz="2900" dirty="0">
                <a:latin typeface="Garamond" pitchFamily="18" charset="0"/>
              </a:rPr>
              <a:t>nvestment procedure under 2020 Investment Law</a:t>
            </a:r>
            <a:endParaRPr lang="en-AU" altLang="en-US" sz="2900" cap="all" dirty="0">
              <a:latin typeface="Garamond" pitchFamily="18" charset="0"/>
            </a:endParaRPr>
          </a:p>
        </p:txBody>
      </p:sp>
      <p:sp>
        <p:nvSpPr>
          <p:cNvPr id="29699" name="Content Placeholder 2"/>
          <p:cNvSpPr>
            <a:spLocks noGrp="1"/>
          </p:cNvSpPr>
          <p:nvPr>
            <p:ph idx="1"/>
          </p:nvPr>
        </p:nvSpPr>
        <p:spPr>
          <a:xfrm>
            <a:off x="1066800" y="1676400"/>
            <a:ext cx="10515599" cy="4876800"/>
          </a:xfrm>
        </p:spPr>
        <p:txBody>
          <a:bodyPr/>
          <a:lstStyle/>
          <a:p>
            <a:r>
              <a:rPr lang="en-AU" altLang="en-US" sz="2300" dirty="0">
                <a:latin typeface="Garamond" panose="02020404030301010803" pitchFamily="18" charset="0"/>
              </a:rPr>
              <a:t>Under the Investment Law and Enterprise Law: </a:t>
            </a:r>
            <a:r>
              <a:rPr lang="en-AU" altLang="en-US" sz="2300" b="1" dirty="0">
                <a:latin typeface="Garamond" panose="02020404030301010803" pitchFamily="18" charset="0"/>
              </a:rPr>
              <a:t>2 separate steps - </a:t>
            </a:r>
            <a:r>
              <a:rPr lang="en-AU" altLang="en-US" sz="2300" dirty="0">
                <a:latin typeface="Garamond" panose="02020404030301010803" pitchFamily="18" charset="0"/>
              </a:rPr>
              <a:t>Application for Investment Registration Certificate (“IRC”) and Application for Enterprise Registration Certificate (“ERC”) </a:t>
            </a:r>
          </a:p>
          <a:p>
            <a:r>
              <a:rPr lang="en-AU" altLang="en-US" sz="2300" b="1" dirty="0">
                <a:latin typeface="Garamond" panose="02020404030301010803" pitchFamily="18" charset="0"/>
              </a:rPr>
              <a:t>Step 1: IRC</a:t>
            </a:r>
          </a:p>
          <a:p>
            <a:pPr lvl="1"/>
            <a:r>
              <a:rPr lang="en-AU" altLang="en-US" sz="2300" dirty="0">
                <a:latin typeface="Garamond" panose="02020404030301010803" pitchFamily="18" charset="0"/>
              </a:rPr>
              <a:t>IRCs for projects required to obtain preliminary approval of the National Assembly/ People’s Committee are issued within 05 working days upon issuance of such approval</a:t>
            </a:r>
          </a:p>
          <a:p>
            <a:pPr lvl="1"/>
            <a:r>
              <a:rPr lang="en-AU" altLang="en-US" sz="2300" dirty="0">
                <a:latin typeface="Garamond" panose="02020404030301010803" pitchFamily="18" charset="0"/>
              </a:rPr>
              <a:t>For other projects, IRCs are issued within 15 days upon receipt of the application dossier</a:t>
            </a:r>
          </a:p>
          <a:p>
            <a:r>
              <a:rPr lang="en-AU" altLang="en-US" sz="2300" b="1" dirty="0">
                <a:latin typeface="Garamond" panose="02020404030301010803" pitchFamily="18" charset="0"/>
              </a:rPr>
              <a:t>Step 2: ERC</a:t>
            </a:r>
          </a:p>
          <a:p>
            <a:pPr lvl="1"/>
            <a:r>
              <a:rPr lang="en-AU" altLang="en-US" sz="2300" dirty="0">
                <a:latin typeface="Garamond" panose="02020404030301010803" pitchFamily="18" charset="0"/>
              </a:rPr>
              <a:t>Submit an application dossier to the licensing authority upon issuance of the IRC</a:t>
            </a:r>
          </a:p>
          <a:p>
            <a:pPr lvl="1"/>
            <a:r>
              <a:rPr lang="en-AU" altLang="en-US" sz="2300" dirty="0">
                <a:latin typeface="Garamond" panose="02020404030301010803" pitchFamily="18" charset="0"/>
              </a:rPr>
              <a:t>ERCs are issued within 03 working days upon receipt of the application dossier</a:t>
            </a:r>
          </a:p>
        </p:txBody>
      </p:sp>
      <p:sp>
        <p:nvSpPr>
          <p:cNvPr id="29700" name="Slide Number Placeholder 3"/>
          <p:cNvSpPr>
            <a:spLocks noGrp="1"/>
          </p:cNvSpPr>
          <p:nvPr>
            <p:ph type="sldNum" sz="quarter" idx="10"/>
          </p:nvPr>
        </p:nvSpPr>
        <p:spPr bwMode="auto">
          <a:xfrm>
            <a:off x="0" y="6492875"/>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ACEE75C-3AA7-458D-9531-B57EDAE6EF8C}" type="slidenum">
              <a:rPr lang="en-US" altLang="vi-VN" smtClean="0">
                <a:solidFill>
                  <a:srgbClr val="203C6A"/>
                </a:solidFill>
              </a:rPr>
              <a:pPr/>
              <a:t>27</a:t>
            </a:fld>
            <a:endParaRPr lang="en-US" altLang="vi-VN">
              <a:solidFill>
                <a:srgbClr val="203C6A"/>
              </a:solidFill>
            </a:endParaRPr>
          </a:p>
        </p:txBody>
      </p:sp>
    </p:spTree>
    <p:extLst>
      <p:ext uri="{BB962C8B-B14F-4D97-AF65-F5344CB8AC3E}">
        <p14:creationId xmlns:p14="http://schemas.microsoft.com/office/powerpoint/2010/main" val="1143763447"/>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990600" y="1021496"/>
            <a:ext cx="8596312" cy="868362"/>
          </a:xfrm>
        </p:spPr>
        <p:txBody>
          <a:bodyPr/>
          <a:lstStyle/>
          <a:p>
            <a:r>
              <a:rPr lang="en-AU" altLang="en-US" dirty="0">
                <a:latin typeface="Garamond" panose="02020404030301010803" pitchFamily="18" charset="0"/>
              </a:rPr>
              <a:t>How to get deals done</a:t>
            </a:r>
          </a:p>
        </p:txBody>
      </p:sp>
      <p:sp>
        <p:nvSpPr>
          <p:cNvPr id="3" name="Content Placeholder 2"/>
          <p:cNvSpPr>
            <a:spLocks noGrp="1"/>
          </p:cNvSpPr>
          <p:nvPr>
            <p:ph idx="1"/>
          </p:nvPr>
        </p:nvSpPr>
        <p:spPr>
          <a:xfrm>
            <a:off x="990600" y="1951404"/>
            <a:ext cx="8577262" cy="4479925"/>
          </a:xfrm>
        </p:spPr>
        <p:txBody>
          <a:bodyPr/>
          <a:lstStyle/>
          <a:p>
            <a:pPr>
              <a:defRPr/>
            </a:pPr>
            <a:r>
              <a:rPr lang="en-AU" sz="2800" dirty="0">
                <a:latin typeface="Garamond" panose="02020404030301010803" pitchFamily="18" charset="0"/>
              </a:rPr>
              <a:t>Conduct a careful Due Diligence </a:t>
            </a:r>
          </a:p>
          <a:p>
            <a:pPr marL="0" indent="0">
              <a:buNone/>
              <a:defRPr/>
            </a:pPr>
            <a:r>
              <a:rPr lang="en-AU" sz="2800" dirty="0">
                <a:latin typeface="Garamond" panose="02020404030301010803" pitchFamily="18" charset="0"/>
              </a:rPr>
              <a:t>     (including legal and financial)</a:t>
            </a:r>
          </a:p>
          <a:p>
            <a:pPr>
              <a:defRPr/>
            </a:pPr>
            <a:r>
              <a:rPr lang="en-AU" sz="2800" dirty="0">
                <a:latin typeface="Garamond" panose="02020404030301010803" pitchFamily="18" charset="0"/>
              </a:rPr>
              <a:t>Make sure all business lines of the target entity are transferred to the new entity upon the deal completion (non-conditional business sectors and conditional business sectors)</a:t>
            </a:r>
          </a:p>
          <a:p>
            <a:pPr>
              <a:defRPr/>
            </a:pPr>
            <a:r>
              <a:rPr lang="en-AU" sz="2800" dirty="0">
                <a:latin typeface="Garamond" panose="02020404030301010803" pitchFamily="18" charset="0"/>
              </a:rPr>
              <a:t>Note that M&amp;A activities are administered by the Department of Finance and dossiers are subject to very strict examination</a:t>
            </a:r>
          </a:p>
        </p:txBody>
      </p:sp>
      <p:sp>
        <p:nvSpPr>
          <p:cNvPr id="36868" name="Slide Number Placeholder 3"/>
          <p:cNvSpPr>
            <a:spLocks noGrp="1"/>
          </p:cNvSpPr>
          <p:nvPr>
            <p:ph type="sldNum" sz="quarter" idx="10"/>
          </p:nvPr>
        </p:nvSpPr>
        <p:spPr bwMode="auto">
          <a:xfrm>
            <a:off x="0" y="6492875"/>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8513334-93CC-4BA5-8EC8-ED59A5BB779D}" type="slidenum">
              <a:rPr lang="en-US" altLang="vi-VN" smtClean="0">
                <a:solidFill>
                  <a:srgbClr val="203C6A"/>
                </a:solidFill>
              </a:rPr>
              <a:pPr/>
              <a:t>28</a:t>
            </a:fld>
            <a:endParaRPr lang="en-US" altLang="vi-VN">
              <a:solidFill>
                <a:srgbClr val="203C6A"/>
              </a:solidFill>
            </a:endParaRPr>
          </a:p>
        </p:txBody>
      </p:sp>
      <p:pic>
        <p:nvPicPr>
          <p:cNvPr id="3686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96400" y="16764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71147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903413" y="1068388"/>
            <a:ext cx="8596312" cy="868362"/>
          </a:xfrm>
        </p:spPr>
        <p:txBody>
          <a:bodyPr/>
          <a:lstStyle/>
          <a:p>
            <a:r>
              <a:rPr lang="en-AU" altLang="en-US" sz="3200">
                <a:latin typeface="Garamond" panose="02020404030301010803" pitchFamily="18" charset="0"/>
              </a:rPr>
              <a:t>INVESTMENT INCENTIVES</a:t>
            </a:r>
          </a:p>
        </p:txBody>
      </p:sp>
      <p:sp>
        <p:nvSpPr>
          <p:cNvPr id="3791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A5D830-4837-4986-A991-074042C92BB5}" type="slidenum">
              <a:rPr lang="en-US" altLang="vi-VN" smtClean="0">
                <a:solidFill>
                  <a:srgbClr val="203C6A"/>
                </a:solidFill>
              </a:rPr>
              <a:pPr/>
              <a:t>29</a:t>
            </a:fld>
            <a:endParaRPr lang="en-US" altLang="vi-VN">
              <a:solidFill>
                <a:srgbClr val="203C6A"/>
              </a:solidFill>
            </a:endParaRPr>
          </a:p>
        </p:txBody>
      </p:sp>
      <p:graphicFrame>
        <p:nvGraphicFramePr>
          <p:cNvPr id="4" name="Table 5">
            <a:extLst>
              <a:ext uri="{FF2B5EF4-FFF2-40B4-BE49-F238E27FC236}">
                <a16:creationId xmlns:a16="http://schemas.microsoft.com/office/drawing/2014/main" id="{D08071CC-6D08-A654-58A8-FCB7E4FE9CA0}"/>
              </a:ext>
            </a:extLst>
          </p:cNvPr>
          <p:cNvGraphicFramePr>
            <a:graphicFrameLocks noGrp="1"/>
          </p:cNvGraphicFramePr>
          <p:nvPr>
            <p:ph idx="1"/>
            <p:extLst>
              <p:ext uri="{D42A27DB-BD31-4B8C-83A1-F6EECF244321}">
                <p14:modId xmlns:p14="http://schemas.microsoft.com/office/powerpoint/2010/main" val="2006708947"/>
              </p:ext>
            </p:extLst>
          </p:nvPr>
        </p:nvGraphicFramePr>
        <p:xfrm>
          <a:off x="784504" y="2362200"/>
          <a:ext cx="11436348" cy="1483360"/>
        </p:xfrm>
        <a:graphic>
          <a:graphicData uri="http://schemas.openxmlformats.org/drawingml/2006/table">
            <a:tbl>
              <a:tblPr firstRow="1" bandRow="1">
                <a:tableStyleId>{5C22544A-7EE6-4342-B048-85BDC9FD1C3A}</a:tableStyleId>
              </a:tblPr>
              <a:tblGrid>
                <a:gridCol w="2465387">
                  <a:extLst>
                    <a:ext uri="{9D8B030D-6E8A-4147-A177-3AD203B41FA5}">
                      <a16:colId xmlns:a16="http://schemas.microsoft.com/office/drawing/2014/main" val="1469425234"/>
                    </a:ext>
                  </a:extLst>
                </a:gridCol>
                <a:gridCol w="2667000">
                  <a:extLst>
                    <a:ext uri="{9D8B030D-6E8A-4147-A177-3AD203B41FA5}">
                      <a16:colId xmlns:a16="http://schemas.microsoft.com/office/drawing/2014/main" val="4199354203"/>
                    </a:ext>
                  </a:extLst>
                </a:gridCol>
                <a:gridCol w="6303961">
                  <a:extLst>
                    <a:ext uri="{9D8B030D-6E8A-4147-A177-3AD203B41FA5}">
                      <a16:colId xmlns:a16="http://schemas.microsoft.com/office/drawing/2014/main" val="336258874"/>
                    </a:ext>
                  </a:extLst>
                </a:gridCol>
              </a:tblGrid>
              <a:tr h="370840">
                <a:tc>
                  <a:txBody>
                    <a:bodyPr/>
                    <a:lstStyle/>
                    <a:p>
                      <a:r>
                        <a:rPr lang="en-US" dirty="0">
                          <a:solidFill>
                            <a:schemeClr val="tx1"/>
                          </a:solidFill>
                          <a:latin typeface="Garamond" panose="02020404030301010803" pitchFamily="18" charset="0"/>
                        </a:rPr>
                        <a:t>Item</a:t>
                      </a:r>
                    </a:p>
                  </a:txBody>
                  <a:tcPr/>
                </a:tc>
                <a:tc>
                  <a:txBody>
                    <a:bodyPr/>
                    <a:lstStyle/>
                    <a:p>
                      <a:r>
                        <a:rPr lang="en-US" dirty="0">
                          <a:solidFill>
                            <a:schemeClr val="tx1"/>
                          </a:solidFill>
                          <a:latin typeface="Garamond" panose="02020404030301010803" pitchFamily="18" charset="0"/>
                        </a:rPr>
                        <a:t>Standard Rate</a:t>
                      </a:r>
                    </a:p>
                  </a:txBody>
                  <a:tcPr/>
                </a:tc>
                <a:tc>
                  <a:txBody>
                    <a:bodyPr/>
                    <a:lstStyle/>
                    <a:p>
                      <a:r>
                        <a:rPr lang="en-US" dirty="0">
                          <a:solidFill>
                            <a:schemeClr val="tx1"/>
                          </a:solidFill>
                          <a:latin typeface="Garamond" panose="02020404030301010803" pitchFamily="18" charset="0"/>
                        </a:rPr>
                        <a:t>Maximum Incentive</a:t>
                      </a:r>
                    </a:p>
                  </a:txBody>
                  <a:tcPr/>
                </a:tc>
                <a:extLst>
                  <a:ext uri="{0D108BD9-81ED-4DB2-BD59-A6C34878D82A}">
                    <a16:rowId xmlns:a16="http://schemas.microsoft.com/office/drawing/2014/main" val="2605569550"/>
                  </a:ext>
                </a:extLst>
              </a:tr>
              <a:tr h="370840">
                <a:tc>
                  <a:txBody>
                    <a:bodyPr/>
                    <a:lstStyle/>
                    <a:p>
                      <a:r>
                        <a:rPr lang="en-US" dirty="0">
                          <a:latin typeface="Garamond" panose="02020404030301010803" pitchFamily="18" charset="0"/>
                        </a:rPr>
                        <a:t>CIT Rate</a:t>
                      </a:r>
                    </a:p>
                  </a:txBody>
                  <a:tcPr/>
                </a:tc>
                <a:tc>
                  <a:txBody>
                    <a:bodyPr/>
                    <a:lstStyle/>
                    <a:p>
                      <a:r>
                        <a:rPr lang="en-US" dirty="0">
                          <a:latin typeface="Garamond" panose="02020404030301010803" pitchFamily="18" charset="0"/>
                        </a:rPr>
                        <a:t>20%</a:t>
                      </a:r>
                    </a:p>
                  </a:txBody>
                  <a:tcPr/>
                </a:tc>
                <a:tc>
                  <a:txBody>
                    <a:bodyPr/>
                    <a:lstStyle/>
                    <a:p>
                      <a:r>
                        <a:rPr lang="en-US" dirty="0">
                          <a:latin typeface="Garamond" panose="02020404030301010803" pitchFamily="18" charset="0"/>
                        </a:rPr>
                        <a:t>10% (for up to 15 years, in some cases, for the entire project life)</a:t>
                      </a:r>
                    </a:p>
                  </a:txBody>
                  <a:tcPr/>
                </a:tc>
                <a:extLst>
                  <a:ext uri="{0D108BD9-81ED-4DB2-BD59-A6C34878D82A}">
                    <a16:rowId xmlns:a16="http://schemas.microsoft.com/office/drawing/2014/main" val="741383136"/>
                  </a:ext>
                </a:extLst>
              </a:tr>
              <a:tr h="370840">
                <a:tc>
                  <a:txBody>
                    <a:bodyPr/>
                    <a:lstStyle/>
                    <a:p>
                      <a:r>
                        <a:rPr lang="en-US" dirty="0">
                          <a:latin typeface="Garamond" panose="02020404030301010803" pitchFamily="18" charset="0"/>
                        </a:rPr>
                        <a:t>Tax Holiday</a:t>
                      </a:r>
                    </a:p>
                  </a:txBody>
                  <a:tcPr/>
                </a:tc>
                <a:tc>
                  <a:txBody>
                    <a:bodyPr/>
                    <a:lstStyle/>
                    <a:p>
                      <a:r>
                        <a:rPr lang="en-US" dirty="0">
                          <a:latin typeface="Garamond" panose="02020404030301010803" pitchFamily="18" charset="0"/>
                        </a:rPr>
                        <a:t>None</a:t>
                      </a:r>
                    </a:p>
                  </a:txBody>
                  <a:tcPr/>
                </a:tc>
                <a:tc>
                  <a:txBody>
                    <a:bodyPr/>
                    <a:lstStyle/>
                    <a:p>
                      <a:r>
                        <a:rPr lang="en-US" dirty="0">
                          <a:latin typeface="Garamond" panose="02020404030301010803" pitchFamily="18" charset="0"/>
                        </a:rPr>
                        <a:t>4 years</a:t>
                      </a:r>
                    </a:p>
                  </a:txBody>
                  <a:tcPr/>
                </a:tc>
                <a:extLst>
                  <a:ext uri="{0D108BD9-81ED-4DB2-BD59-A6C34878D82A}">
                    <a16:rowId xmlns:a16="http://schemas.microsoft.com/office/drawing/2014/main" val="4105825810"/>
                  </a:ext>
                </a:extLst>
              </a:tr>
              <a:tr h="370840">
                <a:tc>
                  <a:txBody>
                    <a:bodyPr/>
                    <a:lstStyle/>
                    <a:p>
                      <a:r>
                        <a:rPr lang="en-US" dirty="0">
                          <a:latin typeface="Garamond" panose="02020404030301010803" pitchFamily="18" charset="0"/>
                        </a:rPr>
                        <a:t>Tax Reduction</a:t>
                      </a:r>
                    </a:p>
                  </a:txBody>
                  <a:tcPr/>
                </a:tc>
                <a:tc>
                  <a:txBody>
                    <a:bodyPr/>
                    <a:lstStyle/>
                    <a:p>
                      <a:r>
                        <a:rPr lang="en-US" dirty="0">
                          <a:latin typeface="Garamond" panose="02020404030301010803" pitchFamily="18" charset="0"/>
                        </a:rPr>
                        <a:t>None</a:t>
                      </a:r>
                    </a:p>
                  </a:txBody>
                  <a:tcPr/>
                </a:tc>
                <a:tc>
                  <a:txBody>
                    <a:bodyPr/>
                    <a:lstStyle/>
                    <a:p>
                      <a:r>
                        <a:rPr lang="en-US" dirty="0">
                          <a:latin typeface="Garamond" panose="02020404030301010803" pitchFamily="18" charset="0"/>
                        </a:rPr>
                        <a:t>9 years</a:t>
                      </a:r>
                    </a:p>
                  </a:txBody>
                  <a:tcPr/>
                </a:tc>
                <a:extLst>
                  <a:ext uri="{0D108BD9-81ED-4DB2-BD59-A6C34878D82A}">
                    <a16:rowId xmlns:a16="http://schemas.microsoft.com/office/drawing/2014/main" val="466494025"/>
                  </a:ext>
                </a:extLst>
              </a:tr>
            </a:tbl>
          </a:graphicData>
        </a:graphic>
      </p:graphicFrame>
      <p:sp>
        <p:nvSpPr>
          <p:cNvPr id="6" name="TextBox 5">
            <a:extLst>
              <a:ext uri="{FF2B5EF4-FFF2-40B4-BE49-F238E27FC236}">
                <a16:creationId xmlns:a16="http://schemas.microsoft.com/office/drawing/2014/main" id="{7CA9436F-5861-BB60-36F7-E07DE72E7904}"/>
              </a:ext>
            </a:extLst>
          </p:cNvPr>
          <p:cNvSpPr txBox="1"/>
          <p:nvPr/>
        </p:nvSpPr>
        <p:spPr>
          <a:xfrm>
            <a:off x="685800" y="3962400"/>
            <a:ext cx="11353800" cy="1477328"/>
          </a:xfrm>
          <a:prstGeom prst="rect">
            <a:avLst/>
          </a:prstGeom>
          <a:noFill/>
        </p:spPr>
        <p:txBody>
          <a:bodyPr wrap="square" rtlCol="0">
            <a:spAutoFit/>
          </a:bodyPr>
          <a:lstStyle/>
          <a:p>
            <a:r>
              <a:rPr lang="en-US" dirty="0">
                <a:latin typeface="Garamond" panose="02020404030301010803" pitchFamily="18" charset="0"/>
              </a:rPr>
              <a:t>Conditions to enjoy incentives:</a:t>
            </a:r>
          </a:p>
          <a:p>
            <a:pPr marL="285750" indent="-285750">
              <a:buFont typeface="Arial" panose="020B0604020202020204" pitchFamily="34" charset="0"/>
              <a:buChar char="•"/>
            </a:pPr>
            <a:r>
              <a:rPr lang="en-US" b="1" dirty="0">
                <a:latin typeface="Garamond" panose="02020404030301010803" pitchFamily="18" charset="0"/>
              </a:rPr>
              <a:t>Technology R&amp;D</a:t>
            </a:r>
            <a:r>
              <a:rPr lang="en-US" dirty="0">
                <a:latin typeface="Garamond" panose="02020404030301010803" pitchFamily="18" charset="0"/>
              </a:rPr>
              <a:t>: Projects involving high technology, R&amp;D, and Software Production</a:t>
            </a:r>
          </a:p>
          <a:p>
            <a:pPr marL="285750" indent="-285750">
              <a:buFont typeface="Arial" panose="020B0604020202020204" pitchFamily="34" charset="0"/>
              <a:buChar char="•"/>
            </a:pPr>
            <a:r>
              <a:rPr lang="en-US" b="1" dirty="0">
                <a:latin typeface="Garamond" panose="02020404030301010803" pitchFamily="18" charset="0"/>
              </a:rPr>
              <a:t>Encouraged Sectors</a:t>
            </a:r>
            <a:r>
              <a:rPr lang="en-US" dirty="0">
                <a:latin typeface="Garamond" panose="02020404030301010803" pitchFamily="18" charset="0"/>
              </a:rPr>
              <a:t>: Education, Healthcare, Infrastructure, Renewable Energy, Supporting Industries</a:t>
            </a:r>
          </a:p>
          <a:p>
            <a:pPr marL="285750" indent="-285750">
              <a:buFont typeface="Arial" panose="020B0604020202020204" pitchFamily="34" charset="0"/>
              <a:buChar char="•"/>
            </a:pPr>
            <a:r>
              <a:rPr lang="en-US" b="1" dirty="0">
                <a:latin typeface="Garamond" panose="02020404030301010803" pitchFamily="18" charset="0"/>
              </a:rPr>
              <a:t>Location</a:t>
            </a:r>
            <a:r>
              <a:rPr lang="en-US" dirty="0">
                <a:latin typeface="Garamond" panose="02020404030301010803" pitchFamily="18" charset="0"/>
              </a:rPr>
              <a:t>: Projects in extremely difficult socio-economic conditions or designated hi-tech zones/economic zones</a:t>
            </a:r>
          </a:p>
          <a:p>
            <a:pPr marL="285750" indent="-285750">
              <a:buFont typeface="Arial" panose="020B0604020202020204" pitchFamily="34" charset="0"/>
              <a:buChar char="•"/>
            </a:pPr>
            <a:r>
              <a:rPr lang="en-US" b="1" dirty="0">
                <a:latin typeface="Garamond" panose="02020404030301010803" pitchFamily="18" charset="0"/>
              </a:rPr>
              <a:t>Large-sized projects</a:t>
            </a:r>
            <a:r>
              <a:rPr lang="en-US" dirty="0">
                <a:latin typeface="Garamond" panose="02020404030301010803" pitchFamily="18" charset="0"/>
              </a:rPr>
              <a:t>: Large-sized manufacturing projects with significant capital investment or high employee counts.</a:t>
            </a:r>
          </a:p>
        </p:txBody>
      </p:sp>
    </p:spTree>
    <p:extLst>
      <p:ext uri="{BB962C8B-B14F-4D97-AF65-F5344CB8AC3E}">
        <p14:creationId xmlns:p14="http://schemas.microsoft.com/office/powerpoint/2010/main" val="254486395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124200"/>
            <a:ext cx="8595360" cy="868680"/>
          </a:xfrm>
        </p:spPr>
        <p:txBody>
          <a:bodyPr>
            <a:normAutofit/>
          </a:bodyPr>
          <a:lstStyle/>
          <a:p>
            <a:pPr algn="ctr"/>
            <a:r>
              <a:rPr lang="en-US" dirty="0">
                <a:latin typeface="Garamond" panose="02020404030301010803" pitchFamily="18" charset="0"/>
              </a:rPr>
              <a:t>Overview of Vietnam business landscape</a:t>
            </a:r>
          </a:p>
        </p:txBody>
      </p:sp>
    </p:spTree>
    <p:extLst>
      <p:ext uri="{BB962C8B-B14F-4D97-AF65-F5344CB8AC3E}">
        <p14:creationId xmlns:p14="http://schemas.microsoft.com/office/powerpoint/2010/main" val="147341006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828801" y="838201"/>
            <a:ext cx="8594725" cy="868363"/>
          </a:xfrm>
        </p:spPr>
        <p:txBody>
          <a:bodyPr/>
          <a:lstStyle/>
          <a:p>
            <a:r>
              <a:rPr lang="en-US" altLang="en-US">
                <a:latin typeface="Garamond" panose="02020404030301010803" pitchFamily="18" charset="0"/>
              </a:rPr>
              <a:t>Personal Income Tax</a:t>
            </a:r>
          </a:p>
        </p:txBody>
      </p:sp>
      <p:sp>
        <p:nvSpPr>
          <p:cNvPr id="3" name="Content Placeholder 2"/>
          <p:cNvSpPr>
            <a:spLocks noGrp="1"/>
          </p:cNvSpPr>
          <p:nvPr>
            <p:ph idx="1"/>
          </p:nvPr>
        </p:nvSpPr>
        <p:spPr>
          <a:xfrm>
            <a:off x="1676401" y="1752600"/>
            <a:ext cx="8729663" cy="4953000"/>
          </a:xfrm>
        </p:spPr>
        <p:txBody>
          <a:bodyPr/>
          <a:lstStyle/>
          <a:p>
            <a:pPr>
              <a:spcBef>
                <a:spcPts val="600"/>
              </a:spcBef>
              <a:spcAft>
                <a:spcPts val="600"/>
              </a:spcAft>
            </a:pPr>
            <a:r>
              <a:rPr lang="en-GB" sz="2000" b="1" dirty="0">
                <a:solidFill>
                  <a:srgbClr val="000000"/>
                </a:solidFill>
                <a:latin typeface="Garamond" panose="02020404030301010803" pitchFamily="18" charset="0"/>
                <a:ea typeface="Times New Roman" panose="02020603050405020304" pitchFamily="18" charset="0"/>
              </a:rPr>
              <a:t>For foreigners being resident individuals</a:t>
            </a:r>
            <a:r>
              <a:rPr lang="it-IT" sz="2000" b="1" dirty="0">
                <a:solidFill>
                  <a:schemeClr val="accent1">
                    <a:lumMod val="50000"/>
                  </a:schemeClr>
                </a:solidFill>
                <a:latin typeface="Garamond" panose="02020404030301010803" pitchFamily="18" charset="0"/>
              </a:rPr>
              <a:t>:</a:t>
            </a:r>
          </a:p>
          <a:p>
            <a:pPr marL="400050" indent="-400050">
              <a:spcBef>
                <a:spcPts val="600"/>
              </a:spcBef>
              <a:spcAft>
                <a:spcPts val="600"/>
              </a:spcAft>
              <a:buAutoNum type="romanLcParenR"/>
            </a:pPr>
            <a:r>
              <a:rPr lang="en-GB" sz="2000" dirty="0">
                <a:latin typeface="Garamond" panose="02020404030301010803" pitchFamily="18" charset="0"/>
              </a:rPr>
              <a:t>being present in Vietnam for 183 days or more in one calendar year or in 12 consecutive months from the first day of entry within Vietnam; or </a:t>
            </a:r>
          </a:p>
          <a:p>
            <a:pPr marL="400050" indent="-400050">
              <a:spcBef>
                <a:spcPts val="600"/>
              </a:spcBef>
              <a:spcAft>
                <a:spcPts val="600"/>
              </a:spcAft>
              <a:buAutoNum type="romanLcParenR"/>
            </a:pPr>
            <a:r>
              <a:rPr lang="en-GB" sz="2000" dirty="0">
                <a:latin typeface="Garamond" panose="02020404030301010803" pitchFamily="18" charset="0"/>
              </a:rPr>
              <a:t>having a permanent residence in Vietnam, including a place to live under permanent residence registration or a rented house in Vietnam under a term lease</a:t>
            </a:r>
            <a:r>
              <a:rPr lang="en-VN" sz="2000" dirty="0">
                <a:latin typeface="Garamond" panose="02020404030301010803" pitchFamily="18" charset="0"/>
              </a:rPr>
              <a:t> </a:t>
            </a:r>
          </a:p>
          <a:p>
            <a:pPr marL="342900" indent="-342900">
              <a:spcBef>
                <a:spcPts val="600"/>
              </a:spcBef>
              <a:spcAft>
                <a:spcPts val="600"/>
              </a:spcAft>
              <a:buFont typeface="Wingdings" pitchFamily="2" charset="2"/>
              <a:buChar char="à"/>
            </a:pPr>
            <a:r>
              <a:rPr lang="en-GB" sz="2000" dirty="0">
                <a:latin typeface="Garamond" panose="02020404030301010803" pitchFamily="18" charset="0"/>
              </a:rPr>
              <a:t>income tax regime is applied for income from business, salaries and wages with rates specified by Partial Progressive Tariff in article 7.2 of the Circular 111/2013/TT-BTC</a:t>
            </a:r>
            <a:r>
              <a:rPr lang="en-VN" sz="2000" dirty="0">
                <a:latin typeface="Garamond" panose="02020404030301010803" pitchFamily="18" charset="0"/>
              </a:rPr>
              <a:t> </a:t>
            </a:r>
          </a:p>
          <a:p>
            <a:pPr>
              <a:spcBef>
                <a:spcPts val="600"/>
              </a:spcBef>
              <a:spcAft>
                <a:spcPts val="600"/>
              </a:spcAft>
            </a:pPr>
            <a:r>
              <a:rPr lang="en-GB" sz="2000" b="1" dirty="0">
                <a:solidFill>
                  <a:srgbClr val="000000"/>
                </a:solidFill>
                <a:latin typeface="Garamond" panose="02020404030301010803" pitchFamily="18" charset="0"/>
                <a:ea typeface="Times New Roman" panose="02020603050405020304" pitchFamily="18" charset="0"/>
                <a:cs typeface="Calibri" panose="020F0502020204030204" pitchFamily="34" charset="0"/>
              </a:rPr>
              <a:t>For foreigners being </a:t>
            </a:r>
            <a:r>
              <a:rPr lang="en-GB" sz="2000" b="1" dirty="0" err="1">
                <a:solidFill>
                  <a:srgbClr val="000000"/>
                </a:solidFill>
                <a:latin typeface="Garamond" panose="02020404030301010803" pitchFamily="18" charset="0"/>
                <a:ea typeface="Times New Roman" panose="02020603050405020304" pitchFamily="18" charset="0"/>
                <a:cs typeface="Calibri" panose="020F0502020204030204" pitchFamily="34" charset="0"/>
              </a:rPr>
              <a:t>NON-resident</a:t>
            </a:r>
            <a:r>
              <a:rPr lang="en-GB" sz="2000" b="1" dirty="0">
                <a:solidFill>
                  <a:srgbClr val="000000"/>
                </a:solidFill>
                <a:latin typeface="Garamond" panose="02020404030301010803" pitchFamily="18" charset="0"/>
                <a:ea typeface="Times New Roman" panose="02020603050405020304" pitchFamily="18" charset="0"/>
                <a:cs typeface="Calibri" panose="020F0502020204030204" pitchFamily="34" charset="0"/>
              </a:rPr>
              <a:t> individuals</a:t>
            </a:r>
            <a:r>
              <a:rPr lang="it-IT" sz="2000" b="1" dirty="0">
                <a:solidFill>
                  <a:schemeClr val="accent1">
                    <a:lumMod val="50000"/>
                  </a:schemeClr>
                </a:solidFill>
                <a:latin typeface="Garamond" panose="02020404030301010803" pitchFamily="18" charset="0"/>
                <a:cs typeface="Calibri" panose="020F0502020204030204" pitchFamily="34" charset="0"/>
              </a:rPr>
              <a:t>:</a:t>
            </a:r>
          </a:p>
          <a:p>
            <a:pPr marL="285750" indent="-285750">
              <a:spcBef>
                <a:spcPts val="600"/>
              </a:spcBef>
              <a:spcAft>
                <a:spcPts val="600"/>
              </a:spcAft>
              <a:buFontTx/>
              <a:buChar char="-"/>
            </a:pPr>
            <a:r>
              <a:rPr lang="en-GB" sz="2000" dirty="0">
                <a:latin typeface="Garamond" panose="02020404030301010803" pitchFamily="18" charset="0"/>
                <a:cs typeface="Calibri" panose="020F0502020204030204" pitchFamily="34" charset="0"/>
              </a:rPr>
              <a:t>Income from business activities: 1% for goods trading; 5% for the service business; and 2% for production, construction, transportation and other business activities</a:t>
            </a:r>
          </a:p>
          <a:p>
            <a:pPr marL="285750" indent="-285750">
              <a:spcBef>
                <a:spcPts val="600"/>
              </a:spcBef>
              <a:spcAft>
                <a:spcPts val="600"/>
              </a:spcAft>
              <a:buFontTx/>
              <a:buChar char="-"/>
            </a:pPr>
            <a:r>
              <a:rPr lang="en-GB" sz="2000" dirty="0">
                <a:latin typeface="Garamond" panose="02020404030301010803" pitchFamily="18" charset="0"/>
                <a:cs typeface="Calibri" panose="020F0502020204030204" pitchFamily="34" charset="0"/>
              </a:rPr>
              <a:t>Income from salaries and wages: tax rate is 20% of taxable incomes from salaries and wages</a:t>
            </a:r>
            <a:r>
              <a:rPr lang="en-VN" sz="2000" dirty="0">
                <a:latin typeface="Garamond" panose="02020404030301010803" pitchFamily="18" charset="0"/>
                <a:cs typeface="Calibri" panose="020F0502020204030204" pitchFamily="34" charset="0"/>
              </a:rPr>
              <a:t> </a:t>
            </a:r>
          </a:p>
        </p:txBody>
      </p:sp>
      <p:sp>
        <p:nvSpPr>
          <p:cNvPr id="3891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C5383CE-56CA-407D-BF30-1DB3BA54F3F9}" type="slidenum">
              <a:rPr lang="en-US" altLang="vi-VN" smtClean="0">
                <a:solidFill>
                  <a:srgbClr val="203C6A"/>
                </a:solidFill>
              </a:rPr>
              <a:pPr/>
              <a:t>30</a:t>
            </a:fld>
            <a:endParaRPr lang="en-US" altLang="vi-VN">
              <a:solidFill>
                <a:srgbClr val="203C6A"/>
              </a:solidFill>
            </a:endParaRPr>
          </a:p>
        </p:txBody>
      </p:sp>
    </p:spTree>
    <p:extLst>
      <p:ext uri="{BB962C8B-B14F-4D97-AF65-F5344CB8AC3E}">
        <p14:creationId xmlns:p14="http://schemas.microsoft.com/office/powerpoint/2010/main" val="168128241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903413" y="1068388"/>
            <a:ext cx="8596312" cy="868362"/>
          </a:xfrm>
        </p:spPr>
        <p:txBody>
          <a:bodyPr/>
          <a:lstStyle/>
          <a:p>
            <a:r>
              <a:rPr lang="en-US" altLang="en-US">
                <a:latin typeface="Garamond" panose="02020404030301010803" pitchFamily="18" charset="0"/>
              </a:rPr>
              <a:t>Taxation in Vietnam</a:t>
            </a:r>
          </a:p>
        </p:txBody>
      </p:sp>
      <p:sp>
        <p:nvSpPr>
          <p:cNvPr id="39939" name="Content Placeholder 2"/>
          <p:cNvSpPr>
            <a:spLocks noGrp="1"/>
          </p:cNvSpPr>
          <p:nvPr>
            <p:ph idx="1"/>
          </p:nvPr>
        </p:nvSpPr>
        <p:spPr>
          <a:xfrm>
            <a:off x="1903413" y="1995489"/>
            <a:ext cx="8577262" cy="4479925"/>
          </a:xfrm>
        </p:spPr>
        <p:txBody>
          <a:bodyPr/>
          <a:lstStyle/>
          <a:p>
            <a:r>
              <a:rPr lang="en-US" altLang="en-US" sz="2800">
                <a:latin typeface="Garamond" panose="02020404030301010803" pitchFamily="18" charset="0"/>
              </a:rPr>
              <a:t>Value-added Tax (“VAT”)</a:t>
            </a:r>
          </a:p>
          <a:p>
            <a:pPr lvl="1"/>
            <a:r>
              <a:rPr lang="en-US" altLang="en-US" sz="2800">
                <a:latin typeface="Garamond" panose="02020404030301010803" pitchFamily="18" charset="0"/>
              </a:rPr>
              <a:t>Tax applied to goods and services used for production, trading and consumption in Vietnam (including goods and services purchased from abroad)</a:t>
            </a:r>
          </a:p>
          <a:p>
            <a:pPr lvl="1"/>
            <a:r>
              <a:rPr lang="en-US" altLang="en-US" sz="2800">
                <a:latin typeface="Garamond" panose="02020404030301010803" pitchFamily="18" charset="0"/>
              </a:rPr>
              <a:t>Tax rate: 0-10% depending on types of goods and services</a:t>
            </a:r>
          </a:p>
          <a:p>
            <a:r>
              <a:rPr lang="en-US" altLang="en-US" sz="2800">
                <a:latin typeface="Garamond" panose="02020404030301010803" pitchFamily="18" charset="0"/>
              </a:rPr>
              <a:t>Other taxes: special sales tax (applied to luxury goods or amusement places), natural resources tax, land and housing tax, etc.</a:t>
            </a:r>
          </a:p>
          <a:p>
            <a:pPr lvl="1"/>
            <a:endParaRPr lang="en-US" altLang="en-US" sz="2800">
              <a:latin typeface="Garamond" panose="02020404030301010803" pitchFamily="18" charset="0"/>
            </a:endParaRPr>
          </a:p>
        </p:txBody>
      </p:sp>
      <p:sp>
        <p:nvSpPr>
          <p:cNvPr id="3994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E589E23-2DA7-47D6-B5F6-A394DB306FB6}" type="slidenum">
              <a:rPr lang="en-US" altLang="vi-VN" smtClean="0">
                <a:solidFill>
                  <a:srgbClr val="203C6A"/>
                </a:solidFill>
              </a:rPr>
              <a:pPr/>
              <a:t>31</a:t>
            </a:fld>
            <a:endParaRPr lang="en-US" altLang="vi-VN">
              <a:solidFill>
                <a:srgbClr val="203C6A"/>
              </a:solidFill>
            </a:endParaRPr>
          </a:p>
        </p:txBody>
      </p:sp>
    </p:spTree>
    <p:extLst>
      <p:ext uri="{BB962C8B-B14F-4D97-AF65-F5344CB8AC3E}">
        <p14:creationId xmlns:p14="http://schemas.microsoft.com/office/powerpoint/2010/main" val="347017395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514603"/>
            <a:ext cx="8593138" cy="865187"/>
          </a:xfrm>
        </p:spPr>
        <p:txBody>
          <a:bodyPr>
            <a:normAutofit/>
          </a:bodyPr>
          <a:lstStyle/>
          <a:p>
            <a:pPr algn="ctr"/>
            <a:r>
              <a:rPr lang="en-US" dirty="0">
                <a:latin typeface="Garamond" panose="02020404030301010803" pitchFamily="18" charset="0"/>
              </a:rPr>
              <a:t>Choosing your legal advisor</a:t>
            </a:r>
          </a:p>
        </p:txBody>
      </p:sp>
    </p:spTree>
    <p:extLst>
      <p:ext uri="{BB962C8B-B14F-4D97-AF65-F5344CB8AC3E}">
        <p14:creationId xmlns:p14="http://schemas.microsoft.com/office/powerpoint/2010/main" val="186499222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836316"/>
            <a:ext cx="10515600" cy="4480560"/>
          </a:xfrm>
        </p:spPr>
        <p:txBody>
          <a:bodyPr/>
          <a:lstStyle/>
          <a:p>
            <a:pPr marL="389573" lvl="1" indent="-257175" algn="just">
              <a:buFont typeface="Arial" panose="020B0604020202020204" pitchFamily="34" charset="0"/>
              <a:buChar char="•"/>
            </a:pPr>
            <a:r>
              <a:rPr lang="en-US" altLang="en-US" b="1" dirty="0">
                <a:latin typeface="Garamond" panose="02020404030301010803" pitchFamily="18" charset="0"/>
              </a:rPr>
              <a:t>Choosing your legal advisor</a:t>
            </a:r>
            <a:r>
              <a:rPr lang="en-US" altLang="en-US" dirty="0">
                <a:latin typeface="Garamond" panose="02020404030301010803" pitchFamily="18" charset="0"/>
              </a:rPr>
              <a:t>: You must be able to hold your legal advisor fully responsible and accountable for their work and advice! Pay attention to the engagement letter for legal services to see whether your legal advisor has unlimited professional liability! When it is capped, it is a no-go!</a:t>
            </a:r>
          </a:p>
        </p:txBody>
      </p:sp>
      <p:sp>
        <p:nvSpPr>
          <p:cNvPr id="4" name="Slide Number Placeholder 3"/>
          <p:cNvSpPr>
            <a:spLocks noGrp="1"/>
          </p:cNvSpPr>
          <p:nvPr>
            <p:ph type="sldNum" sz="quarter" idx="10"/>
          </p:nvPr>
        </p:nvSpPr>
        <p:spPr>
          <a:xfrm>
            <a:off x="0" y="6492875"/>
            <a:ext cx="2844800" cy="365125"/>
          </a:xfrm>
        </p:spPr>
        <p:txBody>
          <a:bodyPr/>
          <a:lstStyle/>
          <a:p>
            <a:fld id="{7383ACA1-DA65-440D-A74B-66456EFF3509}" type="slidenum">
              <a:rPr lang="en-US" smtClean="0"/>
              <a:pPr/>
              <a:t>33</a:t>
            </a:fld>
            <a:endParaRPr lang="en-US"/>
          </a:p>
        </p:txBody>
      </p:sp>
      <p:sp>
        <p:nvSpPr>
          <p:cNvPr id="5" name="Title 1"/>
          <p:cNvSpPr txBox="1">
            <a:spLocks/>
          </p:cNvSpPr>
          <p:nvPr/>
        </p:nvSpPr>
        <p:spPr bwMode="auto">
          <a:xfrm>
            <a:off x="1066800" y="967636"/>
            <a:ext cx="8595360" cy="8686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en-US" altLang="en-US" sz="3300" b="1" kern="0" dirty="0">
                <a:solidFill>
                  <a:srgbClr val="6E8650"/>
                </a:solidFill>
                <a:latin typeface="Garamond" panose="02020404030301010803" pitchFamily="18" charset="0"/>
                <a:ea typeface="+mj-ea"/>
                <a:cs typeface="Arial" pitchFamily="34" charset="0"/>
              </a:rPr>
              <a:t>How to choose your legal advisor</a:t>
            </a:r>
            <a:endParaRPr lang="en-US" sz="3300" b="1" kern="0" dirty="0">
              <a:solidFill>
                <a:srgbClr val="6E8650"/>
              </a:solidFill>
              <a:latin typeface="Garamond" panose="02020404030301010803" pitchFamily="18" charset="0"/>
              <a:ea typeface="+mj-ea"/>
              <a:cs typeface="Arial" pitchFamily="34" charset="0"/>
            </a:endParaRPr>
          </a:p>
        </p:txBody>
      </p:sp>
    </p:spTree>
    <p:extLst>
      <p:ext uri="{BB962C8B-B14F-4D97-AF65-F5344CB8AC3E}">
        <p14:creationId xmlns:p14="http://schemas.microsoft.com/office/powerpoint/2010/main" val="289749822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212462"/>
            <a:ext cx="10515600" cy="3807338"/>
          </a:xfrm>
        </p:spPr>
        <p:txBody>
          <a:bodyPr/>
          <a:lstStyle/>
          <a:p>
            <a:pPr marL="389573" lvl="1" indent="-257175" algn="just">
              <a:buFont typeface="Arial" panose="020B0604020202020204" pitchFamily="34" charset="0"/>
              <a:buChar char="•"/>
            </a:pPr>
            <a:r>
              <a:rPr lang="en-US" altLang="en-US" b="1" dirty="0">
                <a:latin typeface="Garamond" panose="02020404030301010803" pitchFamily="18" charset="0"/>
              </a:rPr>
              <a:t>PRAGMATISM OF ITS PEOPLE</a:t>
            </a:r>
          </a:p>
          <a:p>
            <a:pPr marL="389573" lvl="1" indent="-257175" algn="just">
              <a:buFont typeface="Arial" panose="020B0604020202020204" pitchFamily="34" charset="0"/>
              <a:buChar char="•"/>
            </a:pPr>
            <a:endParaRPr lang="en-US" altLang="en-US" dirty="0">
              <a:latin typeface="Garamond" panose="02020404030301010803" pitchFamily="18" charset="0"/>
            </a:endParaRPr>
          </a:p>
          <a:p>
            <a:pPr marL="389573" lvl="1" indent="-257175" algn="just">
              <a:buFont typeface="Arial" panose="020B0604020202020204" pitchFamily="34" charset="0"/>
              <a:buChar char="•"/>
            </a:pPr>
            <a:r>
              <a:rPr lang="en-US" altLang="en-US" b="1" dirty="0">
                <a:latin typeface="Garamond" panose="02020404030301010803" pitchFamily="18" charset="0"/>
              </a:rPr>
              <a:t>WOMEN POWER</a:t>
            </a:r>
          </a:p>
          <a:p>
            <a:pPr marL="389573" lvl="1" indent="-257175" algn="just">
              <a:buFont typeface="Arial" panose="020B0604020202020204" pitchFamily="34" charset="0"/>
              <a:buChar char="•"/>
            </a:pPr>
            <a:endParaRPr lang="en-US" altLang="en-US" dirty="0">
              <a:latin typeface="Garamond" panose="02020404030301010803" pitchFamily="18" charset="0"/>
            </a:endParaRPr>
          </a:p>
          <a:p>
            <a:pPr marL="389573" lvl="1" indent="-257175" algn="just">
              <a:buFont typeface="Arial" panose="020B0604020202020204" pitchFamily="34" charset="0"/>
              <a:buChar char="•"/>
            </a:pPr>
            <a:r>
              <a:rPr lang="en-US" altLang="en-US" b="1" dirty="0">
                <a:latin typeface="Garamond" panose="02020404030301010803" pitchFamily="18" charset="0"/>
              </a:rPr>
              <a:t>INTERNATIONAL INTEGRATION</a:t>
            </a:r>
          </a:p>
        </p:txBody>
      </p:sp>
      <p:sp>
        <p:nvSpPr>
          <p:cNvPr id="4" name="Slide Number Placeholder 3"/>
          <p:cNvSpPr>
            <a:spLocks noGrp="1"/>
          </p:cNvSpPr>
          <p:nvPr>
            <p:ph type="sldNum" sz="quarter" idx="10"/>
          </p:nvPr>
        </p:nvSpPr>
        <p:spPr>
          <a:xfrm>
            <a:off x="0" y="6492875"/>
            <a:ext cx="2844800" cy="365125"/>
          </a:xfrm>
        </p:spPr>
        <p:txBody>
          <a:bodyPr/>
          <a:lstStyle/>
          <a:p>
            <a:fld id="{7383ACA1-DA65-440D-A74B-66456EFF3509}" type="slidenum">
              <a:rPr lang="en-US" smtClean="0"/>
              <a:pPr/>
              <a:t>34</a:t>
            </a:fld>
            <a:endParaRPr lang="en-US"/>
          </a:p>
        </p:txBody>
      </p:sp>
      <p:sp>
        <p:nvSpPr>
          <p:cNvPr id="5" name="Title 1"/>
          <p:cNvSpPr txBox="1">
            <a:spLocks/>
          </p:cNvSpPr>
          <p:nvPr/>
        </p:nvSpPr>
        <p:spPr bwMode="auto">
          <a:xfrm>
            <a:off x="1066800" y="1066800"/>
            <a:ext cx="10744200" cy="8686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en-US" altLang="en-US" sz="3300" b="1" kern="0" dirty="0">
                <a:solidFill>
                  <a:srgbClr val="6E8650"/>
                </a:solidFill>
                <a:latin typeface="Garamond" panose="02020404030301010803" pitchFamily="18" charset="0"/>
                <a:ea typeface="+mj-ea"/>
                <a:cs typeface="Arial" pitchFamily="34" charset="0"/>
              </a:rPr>
              <a:t>THE SECRET OF VIETNAMS ECONOMIC SUCCESS:</a:t>
            </a:r>
          </a:p>
        </p:txBody>
      </p:sp>
    </p:spTree>
    <p:extLst>
      <p:ext uri="{BB962C8B-B14F-4D97-AF65-F5344CB8AC3E}">
        <p14:creationId xmlns:p14="http://schemas.microsoft.com/office/powerpoint/2010/main" val="166981553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600200" y="3352800"/>
            <a:ext cx="8593138" cy="865188"/>
          </a:xfrm>
        </p:spPr>
        <p:txBody>
          <a:bodyPr vert="horz" wrap="square" lIns="91440" tIns="45720" rIns="91440" bIns="45720" anchor="ctr">
            <a:normAutofit fontScale="90000"/>
          </a:bodyPr>
          <a:lstStyle/>
          <a:p>
            <a:pPr algn="ctr"/>
            <a:br>
              <a:rPr lang="en-US" altLang="en-US" b="0" dirty="0">
                <a:latin typeface="Garamond" panose="02020404030301010803" pitchFamily="18" charset="0"/>
                <a:ea typeface="Arial" panose="020B0604020202020204" pitchFamily="34" charset="0"/>
                <a:cs typeface="Arial" panose="020B0604020202020204" pitchFamily="34" charset="0"/>
              </a:rPr>
            </a:br>
            <a:r>
              <a:rPr lang="en-US" altLang="en-US" dirty="0">
                <a:latin typeface="Garamond" panose="02020404030301010803" pitchFamily="18" charset="0"/>
                <a:ea typeface="Arial" panose="020B0604020202020204" pitchFamily="34" charset="0"/>
                <a:cs typeface="Arial" panose="020B0604020202020204" pitchFamily="34" charset="0"/>
              </a:rPr>
              <a:t>CONNECTIONS ARE BUSINESS</a:t>
            </a:r>
            <a:br>
              <a:rPr lang="en-US" altLang="en-US" dirty="0">
                <a:latin typeface="Garamond" panose="02020404030301010803" pitchFamily="18" charset="0"/>
                <a:ea typeface="Arial" panose="020B0604020202020204" pitchFamily="34" charset="0"/>
                <a:cs typeface="Arial" panose="020B0604020202020204" pitchFamily="34" charset="0"/>
              </a:rPr>
            </a:br>
            <a:r>
              <a:rPr lang="en-US" altLang="en-US" dirty="0">
                <a:latin typeface="Garamond" panose="02020404030301010803" pitchFamily="18" charset="0"/>
                <a:ea typeface="Arial" panose="020B0604020202020204" pitchFamily="34" charset="0"/>
                <a:cs typeface="Arial" panose="020B0604020202020204" pitchFamily="34" charset="0"/>
              </a:rPr>
              <a:t>PLEASE CONNECT WITH ME ON LINKEDIN:</a:t>
            </a:r>
            <a:br>
              <a:rPr lang="en-US" altLang="en-US" dirty="0">
                <a:latin typeface="Garamond" panose="02020404030301010803" pitchFamily="18" charset="0"/>
                <a:ea typeface="Arial" panose="020B0604020202020204" pitchFamily="34" charset="0"/>
                <a:cs typeface="Arial" panose="020B0604020202020204" pitchFamily="34" charset="0"/>
              </a:rPr>
            </a:br>
            <a:r>
              <a:rPr lang="en-US" altLang="en-US" dirty="0">
                <a:latin typeface="Garamond" panose="02020404030301010803" pitchFamily="18" charset="0"/>
                <a:ea typeface="Arial" panose="020B0604020202020204" pitchFamily="34" charset="0"/>
                <a:cs typeface="Arial" panose="020B0604020202020204" pitchFamily="34" charset="0"/>
              </a:rPr>
              <a:t>OLIVER MASSMANN</a:t>
            </a:r>
            <a:br>
              <a:rPr lang="en-US" altLang="en-US" b="0" dirty="0">
                <a:latin typeface="Garamond" panose="02020404030301010803" pitchFamily="18" charset="0"/>
                <a:ea typeface="Arial" panose="020B0604020202020204" pitchFamily="34" charset="0"/>
                <a:cs typeface="Arial" panose="020B0604020202020204" pitchFamily="34" charset="0"/>
              </a:rPr>
            </a:br>
            <a:br>
              <a:rPr lang="en-US" altLang="en-US" b="0" dirty="0">
                <a:latin typeface="Garamond" panose="02020404030301010803" pitchFamily="18" charset="0"/>
                <a:ea typeface="Arial" panose="020B0604020202020204" pitchFamily="34" charset="0"/>
                <a:cs typeface="Arial" panose="020B0604020202020204" pitchFamily="34" charset="0"/>
              </a:rPr>
            </a:br>
            <a:endParaRPr lang="en-US" altLang="en-US" dirty="0">
              <a:latin typeface="Garamond" panose="02020404030301010803" pitchFamily="18" charset="0"/>
              <a:ea typeface="Arial" panose="020B0604020202020204" pitchFamily="34" charset="0"/>
              <a:cs typeface="Arial" panose="020B0604020202020204" pitchFamily="34" charset="0"/>
            </a:endParaRPr>
          </a:p>
        </p:txBody>
      </p:sp>
      <p:sp>
        <p:nvSpPr>
          <p:cNvPr id="39939" name="Slide Number Placeholder 2"/>
          <p:cNvSpPr txBox="1">
            <a:spLocks noGrp="1"/>
          </p:cNvSpPr>
          <p:nvPr>
            <p:ph type="sldNum" sz="quarter" idx="10"/>
          </p:nvPr>
        </p:nvSpPr>
        <p:spPr>
          <a:xfrm>
            <a:off x="0" y="6492875"/>
            <a:ext cx="2844800" cy="365125"/>
          </a:xfrm>
          <a:noFill/>
          <a:ln>
            <a:noFill/>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en-US" altLang="vi-VN" sz="1000">
                <a:solidFill>
                  <a:srgbClr val="203C6A"/>
                </a:solidFill>
              </a:rPr>
              <a:t>35</a:t>
            </a:fld>
            <a:endParaRPr lang="en-US" altLang="vi-VN" sz="1000" dirty="0">
              <a:solidFill>
                <a:srgbClr val="203C6A"/>
              </a:solidFill>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903413" y="1068388"/>
            <a:ext cx="8596312" cy="868362"/>
          </a:xfrm>
        </p:spPr>
        <p:txBody>
          <a:bodyPr vert="horz" wrap="square" lIns="91440" tIns="45720" rIns="91440" bIns="45720" anchor="ctr"/>
          <a:lstStyle/>
          <a:p>
            <a:pPr algn="ctr" eaLnBrk="1" hangingPunct="1"/>
            <a:r>
              <a:rPr lang="en-US" altLang="vi-VN" dirty="0">
                <a:latin typeface="Garamond" panose="02020404030301010803" pitchFamily="18" charset="0"/>
                <a:ea typeface="Arial" panose="020B0604020202020204" pitchFamily="34" charset="0"/>
                <a:cs typeface="Arial" panose="020B0604020202020204" pitchFamily="34" charset="0"/>
              </a:rPr>
              <a:t>DUANE MORRIS VIETNAM LLC</a:t>
            </a:r>
          </a:p>
        </p:txBody>
      </p:sp>
      <p:sp>
        <p:nvSpPr>
          <p:cNvPr id="41987" name="Content Placeholder 2"/>
          <p:cNvSpPr>
            <a:spLocks noGrp="1"/>
          </p:cNvSpPr>
          <p:nvPr>
            <p:ph idx="1"/>
          </p:nvPr>
        </p:nvSpPr>
        <p:spPr>
          <a:xfrm>
            <a:off x="1903413" y="1995491"/>
            <a:ext cx="8577262" cy="4479925"/>
          </a:xfrm>
        </p:spPr>
        <p:txBody>
          <a:bodyPr vert="horz" wrap="square" lIns="91440" tIns="45720" rIns="91440" bIns="45720" anchor="t">
            <a:normAutofit/>
          </a:bodyPr>
          <a:lstStyle/>
          <a:p>
            <a:pPr algn="ctr" eaLnBrk="1" hangingPunct="1">
              <a:lnSpc>
                <a:spcPct val="90000"/>
              </a:lnSpc>
              <a:buFont typeface="Times New Roman" panose="02020603050405020304" pitchFamily="18" charset="0"/>
              <a:buNone/>
            </a:pPr>
            <a:endParaRPr lang="en-US" altLang="vi-VN" sz="1400" b="1" dirty="0"/>
          </a:p>
          <a:p>
            <a:pPr algn="ctr" eaLnBrk="1" hangingPunct="1">
              <a:lnSpc>
                <a:spcPct val="90000"/>
              </a:lnSpc>
              <a:buFont typeface="Times New Roman" panose="02020603050405020304" pitchFamily="18" charset="0"/>
              <a:buNone/>
            </a:pPr>
            <a:r>
              <a:rPr lang="en-US" altLang="vi-VN" sz="2400" b="1" dirty="0">
                <a:latin typeface="Garamond" panose="02020404030301010803" pitchFamily="18" charset="0"/>
              </a:rPr>
              <a:t>Thank you very much!</a:t>
            </a:r>
          </a:p>
          <a:p>
            <a:pPr algn="ctr" eaLnBrk="1" hangingPunct="1">
              <a:lnSpc>
                <a:spcPct val="90000"/>
              </a:lnSpc>
              <a:buFontTx/>
            </a:pPr>
            <a:endParaRPr lang="en-US" altLang="vi-VN" sz="1800" dirty="0">
              <a:latin typeface="Garamond" panose="02020404030301010803" pitchFamily="18" charset="0"/>
            </a:endParaRPr>
          </a:p>
          <a:p>
            <a:pPr eaLnBrk="1" hangingPunct="1">
              <a:lnSpc>
                <a:spcPct val="90000"/>
              </a:lnSpc>
              <a:buFont typeface="Times New Roman" panose="02020603050405020304" pitchFamily="18" charset="0"/>
              <a:buNone/>
            </a:pPr>
            <a:r>
              <a:rPr lang="en-US" altLang="vi-VN" sz="2000" b="1" dirty="0">
                <a:latin typeface="Garamond" panose="02020404030301010803" pitchFamily="18" charset="0"/>
              </a:rPr>
              <a:t>HANOI OFFICE</a:t>
            </a:r>
            <a:r>
              <a:rPr lang="en-US" altLang="vi-VN" sz="1800" b="1" dirty="0">
                <a:latin typeface="Garamond" panose="02020404030301010803" pitchFamily="18" charset="0"/>
              </a:rPr>
              <a:t>			</a:t>
            </a:r>
            <a:r>
              <a:rPr lang="en-US" altLang="vi-VN" sz="2000" b="1" dirty="0">
                <a:latin typeface="Garamond" panose="02020404030301010803" pitchFamily="18" charset="0"/>
              </a:rPr>
              <a:t>HO CHI MINH CITY OFFICE</a:t>
            </a:r>
          </a:p>
          <a:p>
            <a:pPr eaLnBrk="1" hangingPunct="1">
              <a:lnSpc>
                <a:spcPct val="90000"/>
              </a:lnSpc>
              <a:buFont typeface="Times New Roman" panose="02020603050405020304" pitchFamily="18" charset="0"/>
              <a:buNone/>
            </a:pPr>
            <a:endParaRPr lang="en-US" altLang="vi-VN" sz="1800" b="1" dirty="0">
              <a:latin typeface="Garamond" panose="02020404030301010803" pitchFamily="18" charset="0"/>
            </a:endParaRPr>
          </a:p>
          <a:p>
            <a:pPr eaLnBrk="1" hangingPunct="1">
              <a:lnSpc>
                <a:spcPct val="90000"/>
              </a:lnSpc>
              <a:buFont typeface="Times New Roman" panose="02020603050405020304" pitchFamily="18" charset="0"/>
              <a:buNone/>
            </a:pPr>
            <a:r>
              <a:rPr lang="en-US" altLang="vi-VN" sz="1800" b="1" dirty="0">
                <a:latin typeface="Garamond" panose="02020404030301010803" pitchFamily="18" charset="0"/>
              </a:rPr>
              <a:t>Pacific Place, Unit V1307/08, 13</a:t>
            </a:r>
            <a:r>
              <a:rPr lang="en-US" altLang="vi-VN" sz="1800" b="1" baseline="30000" dirty="0">
                <a:latin typeface="Garamond" panose="02020404030301010803" pitchFamily="18" charset="0"/>
              </a:rPr>
              <a:t>th</a:t>
            </a:r>
            <a:r>
              <a:rPr lang="en-US" altLang="vi-VN" sz="1800" b="1" dirty="0">
                <a:latin typeface="Garamond" panose="02020404030301010803" pitchFamily="18" charset="0"/>
              </a:rPr>
              <a:t> Floor, 	Suite 1503/04, Saigon Tower 	</a:t>
            </a:r>
          </a:p>
          <a:p>
            <a:pPr eaLnBrk="1" hangingPunct="1">
              <a:lnSpc>
                <a:spcPct val="90000"/>
              </a:lnSpc>
              <a:buFont typeface="Times New Roman" panose="02020603050405020304" pitchFamily="18" charset="0"/>
              <a:buNone/>
            </a:pPr>
            <a:r>
              <a:rPr lang="en-US" altLang="vi-VN" sz="1800" b="1" dirty="0">
                <a:latin typeface="Garamond" panose="02020404030301010803" pitchFamily="18" charset="0"/>
              </a:rPr>
              <a:t>83B Ly Thuong Kiet, Hoan Kiem District	29 Le Duan Street, District 1</a:t>
            </a:r>
          </a:p>
          <a:p>
            <a:pPr eaLnBrk="1" hangingPunct="1">
              <a:lnSpc>
                <a:spcPct val="90000"/>
              </a:lnSpc>
              <a:buFont typeface="Times New Roman" panose="02020603050405020304" pitchFamily="18" charset="0"/>
              <a:buNone/>
            </a:pPr>
            <a:r>
              <a:rPr lang="en-US" altLang="vi-VN" sz="1800" b="1" dirty="0">
                <a:latin typeface="Garamond" panose="02020404030301010803" pitchFamily="18" charset="0"/>
              </a:rPr>
              <a:t>Hanoi, Vietnam				Ho Chi Minh City, Vietnam</a:t>
            </a:r>
          </a:p>
          <a:p>
            <a:pPr eaLnBrk="1" hangingPunct="1">
              <a:lnSpc>
                <a:spcPct val="90000"/>
              </a:lnSpc>
              <a:buFont typeface="Times New Roman" panose="02020603050405020304" pitchFamily="18" charset="0"/>
              <a:buNone/>
            </a:pPr>
            <a:r>
              <a:rPr lang="en-US" altLang="vi-VN" sz="1800" b="1" dirty="0">
                <a:latin typeface="Garamond" panose="02020404030301010803" pitchFamily="18" charset="0"/>
              </a:rPr>
              <a:t>Tel.:  +84 24 3946 2200			Tel.:  +84 28 3824 0240</a:t>
            </a:r>
          </a:p>
          <a:p>
            <a:pPr eaLnBrk="1" hangingPunct="1">
              <a:lnSpc>
                <a:spcPct val="90000"/>
              </a:lnSpc>
              <a:buFont typeface="Times New Roman" panose="02020603050405020304" pitchFamily="18" charset="0"/>
              <a:buNone/>
            </a:pPr>
            <a:r>
              <a:rPr lang="en-US" altLang="vi-VN" sz="1800" b="1" dirty="0">
                <a:latin typeface="Garamond" panose="02020404030301010803" pitchFamily="18" charset="0"/>
              </a:rPr>
              <a:t>Fax:  +84 24 3946 1311			Fax:  +84 28 3824 0241</a:t>
            </a:r>
          </a:p>
          <a:p>
            <a:pPr algn="ctr" eaLnBrk="1" hangingPunct="1">
              <a:buNone/>
            </a:pPr>
            <a:r>
              <a:rPr lang="en-US" altLang="vi-VN" sz="1800" b="1" dirty="0">
                <a:latin typeface="Garamond" panose="02020404030301010803" pitchFamily="18" charset="0"/>
              </a:rPr>
              <a:t>Contact email:</a:t>
            </a:r>
          </a:p>
          <a:p>
            <a:pPr algn="ctr" eaLnBrk="1" hangingPunct="1">
              <a:buNone/>
            </a:pPr>
            <a:r>
              <a:rPr lang="en-US" altLang="vi-VN" sz="2400" b="1" dirty="0">
                <a:latin typeface="Garamond" panose="02020404030301010803" pitchFamily="18" charset="0"/>
              </a:rPr>
              <a:t>omassmann@duanemorris.com</a:t>
            </a:r>
          </a:p>
          <a:p>
            <a:pPr algn="ctr" eaLnBrk="1" hangingPunct="1">
              <a:buNone/>
            </a:pPr>
            <a:endParaRPr lang="en-US" altLang="vi-VN" sz="1400" dirty="0"/>
          </a:p>
          <a:p>
            <a:pPr eaLnBrk="1" hangingPunct="1">
              <a:buNone/>
            </a:pPr>
            <a:endParaRPr lang="en-US" altLang="vi-VN" sz="1400" dirty="0"/>
          </a:p>
        </p:txBody>
      </p:sp>
      <p:sp>
        <p:nvSpPr>
          <p:cNvPr id="41988" name="Slide Number Placeholder 3"/>
          <p:cNvSpPr txBox="1">
            <a:spLocks noGrp="1"/>
          </p:cNvSpPr>
          <p:nvPr>
            <p:ph type="sldNum" sz="quarter" idx="10"/>
          </p:nvPr>
        </p:nvSpPr>
        <p:spPr>
          <a:xfrm>
            <a:off x="0" y="6492875"/>
            <a:ext cx="2844800" cy="365125"/>
          </a:xfrm>
          <a:noFill/>
          <a:ln>
            <a:noFill/>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en-US" altLang="vi-VN" sz="1000">
                <a:solidFill>
                  <a:srgbClr val="203C6A"/>
                </a:solidFill>
              </a:rPr>
              <a:t>36</a:t>
            </a:fld>
            <a:endParaRPr lang="en-US" altLang="vi-VN" sz="1000" dirty="0">
              <a:solidFill>
                <a:srgbClr val="203C6A"/>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7993063" y="6488312"/>
            <a:ext cx="2106612" cy="309364"/>
            <a:chOff x="0" y="0"/>
            <a:chExt cx="2996071" cy="439984"/>
          </a:xfrm>
        </p:grpSpPr>
        <p:sp>
          <p:nvSpPr>
            <p:cNvPr id="4" name="Freeform 4"/>
            <p:cNvSpPr/>
            <p:nvPr/>
          </p:nvSpPr>
          <p:spPr>
            <a:xfrm>
              <a:off x="0" y="0"/>
              <a:ext cx="2996071" cy="439984"/>
            </a:xfrm>
            <a:custGeom>
              <a:avLst/>
              <a:gdLst/>
              <a:ahLst/>
              <a:cxnLst/>
              <a:rect l="l" t="t" r="r" b="b"/>
              <a:pathLst>
                <a:path w="2996071" h="439984">
                  <a:moveTo>
                    <a:pt x="0" y="0"/>
                  </a:moveTo>
                  <a:lnTo>
                    <a:pt x="2996071" y="0"/>
                  </a:lnTo>
                  <a:lnTo>
                    <a:pt x="2996071" y="439984"/>
                  </a:lnTo>
                  <a:lnTo>
                    <a:pt x="0" y="439984"/>
                  </a:lnTo>
                  <a:close/>
                </a:path>
              </a:pathLst>
            </a:custGeom>
            <a:solidFill>
              <a:srgbClr val="000000">
                <a:alpha val="0"/>
              </a:srgbClr>
            </a:solidFill>
          </p:spPr>
        </p:sp>
        <p:sp>
          <p:nvSpPr>
            <p:cNvPr id="5" name="TextBox 5"/>
            <p:cNvSpPr txBox="1"/>
            <p:nvPr/>
          </p:nvSpPr>
          <p:spPr>
            <a:xfrm>
              <a:off x="0" y="-76200"/>
              <a:ext cx="2996071" cy="516184"/>
            </a:xfrm>
            <a:prstGeom prst="rect">
              <a:avLst/>
            </a:prstGeom>
          </p:spPr>
          <p:txBody>
            <a:bodyPr lIns="0" tIns="0" rIns="0" bIns="0" rtlCol="0" anchor="t"/>
            <a:lstStyle/>
            <a:p>
              <a:pPr algn="ctr">
                <a:lnSpc>
                  <a:spcPts val="1727"/>
                </a:lnSpc>
              </a:pPr>
              <a:r>
                <a:rPr lang="en-US" sz="1199">
                  <a:solidFill>
                    <a:srgbClr val="FFFFFF"/>
                  </a:solidFill>
                  <a:latin typeface="Arial"/>
                  <a:ea typeface="Arial"/>
                  <a:cs typeface="Arial"/>
                  <a:sym typeface="Arial"/>
                </a:rPr>
                <a:t>www.duanemorris.com</a:t>
              </a:r>
            </a:p>
          </p:txBody>
        </p:sp>
      </p:grpSp>
      <p:grpSp>
        <p:nvGrpSpPr>
          <p:cNvPr id="6" name="Group 6"/>
          <p:cNvGrpSpPr/>
          <p:nvPr/>
        </p:nvGrpSpPr>
        <p:grpSpPr>
          <a:xfrm>
            <a:off x="1990726" y="6508948"/>
            <a:ext cx="1962150" cy="184546"/>
            <a:chOff x="0" y="0"/>
            <a:chExt cx="2790613" cy="262465"/>
          </a:xfrm>
        </p:grpSpPr>
        <p:sp>
          <p:nvSpPr>
            <p:cNvPr id="7" name="Freeform 7"/>
            <p:cNvSpPr/>
            <p:nvPr/>
          </p:nvSpPr>
          <p:spPr>
            <a:xfrm>
              <a:off x="0" y="0"/>
              <a:ext cx="2790613" cy="262465"/>
            </a:xfrm>
            <a:custGeom>
              <a:avLst/>
              <a:gdLst/>
              <a:ahLst/>
              <a:cxnLst/>
              <a:rect l="l" t="t" r="r" b="b"/>
              <a:pathLst>
                <a:path w="2790613" h="262465">
                  <a:moveTo>
                    <a:pt x="0" y="0"/>
                  </a:moveTo>
                  <a:lnTo>
                    <a:pt x="2790613" y="0"/>
                  </a:lnTo>
                  <a:lnTo>
                    <a:pt x="2790613" y="262465"/>
                  </a:lnTo>
                  <a:lnTo>
                    <a:pt x="0" y="262465"/>
                  </a:lnTo>
                  <a:close/>
                </a:path>
              </a:pathLst>
            </a:custGeom>
            <a:solidFill>
              <a:srgbClr val="000000">
                <a:alpha val="0"/>
              </a:srgbClr>
            </a:solidFill>
          </p:spPr>
        </p:sp>
        <p:sp>
          <p:nvSpPr>
            <p:cNvPr id="8" name="TextBox 8"/>
            <p:cNvSpPr txBox="1"/>
            <p:nvPr/>
          </p:nvSpPr>
          <p:spPr>
            <a:xfrm>
              <a:off x="0" y="-66675"/>
              <a:ext cx="2790613" cy="329140"/>
            </a:xfrm>
            <a:prstGeom prst="rect">
              <a:avLst/>
            </a:prstGeom>
          </p:spPr>
          <p:txBody>
            <a:bodyPr lIns="0" tIns="0" rIns="0" bIns="0" rtlCol="0" anchor="t"/>
            <a:lstStyle/>
            <a:p>
              <a:pPr>
                <a:lnSpc>
                  <a:spcPts val="1439"/>
                </a:lnSpc>
              </a:pPr>
              <a:r>
                <a:rPr lang="en-US" sz="999">
                  <a:solidFill>
                    <a:srgbClr val="203C6A"/>
                  </a:solidFill>
                  <a:latin typeface="Arial"/>
                  <a:ea typeface="Arial"/>
                  <a:cs typeface="Arial"/>
                  <a:sym typeface="Arial"/>
                </a:rPr>
                <a:t>2</a:t>
              </a:r>
            </a:p>
          </p:txBody>
        </p:sp>
      </p:grpSp>
      <p:grpSp>
        <p:nvGrpSpPr>
          <p:cNvPr id="9" name="Group 9"/>
          <p:cNvGrpSpPr/>
          <p:nvPr/>
        </p:nvGrpSpPr>
        <p:grpSpPr>
          <a:xfrm>
            <a:off x="3135560" y="1380289"/>
            <a:ext cx="5358309" cy="325449"/>
            <a:chOff x="0" y="0"/>
            <a:chExt cx="7620707" cy="462861"/>
          </a:xfrm>
        </p:grpSpPr>
        <p:sp>
          <p:nvSpPr>
            <p:cNvPr id="10" name="Freeform 10"/>
            <p:cNvSpPr/>
            <p:nvPr/>
          </p:nvSpPr>
          <p:spPr>
            <a:xfrm>
              <a:off x="0" y="0"/>
              <a:ext cx="7620707" cy="462861"/>
            </a:xfrm>
            <a:custGeom>
              <a:avLst/>
              <a:gdLst/>
              <a:ahLst/>
              <a:cxnLst/>
              <a:rect l="l" t="t" r="r" b="b"/>
              <a:pathLst>
                <a:path w="7620707" h="462861">
                  <a:moveTo>
                    <a:pt x="0" y="0"/>
                  </a:moveTo>
                  <a:lnTo>
                    <a:pt x="7620707" y="0"/>
                  </a:lnTo>
                  <a:lnTo>
                    <a:pt x="7620707" y="462861"/>
                  </a:lnTo>
                  <a:lnTo>
                    <a:pt x="0" y="462861"/>
                  </a:lnTo>
                  <a:close/>
                </a:path>
              </a:pathLst>
            </a:custGeom>
            <a:solidFill>
              <a:srgbClr val="000000">
                <a:alpha val="0"/>
              </a:srgbClr>
            </a:solidFill>
          </p:spPr>
        </p:sp>
        <p:sp>
          <p:nvSpPr>
            <p:cNvPr id="11" name="TextBox 11"/>
            <p:cNvSpPr txBox="1"/>
            <p:nvPr/>
          </p:nvSpPr>
          <p:spPr>
            <a:xfrm>
              <a:off x="0" y="-47625"/>
              <a:ext cx="7620707" cy="510486"/>
            </a:xfrm>
            <a:prstGeom prst="rect">
              <a:avLst/>
            </a:prstGeom>
          </p:spPr>
          <p:txBody>
            <a:bodyPr lIns="0" tIns="0" rIns="0" bIns="0" rtlCol="0" anchor="t"/>
            <a:lstStyle/>
            <a:p>
              <a:pPr algn="ctr">
                <a:lnSpc>
                  <a:spcPts val="2537"/>
                </a:lnSpc>
              </a:pPr>
              <a:r>
                <a:rPr lang="en-US" sz="2250" b="1">
                  <a:solidFill>
                    <a:srgbClr val="6E8650"/>
                  </a:solidFill>
                  <a:latin typeface="Arial Bold"/>
                  <a:ea typeface="Arial Bold"/>
                  <a:cs typeface="Arial Bold"/>
                  <a:sym typeface="Arial Bold"/>
                </a:rPr>
                <a:t>Vietnam: Some Interesting Facts</a:t>
              </a:r>
            </a:p>
          </p:txBody>
        </p:sp>
      </p:grpSp>
      <p:grpSp>
        <p:nvGrpSpPr>
          <p:cNvPr id="12" name="Group 12"/>
          <p:cNvGrpSpPr/>
          <p:nvPr/>
        </p:nvGrpSpPr>
        <p:grpSpPr>
          <a:xfrm>
            <a:off x="1958976" y="1705738"/>
            <a:ext cx="7889875" cy="214542"/>
            <a:chOff x="0" y="0"/>
            <a:chExt cx="11221156" cy="305127"/>
          </a:xfrm>
        </p:grpSpPr>
        <p:sp>
          <p:nvSpPr>
            <p:cNvPr id="13" name="Freeform 13"/>
            <p:cNvSpPr/>
            <p:nvPr/>
          </p:nvSpPr>
          <p:spPr>
            <a:xfrm>
              <a:off x="0" y="0"/>
              <a:ext cx="11221156" cy="305127"/>
            </a:xfrm>
            <a:custGeom>
              <a:avLst/>
              <a:gdLst/>
              <a:ahLst/>
              <a:cxnLst/>
              <a:rect l="l" t="t" r="r" b="b"/>
              <a:pathLst>
                <a:path w="11221156" h="305127">
                  <a:moveTo>
                    <a:pt x="0" y="0"/>
                  </a:moveTo>
                  <a:lnTo>
                    <a:pt x="11221156" y="0"/>
                  </a:lnTo>
                  <a:lnTo>
                    <a:pt x="11221156" y="305127"/>
                  </a:lnTo>
                  <a:lnTo>
                    <a:pt x="0" y="305127"/>
                  </a:lnTo>
                  <a:close/>
                </a:path>
              </a:pathLst>
            </a:custGeom>
            <a:solidFill>
              <a:srgbClr val="000000">
                <a:alpha val="0"/>
              </a:srgbClr>
            </a:solidFill>
          </p:spPr>
        </p:sp>
        <p:sp>
          <p:nvSpPr>
            <p:cNvPr id="14" name="TextBox 14"/>
            <p:cNvSpPr txBox="1"/>
            <p:nvPr/>
          </p:nvSpPr>
          <p:spPr>
            <a:xfrm>
              <a:off x="0" y="-85725"/>
              <a:ext cx="11221156" cy="390852"/>
            </a:xfrm>
            <a:prstGeom prst="rect">
              <a:avLst/>
            </a:prstGeom>
          </p:spPr>
          <p:txBody>
            <a:bodyPr lIns="0" tIns="0" rIns="0" bIns="0" rtlCol="0" anchor="t"/>
            <a:lstStyle/>
            <a:p>
              <a:pPr algn="ctr">
                <a:lnSpc>
                  <a:spcPts val="2131"/>
                </a:lnSpc>
              </a:pPr>
              <a:r>
                <a:rPr lang="en-US" sz="1480" b="1">
                  <a:solidFill>
                    <a:srgbClr val="FFFFFF"/>
                  </a:solidFill>
                  <a:latin typeface="Arial Bold"/>
                  <a:ea typeface="Arial Bold"/>
                  <a:cs typeface="Arial Bold"/>
                  <a:sym typeface="Arial Bold"/>
                </a:rPr>
                <a:t>=&gt;</a:t>
              </a:r>
            </a:p>
          </p:txBody>
        </p:sp>
      </p:grpSp>
      <p:pic>
        <p:nvPicPr>
          <p:cNvPr id="15" name="Picture 15">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rcRect/>
          <a:stretch>
            <a:fillRect/>
          </a:stretch>
        </p:blipFill>
        <p:spPr>
          <a:xfrm>
            <a:off x="3738563" y="1920280"/>
            <a:ext cx="4152305" cy="2214563"/>
          </a:xfrm>
          <a:prstGeom prst="rect">
            <a:avLst/>
          </a:prstGeom>
        </p:spPr>
      </p:pic>
      <p:grpSp>
        <p:nvGrpSpPr>
          <p:cNvPr id="16" name="Group 16"/>
          <p:cNvGrpSpPr/>
          <p:nvPr/>
        </p:nvGrpSpPr>
        <p:grpSpPr>
          <a:xfrm>
            <a:off x="752491" y="4074984"/>
            <a:ext cx="10820400" cy="2568010"/>
            <a:chOff x="0" y="0"/>
            <a:chExt cx="15389013" cy="3652281"/>
          </a:xfrm>
        </p:grpSpPr>
        <p:sp>
          <p:nvSpPr>
            <p:cNvPr id="17" name="Freeform 17"/>
            <p:cNvSpPr/>
            <p:nvPr/>
          </p:nvSpPr>
          <p:spPr>
            <a:xfrm>
              <a:off x="0" y="0"/>
              <a:ext cx="15389014" cy="3652281"/>
            </a:xfrm>
            <a:custGeom>
              <a:avLst/>
              <a:gdLst/>
              <a:ahLst/>
              <a:cxnLst/>
              <a:rect l="l" t="t" r="r" b="b"/>
              <a:pathLst>
                <a:path w="15389014" h="3652281">
                  <a:moveTo>
                    <a:pt x="0" y="0"/>
                  </a:moveTo>
                  <a:lnTo>
                    <a:pt x="15389014" y="0"/>
                  </a:lnTo>
                  <a:lnTo>
                    <a:pt x="15389014" y="3652281"/>
                  </a:lnTo>
                  <a:lnTo>
                    <a:pt x="0" y="3652281"/>
                  </a:lnTo>
                  <a:close/>
                </a:path>
              </a:pathLst>
            </a:custGeom>
            <a:solidFill>
              <a:srgbClr val="000000">
                <a:alpha val="0"/>
              </a:srgbClr>
            </a:solidFill>
          </p:spPr>
        </p:sp>
        <p:sp>
          <p:nvSpPr>
            <p:cNvPr id="18" name="TextBox 18"/>
            <p:cNvSpPr txBox="1"/>
            <p:nvPr/>
          </p:nvSpPr>
          <p:spPr>
            <a:xfrm>
              <a:off x="0" y="-133350"/>
              <a:ext cx="15389013" cy="3785631"/>
            </a:xfrm>
            <a:prstGeom prst="rect">
              <a:avLst/>
            </a:prstGeom>
          </p:spPr>
          <p:txBody>
            <a:bodyPr lIns="0" tIns="0" rIns="0" bIns="0" rtlCol="0" anchor="ctr"/>
            <a:lstStyle/>
            <a:p>
              <a:pPr marL="184106" lvl="1" indent="-92053">
                <a:lnSpc>
                  <a:spcPts val="2515"/>
                </a:lnSpc>
                <a:buFont typeface="Arial"/>
                <a:buChar char="•"/>
              </a:pPr>
              <a:r>
                <a:rPr lang="en-US" sz="1633" dirty="0">
                  <a:solidFill>
                    <a:srgbClr val="1F497D"/>
                  </a:solidFill>
                  <a:latin typeface="Arial"/>
                  <a:ea typeface="Arial"/>
                  <a:cs typeface="Arial"/>
                  <a:sym typeface="Arial"/>
                </a:rPr>
                <a:t>Bordering China and </a:t>
              </a:r>
              <a:r>
                <a:rPr lang="en-US" sz="1633" b="1" dirty="0">
                  <a:solidFill>
                    <a:srgbClr val="1F497D"/>
                  </a:solidFill>
                  <a:latin typeface="Arial Bold"/>
                  <a:ea typeface="Arial Bold"/>
                  <a:cs typeface="Arial Bold"/>
                  <a:sym typeface="Arial Bold"/>
                </a:rPr>
                <a:t>strategically located </a:t>
              </a:r>
              <a:r>
                <a:rPr lang="en-US" sz="1633" dirty="0">
                  <a:solidFill>
                    <a:srgbClr val="1F497D"/>
                  </a:solidFill>
                  <a:latin typeface="Arial"/>
                  <a:ea typeface="Arial"/>
                  <a:cs typeface="Arial"/>
                  <a:sym typeface="Arial"/>
                </a:rPr>
                <a:t>in Southeast Asia, Vietnam serves as a key regional hub. </a:t>
              </a:r>
            </a:p>
            <a:p>
              <a:pPr marL="184106" lvl="1" indent="-92053">
                <a:lnSpc>
                  <a:spcPts val="2515"/>
                </a:lnSpc>
                <a:buFont typeface="Arial"/>
                <a:buChar char="•"/>
              </a:pPr>
              <a:r>
                <a:rPr lang="en-US" sz="1633" dirty="0">
                  <a:solidFill>
                    <a:srgbClr val="1F497D"/>
                  </a:solidFill>
                  <a:latin typeface="Arial"/>
                  <a:ea typeface="Arial"/>
                  <a:cs typeface="Arial"/>
                  <a:sym typeface="Arial"/>
                </a:rPr>
                <a:t>One of the world’s </a:t>
              </a:r>
              <a:r>
                <a:rPr lang="en-US" sz="1633" b="1" dirty="0">
                  <a:solidFill>
                    <a:srgbClr val="1F497D"/>
                  </a:solidFill>
                  <a:latin typeface="Arial Bold"/>
                  <a:ea typeface="Arial Bold"/>
                  <a:cs typeface="Arial Bold"/>
                  <a:sym typeface="Arial Bold"/>
                </a:rPr>
                <a:t>fastest-growing economies</a:t>
              </a:r>
              <a:r>
                <a:rPr lang="en-US" sz="1633" dirty="0">
                  <a:solidFill>
                    <a:srgbClr val="1F497D"/>
                  </a:solidFill>
                  <a:latin typeface="Arial"/>
                  <a:ea typeface="Arial"/>
                  <a:cs typeface="Arial"/>
                  <a:sym typeface="Arial"/>
                </a:rPr>
                <a:t>, averaging 7% annual GDP growth since 1990. </a:t>
              </a:r>
            </a:p>
            <a:p>
              <a:pPr marL="184106" lvl="1" indent="-92053">
                <a:lnSpc>
                  <a:spcPts val="2515"/>
                </a:lnSpc>
                <a:buFont typeface="Arial"/>
                <a:buChar char="•"/>
              </a:pPr>
              <a:r>
                <a:rPr lang="en-US" sz="1633">
                  <a:solidFill>
                    <a:srgbClr val="1F497D"/>
                  </a:solidFill>
                  <a:latin typeface="Arial"/>
                  <a:ea typeface="Arial"/>
                  <a:cs typeface="Arial"/>
                  <a:sym typeface="Arial"/>
                </a:rPr>
                <a:t>A </a:t>
              </a:r>
              <a:r>
                <a:rPr lang="en-US" sz="1633" b="1">
                  <a:solidFill>
                    <a:srgbClr val="1F497D"/>
                  </a:solidFill>
                  <a:latin typeface="Arial Bold"/>
                  <a:ea typeface="Arial Bold"/>
                  <a:cs typeface="Arial Bold"/>
                  <a:sym typeface="Arial Bold"/>
                </a:rPr>
                <a:t>dynamic nation of over 100 million people</a:t>
              </a:r>
              <a:r>
                <a:rPr lang="en-US" sz="1633">
                  <a:solidFill>
                    <a:srgbClr val="1F497D"/>
                  </a:solidFill>
                  <a:latin typeface="Arial"/>
                  <a:ea typeface="Arial"/>
                  <a:cs typeface="Arial"/>
                  <a:sym typeface="Arial"/>
                </a:rPr>
                <a:t>, with a young, consumption-driven population. </a:t>
              </a:r>
            </a:p>
            <a:p>
              <a:pPr marL="184106" lvl="1" indent="-92053">
                <a:lnSpc>
                  <a:spcPts val="2515"/>
                </a:lnSpc>
                <a:buFont typeface="Arial"/>
                <a:buChar char="•"/>
              </a:pPr>
              <a:r>
                <a:rPr lang="en-US" sz="1633" dirty="0">
                  <a:solidFill>
                    <a:srgbClr val="1F497D"/>
                  </a:solidFill>
                  <a:latin typeface="Arial"/>
                  <a:ea typeface="Arial"/>
                  <a:cs typeface="Arial"/>
                  <a:sym typeface="Arial"/>
                </a:rPr>
                <a:t>Transitioning from </a:t>
              </a:r>
              <a:r>
                <a:rPr lang="en-US" sz="1633" b="1" dirty="0">
                  <a:solidFill>
                    <a:srgbClr val="1F497D"/>
                  </a:solidFill>
                  <a:latin typeface="Arial Bold"/>
                  <a:ea typeface="Arial Bold"/>
                  <a:cs typeface="Arial Bold"/>
                  <a:sym typeface="Arial Bold"/>
                </a:rPr>
                <a:t>low-cost manufacturing </a:t>
              </a:r>
              <a:r>
                <a:rPr lang="en-US" sz="1633" dirty="0">
                  <a:solidFill>
                    <a:srgbClr val="1F497D"/>
                  </a:solidFill>
                  <a:latin typeface="Arial"/>
                  <a:ea typeface="Arial"/>
                  <a:cs typeface="Arial"/>
                  <a:sym typeface="Arial"/>
                </a:rPr>
                <a:t>to becoming a </a:t>
              </a:r>
              <a:r>
                <a:rPr lang="en-US" sz="1633" b="1" dirty="0">
                  <a:solidFill>
                    <a:srgbClr val="1F497D"/>
                  </a:solidFill>
                  <a:latin typeface="Arial Bold"/>
                  <a:ea typeface="Arial Bold"/>
                  <a:cs typeface="Arial Bold"/>
                  <a:sym typeface="Arial Bold"/>
                </a:rPr>
                <a:t>high-tech investment destination</a:t>
              </a:r>
              <a:r>
                <a:rPr lang="en-US" sz="1633" dirty="0">
                  <a:solidFill>
                    <a:srgbClr val="1F497D"/>
                  </a:solidFill>
                  <a:latin typeface="Arial"/>
                  <a:ea typeface="Arial"/>
                  <a:cs typeface="Arial"/>
                  <a:sym typeface="Arial"/>
                </a:rPr>
                <a:t>. </a:t>
              </a:r>
            </a:p>
            <a:p>
              <a:pPr marL="184106" lvl="1" indent="-92053">
                <a:lnSpc>
                  <a:spcPts val="2515"/>
                </a:lnSpc>
                <a:buFont typeface="Arial"/>
                <a:buChar char="•"/>
              </a:pPr>
              <a:r>
                <a:rPr lang="en-US" sz="1633" dirty="0">
                  <a:solidFill>
                    <a:srgbClr val="1F497D"/>
                  </a:solidFill>
                  <a:latin typeface="Arial"/>
                  <a:ea typeface="Arial"/>
                  <a:cs typeface="Arial"/>
                  <a:sym typeface="Arial"/>
                </a:rPr>
                <a:t>The </a:t>
              </a:r>
              <a:r>
                <a:rPr lang="en-US" sz="1633" b="1" dirty="0">
                  <a:solidFill>
                    <a:srgbClr val="1F497D"/>
                  </a:solidFill>
                  <a:latin typeface="Arial Bold"/>
                  <a:ea typeface="Arial Bold"/>
                  <a:cs typeface="Arial Bold"/>
                  <a:sym typeface="Arial Bold"/>
                </a:rPr>
                <a:t>only Communist country allied </a:t>
              </a:r>
              <a:r>
                <a:rPr lang="en-US" sz="1633" dirty="0">
                  <a:solidFill>
                    <a:srgbClr val="1F497D"/>
                  </a:solidFill>
                  <a:latin typeface="Arial"/>
                  <a:ea typeface="Arial"/>
                  <a:cs typeface="Arial"/>
                  <a:sym typeface="Arial"/>
                </a:rPr>
                <a:t>with the U.S., offering a unique geopolitical advantage. </a:t>
              </a:r>
            </a:p>
            <a:p>
              <a:pPr marL="184106" lvl="1" indent="-92053">
                <a:lnSpc>
                  <a:spcPts val="2515"/>
                </a:lnSpc>
                <a:buFont typeface="Arial"/>
                <a:buChar char="•"/>
              </a:pPr>
              <a:r>
                <a:rPr lang="en-US" sz="1633" dirty="0">
                  <a:solidFill>
                    <a:srgbClr val="1F497D"/>
                  </a:solidFill>
                  <a:latin typeface="Arial"/>
                  <a:ea typeface="Arial"/>
                  <a:cs typeface="Arial"/>
                  <a:sym typeface="Arial"/>
                </a:rPr>
                <a:t>A core member of the </a:t>
              </a:r>
              <a:r>
                <a:rPr lang="en-US" sz="1633" b="1" dirty="0" err="1">
                  <a:solidFill>
                    <a:srgbClr val="1F497D"/>
                  </a:solidFill>
                  <a:latin typeface="Arial Bold"/>
                  <a:ea typeface="Arial Bold"/>
                  <a:cs typeface="Arial Bold"/>
                  <a:sym typeface="Arial Bold"/>
                </a:rPr>
                <a:t>Sinosphere</a:t>
              </a:r>
              <a:r>
                <a:rPr lang="en-US" sz="1633" dirty="0">
                  <a:solidFill>
                    <a:srgbClr val="1F497D"/>
                  </a:solidFill>
                  <a:latin typeface="Arial"/>
                  <a:ea typeface="Arial"/>
                  <a:cs typeface="Arial"/>
                  <a:sym typeface="Arial"/>
                </a:rPr>
                <a:t>, sharing deep historical and cultural ties with China, Japan, and Korea.</a:t>
              </a:r>
            </a:p>
          </p:txBody>
        </p:sp>
      </p:grpSp>
    </p:spTree>
    <p:extLst>
      <p:ext uri="{BB962C8B-B14F-4D97-AF65-F5344CB8AC3E}">
        <p14:creationId xmlns:p14="http://schemas.microsoft.com/office/powerpoint/2010/main" val="3992410836"/>
      </p:ext>
    </p:extLst>
  </p:cSld>
  <p:clrMapOvr>
    <a:masterClrMapping/>
  </p:clrMapOvr>
  <p:transition/>
  <p:timing>
    <p:tnLst>
      <p:par>
        <p:cTn id="1" dur="indefinite" restart="never" nodeType="tmRoot">
          <p:childTnLst>
            <p:video>
              <p:cMediaNode vol="100000">
                <p:cTn id="2" fill="hold" display="0">
                  <p:stCondLst>
                    <p:cond delay="indefinite"/>
                  </p:stCondLst>
                </p:cTn>
                <p:tgtEl>
                  <p:spTgt spid="15"/>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15159" y="909045"/>
            <a:ext cx="7009804" cy="652463"/>
          </a:xfrm>
        </p:spPr>
        <p:txBody>
          <a:bodyPr>
            <a:normAutofit/>
          </a:bodyPr>
          <a:lstStyle/>
          <a:p>
            <a:r>
              <a:rPr lang="en-US" altLang="en-US" sz="3600" dirty="0">
                <a:latin typeface="Garamond" panose="02020404030301010803" pitchFamily="18" charset="0"/>
              </a:rPr>
              <a:t>Vietnam Economy at a glance</a:t>
            </a:r>
            <a:endParaRPr lang="en-AU" altLang="en-US" dirty="0">
              <a:latin typeface="Garamond" panose="02020404030301010803" pitchFamily="18" charset="0"/>
            </a:endParaRPr>
          </a:p>
        </p:txBody>
      </p:sp>
      <p:sp>
        <p:nvSpPr>
          <p:cNvPr id="16388" name="Slide Number Placeholder 3"/>
          <p:cNvSpPr>
            <a:spLocks noGrp="1"/>
          </p:cNvSpPr>
          <p:nvPr>
            <p:ph type="sldNum" sz="quarter" idx="10"/>
          </p:nvPr>
        </p:nvSpPr>
        <p:spPr bwMode="auto">
          <a:xfrm>
            <a:off x="0" y="6492875"/>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3A49346-5937-47B0-91C2-01CBC593D1A7}" type="slidenum">
              <a:rPr lang="en-US" altLang="vi-VN" smtClean="0">
                <a:solidFill>
                  <a:srgbClr val="203C6A"/>
                </a:solidFill>
              </a:rPr>
              <a:pPr/>
              <a:t>5</a:t>
            </a:fld>
            <a:endParaRPr lang="en-US" altLang="vi-VN">
              <a:solidFill>
                <a:srgbClr val="203C6A"/>
              </a:solidFill>
            </a:endParaRPr>
          </a:p>
        </p:txBody>
      </p:sp>
      <p:sp>
        <p:nvSpPr>
          <p:cNvPr id="45" name="Content Placeholder 2"/>
          <p:cNvSpPr>
            <a:spLocks noGrp="1"/>
          </p:cNvSpPr>
          <p:nvPr>
            <p:ph idx="1"/>
          </p:nvPr>
        </p:nvSpPr>
        <p:spPr>
          <a:xfrm>
            <a:off x="5720061" y="1981200"/>
            <a:ext cx="5943600" cy="4193712"/>
          </a:xfrm>
        </p:spPr>
        <p:txBody>
          <a:bodyPr vert="horz" wrap="square" lIns="68580" tIns="34290" rIns="68580" bIns="34290" numCol="1" anchor="t" anchorCtr="0" compatLnSpc="1"/>
          <a:lstStyle/>
          <a:p>
            <a:pPr marL="334804" lvl="1" indent="-202406">
              <a:buFont typeface="Arial" panose="020B0604020202020204" pitchFamily="34" charset="0"/>
              <a:buChar char="•"/>
            </a:pPr>
            <a:r>
              <a:rPr lang="en-US" altLang="zh-TW" sz="1800" dirty="0">
                <a:latin typeface="Garamond" panose="02020404030301010803" pitchFamily="18" charset="0"/>
              </a:rPr>
              <a:t>2024 GDP: US$476.3 billion </a:t>
            </a:r>
          </a:p>
          <a:p>
            <a:pPr marL="334804" lvl="1" indent="-202406">
              <a:buFont typeface="Arial" panose="020B0604020202020204" pitchFamily="34" charset="0"/>
              <a:buChar char="•"/>
            </a:pPr>
            <a:r>
              <a:rPr lang="en-US" altLang="zh-TW" sz="1800" dirty="0">
                <a:latin typeface="Garamond" panose="02020404030301010803" pitchFamily="18" charset="0"/>
              </a:rPr>
              <a:t>GDP per capita: US$4,700 </a:t>
            </a:r>
          </a:p>
          <a:p>
            <a:pPr marL="334804" lvl="1" indent="-202406">
              <a:buFont typeface="Arial" panose="020B0604020202020204" pitchFamily="34" charset="0"/>
              <a:buChar char="•"/>
            </a:pPr>
            <a:r>
              <a:rPr lang="en-US" altLang="zh-TW" sz="1800" dirty="0">
                <a:latin typeface="Garamond" panose="02020404030301010803" pitchFamily="18" charset="0"/>
              </a:rPr>
              <a:t>GDP Growth in 2024 increased by 7%</a:t>
            </a:r>
          </a:p>
          <a:p>
            <a:pPr marL="334804" lvl="1" indent="-202406">
              <a:buFont typeface="Arial" panose="020B0604020202020204" pitchFamily="34" charset="0"/>
              <a:buChar char="•"/>
            </a:pPr>
            <a:r>
              <a:rPr lang="en-US" altLang="zh-TW" sz="1800" dirty="0">
                <a:latin typeface="Garamond" panose="02020404030301010803" pitchFamily="18" charset="0"/>
              </a:rPr>
              <a:t>Inflation: 3.63%</a:t>
            </a:r>
          </a:p>
          <a:p>
            <a:pPr marL="334804" lvl="1" indent="-202406">
              <a:buFont typeface="Arial" panose="020B0604020202020204" pitchFamily="34" charset="0"/>
              <a:buChar char="•"/>
            </a:pPr>
            <a:r>
              <a:rPr lang="en-US" altLang="zh-TW" sz="1800" dirty="0">
                <a:latin typeface="Garamond" panose="02020404030301010803" pitchFamily="18" charset="0"/>
              </a:rPr>
              <a:t>Population: About 101 million</a:t>
            </a:r>
          </a:p>
          <a:p>
            <a:pPr marL="334804" lvl="1" indent="-202406">
              <a:buFont typeface="Arial" panose="020B0604020202020204" pitchFamily="34" charset="0"/>
              <a:buChar char="•"/>
            </a:pPr>
            <a:r>
              <a:rPr lang="en-US" altLang="zh-TW" sz="1800" dirty="0">
                <a:latin typeface="Garamond" panose="02020404030301010803" pitchFamily="18" charset="0"/>
              </a:rPr>
              <a:t>Labor force aged 15 and above: 68.9% </a:t>
            </a:r>
          </a:p>
          <a:p>
            <a:pPr marL="334804" lvl="1" indent="-202406">
              <a:buFont typeface="Arial" panose="020B0604020202020204" pitchFamily="34" charset="0"/>
              <a:buChar char="•"/>
            </a:pPr>
            <a:r>
              <a:rPr lang="en-US" altLang="zh-TW" sz="1800" dirty="0">
                <a:latin typeface="Garamond" panose="02020404030301010803" pitchFamily="18" charset="0"/>
              </a:rPr>
              <a:t>Regional Minimum wage (Region I): VND 4,960,000 (US$ 198) per month (effective from 1</a:t>
            </a:r>
            <a:r>
              <a:rPr lang="en-US" altLang="zh-TW" sz="1800" baseline="30000" dirty="0">
                <a:latin typeface="Garamond" panose="02020404030301010803" pitchFamily="18" charset="0"/>
              </a:rPr>
              <a:t>st</a:t>
            </a:r>
            <a:r>
              <a:rPr lang="en-US" altLang="zh-TW" sz="1800" dirty="0">
                <a:latin typeface="Garamond" panose="02020404030301010803" pitchFamily="18" charset="0"/>
              </a:rPr>
              <a:t> July 2024) </a:t>
            </a:r>
          </a:p>
          <a:p>
            <a:pPr marL="334804" lvl="1" indent="-202406">
              <a:buFont typeface="Arial" panose="020B0604020202020204" pitchFamily="34" charset="0"/>
              <a:buChar char="•"/>
            </a:pPr>
            <a:r>
              <a:rPr lang="en-US" altLang="zh-TW" sz="1800" dirty="0">
                <a:latin typeface="Garamond" panose="02020404030301010803" pitchFamily="18" charset="0"/>
              </a:rPr>
              <a:t>Vietnam’s median age: 32.8 years old </a:t>
            </a:r>
          </a:p>
          <a:p>
            <a:pPr marL="334804" lvl="1" indent="-202406">
              <a:buFont typeface="Arial" panose="020B0604020202020204" pitchFamily="34" charset="0"/>
              <a:buChar char="•"/>
            </a:pPr>
            <a:r>
              <a:rPr lang="en-US" altLang="en-US" sz="1800" b="1" dirty="0">
                <a:latin typeface="Garamond" panose="02020404030301010803" pitchFamily="18" charset="0"/>
              </a:rPr>
              <a:t>Recently, FTSE Russell announced that Vietnam will be upgraded to Secondary Emerging Market status from 21 September 2026, after a final review scheduled for March 2026.</a:t>
            </a:r>
          </a:p>
          <a:p>
            <a:pPr marL="132398" lvl="1" indent="0">
              <a:buNone/>
            </a:pPr>
            <a:endParaRPr lang="en-US" altLang="en-US" sz="1800" dirty="0">
              <a:latin typeface="Garamond" panose="02020404030301010803" pitchFamily="18" charset="0"/>
            </a:endParaRPr>
          </a:p>
        </p:txBody>
      </p:sp>
      <p:pic>
        <p:nvPicPr>
          <p:cNvPr id="47" name="Picture 5"/>
          <p:cNvPicPr>
            <a:picLocks noChangeAspect="1"/>
          </p:cNvPicPr>
          <p:nvPr/>
        </p:nvPicPr>
        <p:blipFill>
          <a:blip r:embed="rId3"/>
          <a:stretch>
            <a:fillRect/>
          </a:stretch>
        </p:blipFill>
        <p:spPr>
          <a:xfrm>
            <a:off x="1189278" y="1919459"/>
            <a:ext cx="4552950" cy="4265341"/>
          </a:xfrm>
          <a:prstGeom prst="rect">
            <a:avLst/>
          </a:prstGeom>
          <a:noFill/>
          <a:ln w="9525">
            <a:noFill/>
          </a:ln>
        </p:spPr>
      </p:pic>
    </p:spTree>
    <p:extLst>
      <p:ext uri="{BB962C8B-B14F-4D97-AF65-F5344CB8AC3E}">
        <p14:creationId xmlns:p14="http://schemas.microsoft.com/office/powerpoint/2010/main" val="357680586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89613" y="920464"/>
            <a:ext cx="10972800" cy="984536"/>
          </a:xfrm>
        </p:spPr>
        <p:txBody>
          <a:bodyPr anchor="ctr">
            <a:normAutofit/>
          </a:bodyPr>
          <a:lstStyle/>
          <a:p>
            <a:r>
              <a:rPr lang="en-US" altLang="en-US" dirty="0"/>
              <a:t>Emerging Market Status</a:t>
            </a:r>
            <a:endParaRPr lang="en-AU" altLang="en-US" dirty="0"/>
          </a:p>
        </p:txBody>
      </p:sp>
      <p:sp>
        <p:nvSpPr>
          <p:cNvPr id="16393" name="Text Placeholder 2">
            <a:extLst>
              <a:ext uri="{FF2B5EF4-FFF2-40B4-BE49-F238E27FC236}">
                <a16:creationId xmlns:a16="http://schemas.microsoft.com/office/drawing/2014/main" id="{34EA987B-22BD-1DBE-3D87-FE6BFB508E6D}"/>
              </a:ext>
            </a:extLst>
          </p:cNvPr>
          <p:cNvSpPr>
            <a:spLocks noGrp="1"/>
          </p:cNvSpPr>
          <p:nvPr>
            <p:ph type="body" idx="1"/>
          </p:nvPr>
        </p:nvSpPr>
        <p:spPr>
          <a:xfrm>
            <a:off x="583844" y="1905002"/>
            <a:ext cx="5412675" cy="494725"/>
          </a:xfrm>
        </p:spPr>
        <p:txBody>
          <a:bodyPr/>
          <a:lstStyle/>
          <a:p>
            <a:endParaRPr lang="en-US" dirty="0"/>
          </a:p>
        </p:txBody>
      </p:sp>
      <p:sp>
        <p:nvSpPr>
          <p:cNvPr id="2" name="Content Placeholder 2">
            <a:extLst>
              <a:ext uri="{FF2B5EF4-FFF2-40B4-BE49-F238E27FC236}">
                <a16:creationId xmlns:a16="http://schemas.microsoft.com/office/drawing/2014/main" id="{D5D1F130-5B14-BBFD-4EF9-197EF4D69311}"/>
              </a:ext>
            </a:extLst>
          </p:cNvPr>
          <p:cNvSpPr>
            <a:spLocks noGrp="1"/>
          </p:cNvSpPr>
          <p:nvPr>
            <p:ph sz="half" idx="2"/>
          </p:nvPr>
        </p:nvSpPr>
        <p:spPr>
          <a:xfrm>
            <a:off x="583844" y="2399725"/>
            <a:ext cx="5412675" cy="3951288"/>
          </a:xfrm>
        </p:spPr>
        <p:txBody>
          <a:bodyPr vert="horz" lIns="68580" tIns="34290" rIns="68580" bIns="34290" numCol="1" anchorCtr="0" compatLnSpc="1">
            <a:normAutofit/>
          </a:bodyPr>
          <a:lstStyle/>
          <a:p>
            <a:pPr marL="132398" lvl="1" indent="0">
              <a:lnSpc>
                <a:spcPct val="90000"/>
              </a:lnSpc>
              <a:buNone/>
            </a:pPr>
            <a:r>
              <a:rPr lang="en-US" altLang="zh-TW" sz="1700" dirty="0">
                <a:latin typeface="Garamond" panose="02020404030301010803" pitchFamily="18" charset="0"/>
              </a:rPr>
              <a:t>Taking the US pension funds for example:</a:t>
            </a:r>
          </a:p>
          <a:p>
            <a:pPr marL="334804" lvl="1" indent="-202406">
              <a:lnSpc>
                <a:spcPct val="90000"/>
              </a:lnSpc>
              <a:buFont typeface="Arial" panose="020B0604020202020204" pitchFamily="34" charset="0"/>
              <a:buChar char="•"/>
            </a:pPr>
            <a:r>
              <a:rPr lang="en-US" altLang="zh-TW" sz="1700" dirty="0">
                <a:latin typeface="Garamond" panose="02020404030301010803" pitchFamily="18" charset="0"/>
              </a:rPr>
              <a:t>Based on the available data on retirement assets, the total capital of the US pension funds is about $30 trillion</a:t>
            </a:r>
          </a:p>
          <a:p>
            <a:pPr marL="334804" lvl="1" indent="-202406">
              <a:lnSpc>
                <a:spcPct val="90000"/>
              </a:lnSpc>
              <a:buFont typeface="Arial" panose="020B0604020202020204" pitchFamily="34" charset="0"/>
              <a:buChar char="•"/>
            </a:pPr>
            <a:r>
              <a:rPr lang="en-US" altLang="zh-TW" sz="1700" dirty="0">
                <a:latin typeface="Garamond" panose="02020404030301010803" pitchFamily="18" charset="0"/>
              </a:rPr>
              <a:t>US pension funds often invest in international stocks via passive funds or active mandates tied to global equity benchmarks provided by index like MSCI or FTSE Russell</a:t>
            </a:r>
          </a:p>
          <a:p>
            <a:pPr marL="334804" lvl="1" indent="-202406">
              <a:lnSpc>
                <a:spcPct val="90000"/>
              </a:lnSpc>
              <a:buFont typeface="Arial" panose="020B0604020202020204" pitchFamily="34" charset="0"/>
              <a:buChar char="•"/>
            </a:pPr>
            <a:r>
              <a:rPr lang="en-US" altLang="zh-TW" sz="1700" dirty="0">
                <a:latin typeface="Garamond" panose="02020404030301010803" pitchFamily="18" charset="0"/>
              </a:rPr>
              <a:t>If Vietnam achieves Emerging Market status, it will be significantly easier and more automatic for US pension funds to invest in Vietnam compared to its current frontier market status.</a:t>
            </a:r>
          </a:p>
          <a:p>
            <a:pPr marL="132398" lvl="1" indent="0">
              <a:lnSpc>
                <a:spcPct val="90000"/>
              </a:lnSpc>
              <a:buNone/>
            </a:pPr>
            <a:r>
              <a:rPr lang="en-US" altLang="en-US" sz="1700" b="1" dirty="0">
                <a:latin typeface="Garamond" panose="02020404030301010803" pitchFamily="18" charset="0"/>
              </a:rPr>
              <a:t>-&gt; Potential inflows of billions of US Dollars from passive funds alone is underway for Vietnam.</a:t>
            </a:r>
          </a:p>
        </p:txBody>
      </p:sp>
      <p:sp>
        <p:nvSpPr>
          <p:cNvPr id="16395" name="Text Placeholder 4">
            <a:extLst>
              <a:ext uri="{FF2B5EF4-FFF2-40B4-BE49-F238E27FC236}">
                <a16:creationId xmlns:a16="http://schemas.microsoft.com/office/drawing/2014/main" id="{36A3977D-81D3-7ADE-03EA-08EFE500B26C}"/>
              </a:ext>
            </a:extLst>
          </p:cNvPr>
          <p:cNvSpPr>
            <a:spLocks noGrp="1"/>
          </p:cNvSpPr>
          <p:nvPr>
            <p:ph type="body" sz="quarter" idx="3"/>
          </p:nvPr>
        </p:nvSpPr>
        <p:spPr>
          <a:xfrm>
            <a:off x="6193369" y="1905002"/>
            <a:ext cx="5389033" cy="494725"/>
          </a:xfrm>
        </p:spPr>
        <p:txBody>
          <a:bodyPr/>
          <a:lstStyle/>
          <a:p>
            <a:endParaRPr lang="en-US"/>
          </a:p>
        </p:txBody>
      </p:sp>
      <p:pic>
        <p:nvPicPr>
          <p:cNvPr id="1026" name="Picture 2" descr="VIETNAM - NEW DECREE 245 ON ATTRACTING FOREIGN INVESTMENT AND ACCELERATING  VIETNAM'S MARKET UPGRADE TO EMERGING MARKET STATUS - Lawyer in Vietnam- Dr.  Oliver Massmann">
            <a:extLst>
              <a:ext uri="{FF2B5EF4-FFF2-40B4-BE49-F238E27FC236}">
                <a16:creationId xmlns:a16="http://schemas.microsoft.com/office/drawing/2014/main" id="{64E40D0A-5270-4AF0-AEEA-5A3801C3AD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244" r="11744" b="2"/>
          <a:stretch>
            <a:fillRect/>
          </a:stretch>
        </p:blipFill>
        <p:spPr bwMode="auto">
          <a:xfrm>
            <a:off x="6193369" y="2399725"/>
            <a:ext cx="5389033" cy="3951288"/>
          </a:xfrm>
          <a:prstGeom prst="rect">
            <a:avLst/>
          </a:prstGeom>
          <a:solidFill>
            <a:srgbClr val="FFFFFF"/>
          </a:solidFill>
        </p:spPr>
      </p:pic>
      <p:sp>
        <p:nvSpPr>
          <p:cNvPr id="16388" name="Slide Number Placeholder 3" hidden="1"/>
          <p:cNvSpPr>
            <a:spLocks noGrp="1"/>
          </p:cNvSpPr>
          <p:nvPr>
            <p:ph type="sldNum" sz="quarter" idx="10"/>
          </p:nvPr>
        </p:nvSpPr>
        <p:spPr bwMode="auto">
          <a:xfrm>
            <a:off x="0" y="6492875"/>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fld id="{C3A49346-5937-47B0-91C2-01CBC593D1A7}" type="slidenum">
              <a:rPr lang="en-US" altLang="vi-VN" smtClean="0">
                <a:solidFill>
                  <a:srgbClr val="203C6A"/>
                </a:solidFill>
              </a:rPr>
              <a:pPr>
                <a:spcAft>
                  <a:spcPts val="600"/>
                </a:spcAft>
              </a:pPr>
              <a:t>6</a:t>
            </a:fld>
            <a:endParaRPr lang="en-US" altLang="vi-VN">
              <a:solidFill>
                <a:srgbClr val="203C6A"/>
              </a:solidFill>
            </a:endParaRPr>
          </a:p>
        </p:txBody>
      </p:sp>
    </p:spTree>
    <p:extLst>
      <p:ext uri="{BB962C8B-B14F-4D97-AF65-F5344CB8AC3E}">
        <p14:creationId xmlns:p14="http://schemas.microsoft.com/office/powerpoint/2010/main" val="110748938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033091" y="838200"/>
            <a:ext cx="7009804" cy="652463"/>
          </a:xfrm>
        </p:spPr>
        <p:txBody>
          <a:bodyPr>
            <a:normAutofit/>
          </a:bodyPr>
          <a:lstStyle/>
          <a:p>
            <a:r>
              <a:rPr lang="en-US" altLang="en-US" sz="3600" dirty="0">
                <a:latin typeface="Garamond" panose="02020404030301010803" pitchFamily="18" charset="0"/>
              </a:rPr>
              <a:t>Fastest Developing Cities on Earth</a:t>
            </a:r>
            <a:endParaRPr lang="en-AU" altLang="en-US" dirty="0">
              <a:latin typeface="Garamond" panose="02020404030301010803" pitchFamily="18" charset="0"/>
            </a:endParaRPr>
          </a:p>
        </p:txBody>
      </p:sp>
      <p:sp>
        <p:nvSpPr>
          <p:cNvPr id="16388" name="Slide Number Placeholder 3"/>
          <p:cNvSpPr>
            <a:spLocks noGrp="1"/>
          </p:cNvSpPr>
          <p:nvPr>
            <p:ph type="sldNum" sz="quarter" idx="10"/>
          </p:nvPr>
        </p:nvSpPr>
        <p:spPr bwMode="auto">
          <a:xfrm>
            <a:off x="0" y="6492875"/>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3A49346-5937-47B0-91C2-01CBC593D1A7}" type="slidenum">
              <a:rPr lang="en-US" altLang="vi-VN" smtClean="0">
                <a:solidFill>
                  <a:srgbClr val="203C6A"/>
                </a:solidFill>
              </a:rPr>
              <a:pPr/>
              <a:t>7</a:t>
            </a:fld>
            <a:endParaRPr lang="en-US" altLang="vi-VN">
              <a:solidFill>
                <a:srgbClr val="203C6A"/>
              </a:solidFill>
            </a:endParaRPr>
          </a:p>
        </p:txBody>
      </p:sp>
      <p:pic>
        <p:nvPicPr>
          <p:cNvPr id="3" name="Picture 2"/>
          <p:cNvPicPr>
            <a:picLocks noChangeAspect="1"/>
          </p:cNvPicPr>
          <p:nvPr/>
        </p:nvPicPr>
        <p:blipFill>
          <a:blip r:embed="rId3"/>
          <a:stretch>
            <a:fillRect/>
          </a:stretch>
        </p:blipFill>
        <p:spPr>
          <a:xfrm>
            <a:off x="2667000" y="1564691"/>
            <a:ext cx="5741986" cy="5110746"/>
          </a:xfrm>
          <a:prstGeom prst="rect">
            <a:avLst/>
          </a:prstGeom>
        </p:spPr>
      </p:pic>
    </p:spTree>
    <p:extLst>
      <p:ext uri="{BB962C8B-B14F-4D97-AF65-F5344CB8AC3E}">
        <p14:creationId xmlns:p14="http://schemas.microsoft.com/office/powerpoint/2010/main" val="7986512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lide Number Placeholder 3"/>
          <p:cNvSpPr txBox="1">
            <a:spLocks noGrp="1"/>
          </p:cNvSpPr>
          <p:nvPr>
            <p:ph type="sldNum" sz="quarter" idx="10"/>
          </p:nvPr>
        </p:nvSpPr>
        <p:spPr>
          <a:noFill/>
          <a:ln>
            <a:noFill/>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en-US" altLang="vi-VN" sz="1000" dirty="0">
                <a:solidFill>
                  <a:srgbClr val="203C6A"/>
                </a:solidFill>
              </a:rPr>
              <a:t>8</a:t>
            </a:fld>
            <a:endParaRPr lang="en-US" altLang="vi-VN" sz="1000" dirty="0">
              <a:solidFill>
                <a:srgbClr val="203C6A"/>
              </a:solidFill>
            </a:endParaRPr>
          </a:p>
        </p:txBody>
      </p:sp>
      <p:sp>
        <p:nvSpPr>
          <p:cNvPr id="5" name="Text Box 4"/>
          <p:cNvSpPr txBox="1"/>
          <p:nvPr/>
        </p:nvSpPr>
        <p:spPr>
          <a:xfrm>
            <a:off x="4038601" y="1471295"/>
            <a:ext cx="4239559" cy="400110"/>
          </a:xfrm>
          <a:prstGeom prst="rect">
            <a:avLst/>
          </a:prstGeom>
          <a:noFill/>
        </p:spPr>
        <p:txBody>
          <a:bodyPr wrap="none" rtlCol="0">
            <a:spAutoFit/>
          </a:bodyPr>
          <a:lstStyle/>
          <a:p>
            <a:r>
              <a:rPr lang="en-US" sz="2000" dirty="0">
                <a:solidFill>
                  <a:srgbClr val="254800"/>
                </a:solidFill>
              </a:rPr>
              <a:t>SOUTHEAST ASIA GDP GROWTH</a:t>
            </a:r>
          </a:p>
        </p:txBody>
      </p:sp>
      <p:pic>
        <p:nvPicPr>
          <p:cNvPr id="3" name="Picture 2"/>
          <p:cNvPicPr>
            <a:picLocks noChangeAspect="1"/>
          </p:cNvPicPr>
          <p:nvPr/>
        </p:nvPicPr>
        <p:blipFill>
          <a:blip r:embed="rId2"/>
          <a:stretch>
            <a:fillRect/>
          </a:stretch>
        </p:blipFill>
        <p:spPr>
          <a:xfrm>
            <a:off x="2209800" y="1995488"/>
            <a:ext cx="8286750" cy="4371975"/>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506680" y="1068779"/>
            <a:ext cx="11460480" cy="868680"/>
          </a:xfrm>
          <a:prstGeom prst="rect">
            <a:avLst/>
          </a:prstGeom>
          <a:noFill/>
          <a:ln w="9525">
            <a:noFill/>
          </a:ln>
        </p:spPr>
        <p:txBody>
          <a:bodyPr rtlCol="0" anchor="ctr">
            <a:normAutofit/>
          </a:bodyPr>
          <a:lstStyle/>
          <a:p>
            <a:pPr>
              <a:spcAft>
                <a:spcPts val="600"/>
              </a:spcAft>
            </a:pPr>
            <a:r>
              <a:rPr lang="en-US" sz="3300" b="1">
                <a:solidFill>
                  <a:srgbClr val="6E8650"/>
                </a:solidFill>
                <a:latin typeface="Arial" panose="020B0604020202020204" pitchFamily="34" charset="0"/>
                <a:ea typeface="Arial" panose="020B0604020202020204" pitchFamily="34" charset="0"/>
                <a:cs typeface="Arial" panose="020B0604020202020204" pitchFamily="34" charset="0"/>
              </a:rPr>
              <a:t>SOUTHEAST ASIA GDP GROWTH</a:t>
            </a:r>
          </a:p>
        </p:txBody>
      </p:sp>
      <p:pic>
        <p:nvPicPr>
          <p:cNvPr id="1026" name="Picture 2" descr="AFC Vietnam Fund on X">
            <a:extLst>
              <a:ext uri="{FF2B5EF4-FFF2-40B4-BE49-F238E27FC236}">
                <a16:creationId xmlns:a16="http://schemas.microsoft.com/office/drawing/2014/main" id="{0A770499-2B19-0BDA-7588-5D5A30298C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9272" r="-1" b="9270"/>
          <a:stretch>
            <a:fillRect/>
          </a:stretch>
        </p:blipFill>
        <p:spPr bwMode="auto">
          <a:xfrm>
            <a:off x="506680" y="1995055"/>
            <a:ext cx="11436096" cy="448056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11268" name="Slide Number Placeholder 3" hidden="1"/>
          <p:cNvSpPr txBox="1">
            <a:spLocks noGrp="1"/>
          </p:cNvSpPr>
          <p:nvPr>
            <p:ph type="sldNum" sz="quarter" idx="10"/>
          </p:nvPr>
        </p:nvSpPr>
        <p:spPr>
          <a:noFill/>
          <a:ln>
            <a:noFill/>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Aft>
                <a:spcPts val="600"/>
              </a:spcAft>
            </a:pPr>
            <a:fld id="{9A0DB2DC-4C9A-4742-B13C-FB6460FD3503}" type="slidenum">
              <a:rPr lang="en-US" altLang="vi-VN" sz="1000" dirty="0">
                <a:solidFill>
                  <a:srgbClr val="203C6A"/>
                </a:solidFill>
              </a:rPr>
              <a:pPr lvl="0" eaLnBrk="1" hangingPunct="1">
                <a:spcAft>
                  <a:spcPts val="600"/>
                </a:spcAft>
              </a:pPr>
              <a:t>9</a:t>
            </a:fld>
            <a:endParaRPr lang="en-US" altLang="vi-VN" sz="1000">
              <a:solidFill>
                <a:srgbClr val="203C6A"/>
              </a:solidFill>
            </a:endParaRPr>
          </a:p>
        </p:txBody>
      </p:sp>
    </p:spTree>
    <p:extLst>
      <p:ext uri="{BB962C8B-B14F-4D97-AF65-F5344CB8AC3E}">
        <p14:creationId xmlns:p14="http://schemas.microsoft.com/office/powerpoint/2010/main" val="178789927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12.12"/>
  <p:tag name="AS_TITLE" val="Aspose.Slides for .NET 4.0 Client Profile"/>
  <p:tag name="AS_VERSION" val="18.12"/>
</p:tagLst>
</file>

<file path=ppt/theme/theme1.xml><?xml version="1.0" encoding="utf-8"?>
<a:theme xmlns:a="http://schemas.openxmlformats.org/drawingml/2006/main" name="1_Bulle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dobe Heiti Std R"/>
        <a:ea typeface=""/>
        <a:cs typeface=""/>
      </a:majorFont>
      <a:minorFont>
        <a:latin typeface="Adobe Heiti Std 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2676</Words>
  <Application>Microsoft Office PowerPoint</Application>
  <PresentationFormat>Widescreen</PresentationFormat>
  <Paragraphs>284</Paragraphs>
  <Slides>36</Slides>
  <Notes>10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Adobe Heiti Std R</vt:lpstr>
      <vt:lpstr>Arial</vt:lpstr>
      <vt:lpstr>Arial Bold</vt:lpstr>
      <vt:lpstr>Calibri</vt:lpstr>
      <vt:lpstr>Garamond</vt:lpstr>
      <vt:lpstr>Times New Roman</vt:lpstr>
      <vt:lpstr>Wingdings</vt:lpstr>
      <vt:lpstr>1_Bullet Design</vt:lpstr>
      <vt:lpstr>Investing and doing business in Vietnam</vt:lpstr>
      <vt:lpstr>AGENDA</vt:lpstr>
      <vt:lpstr>Overview of Vietnam business landscape</vt:lpstr>
      <vt:lpstr>PowerPoint Presentation</vt:lpstr>
      <vt:lpstr>Vietnam Economy at a glance</vt:lpstr>
      <vt:lpstr>Emerging Market Status</vt:lpstr>
      <vt:lpstr>Fastest Developing Cities on Earth</vt:lpstr>
      <vt:lpstr>PowerPoint Presentation</vt:lpstr>
      <vt:lpstr>PowerPoint Presentation</vt:lpstr>
      <vt:lpstr>Vietnam’s Deep International Integration</vt:lpstr>
      <vt:lpstr>PowerPoint Presentation</vt:lpstr>
      <vt:lpstr>PowerPoint Presentation</vt:lpstr>
      <vt:lpstr>EVFTA AND EVIPA</vt:lpstr>
      <vt:lpstr>EVIPA</vt:lpstr>
      <vt:lpstr>Female Business Ownership – Women Power</vt:lpstr>
      <vt:lpstr>Political Stability</vt:lpstr>
      <vt:lpstr>The private sector at the heart of the development </vt:lpstr>
      <vt:lpstr>Virtual assets in Vietnam</vt:lpstr>
      <vt:lpstr>High-growth economy plus potential market</vt:lpstr>
      <vt:lpstr>Vietnam’s Competitive Labor Cost</vt:lpstr>
      <vt:lpstr>Vietnam’s Political Strength</vt:lpstr>
      <vt:lpstr>Vietnam can escape middle-income trap</vt:lpstr>
      <vt:lpstr>Vietnam can escape middle-income trap</vt:lpstr>
      <vt:lpstr>DOING BUSINESS AND INVESTING IN VIETNAM</vt:lpstr>
      <vt:lpstr>Investment environment in Vietnam</vt:lpstr>
      <vt:lpstr>Investment environment in Vietnam</vt:lpstr>
      <vt:lpstr>Investment procedure under 2020 Investment Law</vt:lpstr>
      <vt:lpstr>How to get deals done</vt:lpstr>
      <vt:lpstr>INVESTMENT INCENTIVES</vt:lpstr>
      <vt:lpstr>Personal Income Tax</vt:lpstr>
      <vt:lpstr>Taxation in Vietnam</vt:lpstr>
      <vt:lpstr>Choosing your legal advisor</vt:lpstr>
      <vt:lpstr>PowerPoint Presentation</vt:lpstr>
      <vt:lpstr>PowerPoint Presentation</vt:lpstr>
      <vt:lpstr> CONNECTIONS ARE BUSINESS PLEASE CONNECT WITH ME ON LINKEDIN: OLIVER MASSMANN  </vt:lpstr>
      <vt:lpstr>DUANE MORRIS VIETNAM LLC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1601-01-01T00:00:00Z</cp:lastPrinted>
  <dcterms:created xsi:type="dcterms:W3CDTF">1601-01-01T00:00:00Z</dcterms:created>
  <dcterms:modified xsi:type="dcterms:W3CDTF">2025-11-04T06:52:36Z</dcterms:modified>
</cp:coreProperties>
</file>