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Lst>
  <p:notesMasterIdLst>
    <p:notesMasterId r:id="rId43"/>
  </p:notesMasterIdLst>
  <p:handoutMasterIdLst>
    <p:handoutMasterId r:id="rId44"/>
  </p:handoutMasterIdLst>
  <p:sldIdLst>
    <p:sldId id="256" r:id="rId2"/>
    <p:sldId id="424" r:id="rId3"/>
    <p:sldId id="420" r:id="rId4"/>
    <p:sldId id="542" r:id="rId5"/>
    <p:sldId id="545" r:id="rId6"/>
    <p:sldId id="560" r:id="rId7"/>
    <p:sldId id="326" r:id="rId8"/>
    <p:sldId id="576" r:id="rId9"/>
    <p:sldId id="474" r:id="rId10"/>
    <p:sldId id="493" r:id="rId11"/>
    <p:sldId id="561" r:id="rId12"/>
    <p:sldId id="562" r:id="rId13"/>
    <p:sldId id="529" r:id="rId14"/>
    <p:sldId id="530" r:id="rId15"/>
    <p:sldId id="531" r:id="rId16"/>
    <p:sldId id="477" r:id="rId17"/>
    <p:sldId id="532" r:id="rId18"/>
    <p:sldId id="563" r:id="rId19"/>
    <p:sldId id="534" r:id="rId20"/>
    <p:sldId id="564" r:id="rId21"/>
    <p:sldId id="536" r:id="rId22"/>
    <p:sldId id="537" r:id="rId23"/>
    <p:sldId id="565" r:id="rId24"/>
    <p:sldId id="513" r:id="rId25"/>
    <p:sldId id="514" r:id="rId26"/>
    <p:sldId id="515" r:id="rId27"/>
    <p:sldId id="566" r:id="rId28"/>
    <p:sldId id="516" r:id="rId29"/>
    <p:sldId id="517" r:id="rId30"/>
    <p:sldId id="518" r:id="rId31"/>
    <p:sldId id="519" r:id="rId32"/>
    <p:sldId id="520" r:id="rId33"/>
    <p:sldId id="521" r:id="rId34"/>
    <p:sldId id="567" r:id="rId35"/>
    <p:sldId id="523" r:id="rId36"/>
    <p:sldId id="524" r:id="rId37"/>
    <p:sldId id="525" r:id="rId38"/>
    <p:sldId id="526" r:id="rId39"/>
    <p:sldId id="527" r:id="rId40"/>
    <p:sldId id="342" r:id="rId41"/>
    <p:sldId id="344" r:id="rId42"/>
  </p:sldIdLst>
  <p:sldSz cx="12192000" cy="6858000"/>
  <p:notesSz cx="6881813" cy="9296400"/>
  <p:custDataLst>
    <p:tags r:id="rId45"/>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800"/>
    <a:srgbClr val="336600"/>
    <a:srgbClr val="5AA672"/>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68297-F809-4522-BDB3-D123FD787158}" v="35" dt="2020-01-09T07:18:54.99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214"/>
  </p:normalViewPr>
  <p:slideViewPr>
    <p:cSldViewPr showGuides="1">
      <p:cViewPr varScale="1">
        <p:scale>
          <a:sx n="108" d="100"/>
          <a:sy n="108" d="100"/>
        </p:scale>
        <p:origin x="540" y="108"/>
      </p:cViewPr>
      <p:guideLst>
        <p:guide orient="horz" pos="2160"/>
        <p:guide pos="3805"/>
      </p:guideLst>
    </p:cSldViewPr>
  </p:slideViewPr>
  <p:outlineViewPr>
    <p:cViewPr>
      <p:scale>
        <a:sx n="33" d="100"/>
        <a:sy n="33" d="100"/>
      </p:scale>
      <p:origin x="0" y="1068"/>
    </p:cViewPr>
  </p:outlineViewPr>
  <p:notesTextViewPr>
    <p:cViewPr>
      <p:scale>
        <a:sx n="100" d="100"/>
        <a:sy n="100" d="100"/>
      </p:scale>
      <p:origin x="0" y="0"/>
    </p:cViewPr>
  </p:notesTextViewPr>
  <p:sorterViewPr showFormatting="0">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82D3C-ED4C-4C52-B1D7-68A6779D0F38}"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878152B-F970-4064-8E2E-5E8ED6BC3387}">
      <dgm:prSet/>
      <dgm:spPr/>
      <dgm:t>
        <a:bodyPr/>
        <a:lstStyle/>
        <a:p>
          <a:r>
            <a:rPr lang="en-AU" dirty="0">
              <a:latin typeface="Garamond" panose="02020404030301010803" pitchFamily="18" charset="0"/>
            </a:rPr>
            <a:t>Population: 683 million, median age ~30.3 years</a:t>
          </a:r>
          <a:endParaRPr lang="en-US" dirty="0">
            <a:latin typeface="Garamond" panose="02020404030301010803" pitchFamily="18" charset="0"/>
          </a:endParaRPr>
        </a:p>
      </dgm:t>
    </dgm:pt>
    <dgm:pt modelId="{2D8258B0-BE44-4082-A84D-AA42CB082A5B}" type="parTrans" cxnId="{286B746F-7134-42EF-AC42-31D2E4ACBFB4}">
      <dgm:prSet/>
      <dgm:spPr/>
      <dgm:t>
        <a:bodyPr/>
        <a:lstStyle/>
        <a:p>
          <a:endParaRPr lang="en-US"/>
        </a:p>
      </dgm:t>
    </dgm:pt>
    <dgm:pt modelId="{FF041C8A-B9DC-4BA3-B9B5-9CBAEE46889C}" type="sibTrans" cxnId="{286B746F-7134-42EF-AC42-31D2E4ACBFB4}">
      <dgm:prSet/>
      <dgm:spPr/>
      <dgm:t>
        <a:bodyPr/>
        <a:lstStyle/>
        <a:p>
          <a:endParaRPr lang="en-US"/>
        </a:p>
      </dgm:t>
    </dgm:pt>
    <dgm:pt modelId="{F0CDC7D1-27AB-475A-A4F7-5328744B19A0}">
      <dgm:prSet custT="1"/>
      <dgm:spPr/>
      <dgm:t>
        <a:bodyPr/>
        <a:lstStyle/>
        <a:p>
          <a:pPr marL="0" lvl="0" indent="0" algn="ctr" defTabSz="1066800">
            <a:lnSpc>
              <a:spcPct val="90000"/>
            </a:lnSpc>
            <a:spcBef>
              <a:spcPct val="0"/>
            </a:spcBef>
            <a:spcAft>
              <a:spcPct val="35000"/>
            </a:spcAft>
            <a:buNone/>
          </a:pPr>
          <a:r>
            <a:rPr lang="en-AU" sz="2400" kern="1200" dirty="0">
              <a:solidFill>
                <a:srgbClr val="FFFFFF"/>
              </a:solidFill>
              <a:latin typeface="Garamond" panose="02020404030301010803" pitchFamily="18" charset="0"/>
              <a:ea typeface="+mn-ea"/>
              <a:cs typeface="+mn-cs"/>
            </a:rPr>
            <a:t>AEC % of world GDP: ~6.5%</a:t>
          </a:r>
          <a:endParaRPr lang="en-US" sz="2400" kern="1200" dirty="0">
            <a:solidFill>
              <a:srgbClr val="FFFFFF"/>
            </a:solidFill>
            <a:latin typeface="Garamond" panose="02020404030301010803" pitchFamily="18" charset="0"/>
            <a:ea typeface="+mn-ea"/>
            <a:cs typeface="+mn-cs"/>
          </a:endParaRPr>
        </a:p>
      </dgm:t>
    </dgm:pt>
    <dgm:pt modelId="{98FD68AD-BC27-4B57-8A25-82CB7A9F691E}" type="parTrans" cxnId="{ACA40C10-FB2B-48F0-866F-A7E61D79BED0}">
      <dgm:prSet/>
      <dgm:spPr/>
      <dgm:t>
        <a:bodyPr/>
        <a:lstStyle/>
        <a:p>
          <a:endParaRPr lang="en-US"/>
        </a:p>
      </dgm:t>
    </dgm:pt>
    <dgm:pt modelId="{A6D28673-69C8-4289-9BBC-01C0ACE5E884}" type="sibTrans" cxnId="{ACA40C10-FB2B-48F0-866F-A7E61D79BED0}">
      <dgm:prSet/>
      <dgm:spPr/>
      <dgm:t>
        <a:bodyPr/>
        <a:lstStyle/>
        <a:p>
          <a:endParaRPr lang="en-US"/>
        </a:p>
      </dgm:t>
    </dgm:pt>
    <dgm:pt modelId="{D437275B-14AE-4514-98D9-89F80DE3706E}">
      <dgm:prSet custT="1"/>
      <dgm:spPr/>
      <dgm:t>
        <a:bodyPr/>
        <a:lstStyle/>
        <a:p>
          <a:pPr marL="0" lvl="0" indent="0" algn="ctr" defTabSz="1066800">
            <a:lnSpc>
              <a:spcPct val="90000"/>
            </a:lnSpc>
            <a:spcBef>
              <a:spcPct val="0"/>
            </a:spcBef>
            <a:spcAft>
              <a:spcPct val="35000"/>
            </a:spcAft>
            <a:buNone/>
          </a:pPr>
          <a:r>
            <a:rPr lang="en-AU" sz="2400" kern="1200" dirty="0">
              <a:solidFill>
                <a:srgbClr val="FFFFFF"/>
              </a:solidFill>
              <a:latin typeface="Garamond" panose="02020404030301010803" pitchFamily="18" charset="0"/>
              <a:ea typeface="+mn-ea"/>
              <a:cs typeface="+mn-cs"/>
            </a:rPr>
            <a:t>AEC % of world population: ~8.5%</a:t>
          </a:r>
          <a:endParaRPr lang="en-US" sz="2400" kern="1200" dirty="0">
            <a:solidFill>
              <a:srgbClr val="FFFFFF"/>
            </a:solidFill>
            <a:latin typeface="Garamond" panose="02020404030301010803" pitchFamily="18" charset="0"/>
            <a:ea typeface="+mn-ea"/>
            <a:cs typeface="+mn-cs"/>
          </a:endParaRPr>
        </a:p>
      </dgm:t>
    </dgm:pt>
    <dgm:pt modelId="{D20C4E2F-C4F3-474D-A8B2-1CF654DDF97B}" type="parTrans" cxnId="{AAC04CB4-A647-4161-9F01-9C3B23AB52C9}">
      <dgm:prSet/>
      <dgm:spPr/>
      <dgm:t>
        <a:bodyPr/>
        <a:lstStyle/>
        <a:p>
          <a:endParaRPr lang="en-US"/>
        </a:p>
      </dgm:t>
    </dgm:pt>
    <dgm:pt modelId="{5D2727C8-1FB2-4C88-93A8-C123ADBA0D40}" type="sibTrans" cxnId="{AAC04CB4-A647-4161-9F01-9C3B23AB52C9}">
      <dgm:prSet/>
      <dgm:spPr/>
      <dgm:t>
        <a:bodyPr/>
        <a:lstStyle/>
        <a:p>
          <a:endParaRPr lang="en-US"/>
        </a:p>
      </dgm:t>
    </dgm:pt>
    <dgm:pt modelId="{89F56E83-9C2B-4A77-ACBB-5F897FAF51A7}">
      <dgm:prSet custT="1"/>
      <dgm:spPr/>
      <dgm:t>
        <a:bodyPr/>
        <a:lstStyle/>
        <a:p>
          <a:pPr marL="0" lvl="0" indent="0" algn="ctr" defTabSz="1066800">
            <a:lnSpc>
              <a:spcPct val="90000"/>
            </a:lnSpc>
            <a:spcBef>
              <a:spcPct val="0"/>
            </a:spcBef>
            <a:spcAft>
              <a:spcPct val="35000"/>
            </a:spcAft>
            <a:buNone/>
          </a:pPr>
          <a:r>
            <a:rPr lang="en-AU" sz="2400" kern="1200" dirty="0">
              <a:solidFill>
                <a:srgbClr val="FFFFFF"/>
              </a:solidFill>
              <a:latin typeface="Garamond" panose="02020404030301010803" pitchFamily="18" charset="0"/>
              <a:ea typeface="+mn-ea"/>
              <a:cs typeface="+mn-cs"/>
            </a:rPr>
            <a:t>AEC’s merchandise exports: </a:t>
          </a:r>
          <a:r>
            <a:rPr lang="en-AU" sz="2400" kern="1200" dirty="0" err="1">
              <a:solidFill>
                <a:srgbClr val="FFFFFF"/>
              </a:solidFill>
              <a:latin typeface="Garamond" panose="02020404030301010803" pitchFamily="18" charset="0"/>
              <a:ea typeface="+mn-ea"/>
              <a:cs typeface="+mn-cs"/>
            </a:rPr>
            <a:t>US$1.81</a:t>
          </a:r>
          <a:r>
            <a:rPr lang="en-AU" sz="2400" kern="1200" dirty="0">
              <a:solidFill>
                <a:srgbClr val="FFFFFF"/>
              </a:solidFill>
              <a:latin typeface="Garamond" panose="02020404030301010803" pitchFamily="18" charset="0"/>
              <a:ea typeface="+mn-ea"/>
              <a:cs typeface="+mn-cs"/>
            </a:rPr>
            <a:t> trillion</a:t>
          </a:r>
          <a:endParaRPr lang="en-US" sz="2400" kern="1200" dirty="0">
            <a:solidFill>
              <a:srgbClr val="FFFFFF"/>
            </a:solidFill>
            <a:latin typeface="Garamond" panose="02020404030301010803" pitchFamily="18" charset="0"/>
            <a:ea typeface="+mn-ea"/>
            <a:cs typeface="+mn-cs"/>
          </a:endParaRPr>
        </a:p>
      </dgm:t>
    </dgm:pt>
    <dgm:pt modelId="{DB4DC6D5-ECC6-4E01-8A8C-41C503C237B1}" type="parTrans" cxnId="{58CB663E-E09B-41EA-85D7-D7D3992A839A}">
      <dgm:prSet/>
      <dgm:spPr/>
      <dgm:t>
        <a:bodyPr/>
        <a:lstStyle/>
        <a:p>
          <a:endParaRPr lang="en-US"/>
        </a:p>
      </dgm:t>
    </dgm:pt>
    <dgm:pt modelId="{C028C3CB-C82D-40EB-80B2-5AA5E512E1D0}" type="sibTrans" cxnId="{58CB663E-E09B-41EA-85D7-D7D3992A839A}">
      <dgm:prSet/>
      <dgm:spPr/>
      <dgm:t>
        <a:bodyPr/>
        <a:lstStyle/>
        <a:p>
          <a:endParaRPr lang="en-US"/>
        </a:p>
      </dgm:t>
    </dgm:pt>
    <dgm:pt modelId="{5F1BD1E9-B483-4A4C-848F-B31CA53E6957}">
      <dgm:prSet custT="1"/>
      <dgm:spPr/>
      <dgm:t>
        <a:bodyPr/>
        <a:lstStyle/>
        <a:p>
          <a:pPr marL="0" lvl="0" indent="0" algn="ctr" defTabSz="1066800">
            <a:lnSpc>
              <a:spcPct val="90000"/>
            </a:lnSpc>
            <a:spcBef>
              <a:spcPct val="0"/>
            </a:spcBef>
            <a:spcAft>
              <a:spcPct val="35000"/>
            </a:spcAft>
            <a:buNone/>
          </a:pPr>
          <a:r>
            <a:rPr lang="en-AU" sz="2400" kern="1200" dirty="0">
              <a:solidFill>
                <a:srgbClr val="FFFFFF"/>
              </a:solidFill>
              <a:latin typeface="Garamond" panose="02020404030301010803" pitchFamily="18" charset="0"/>
              <a:ea typeface="+mn-ea"/>
              <a:cs typeface="+mn-cs"/>
            </a:rPr>
            <a:t>Fourth largest exporting region in the world</a:t>
          </a:r>
          <a:endParaRPr lang="en-US" sz="2400" kern="1200" dirty="0">
            <a:solidFill>
              <a:srgbClr val="FFFFFF"/>
            </a:solidFill>
            <a:latin typeface="Garamond" panose="02020404030301010803" pitchFamily="18" charset="0"/>
            <a:ea typeface="+mn-ea"/>
            <a:cs typeface="+mn-cs"/>
          </a:endParaRPr>
        </a:p>
      </dgm:t>
    </dgm:pt>
    <dgm:pt modelId="{09291C79-B55A-472B-BA3F-D1A298CD4531}" type="parTrans" cxnId="{D9892C9D-78DD-4AB3-BE1D-F16D78E982CC}">
      <dgm:prSet/>
      <dgm:spPr/>
      <dgm:t>
        <a:bodyPr/>
        <a:lstStyle/>
        <a:p>
          <a:endParaRPr lang="en-US"/>
        </a:p>
      </dgm:t>
    </dgm:pt>
    <dgm:pt modelId="{D92DD1C6-F715-4BD7-8FA7-499824D53C52}" type="sibTrans" cxnId="{D9892C9D-78DD-4AB3-BE1D-F16D78E982CC}">
      <dgm:prSet/>
      <dgm:spPr/>
      <dgm:t>
        <a:bodyPr/>
        <a:lstStyle/>
        <a:p>
          <a:endParaRPr lang="en-US"/>
        </a:p>
      </dgm:t>
    </dgm:pt>
    <dgm:pt modelId="{73292F2F-4BDC-4BFD-9479-56CD8C5E4E0A}" type="pres">
      <dgm:prSet presAssocID="{B7A82D3C-ED4C-4C52-B1D7-68A6779D0F38}" presName="diagram" presStyleCnt="0">
        <dgm:presLayoutVars>
          <dgm:dir/>
          <dgm:resizeHandles val="exact"/>
        </dgm:presLayoutVars>
      </dgm:prSet>
      <dgm:spPr/>
    </dgm:pt>
    <dgm:pt modelId="{7263F9A8-463F-41CE-86D3-2996F4C864EE}" type="pres">
      <dgm:prSet presAssocID="{0878152B-F970-4064-8E2E-5E8ED6BC3387}" presName="node" presStyleLbl="node1" presStyleIdx="0" presStyleCnt="5">
        <dgm:presLayoutVars>
          <dgm:bulletEnabled val="1"/>
        </dgm:presLayoutVars>
      </dgm:prSet>
      <dgm:spPr/>
    </dgm:pt>
    <dgm:pt modelId="{02358C7D-20FD-4A63-9C9D-7169C69DC4DF}" type="pres">
      <dgm:prSet presAssocID="{FF041C8A-B9DC-4BA3-B9B5-9CBAEE46889C}" presName="sibTrans" presStyleCnt="0"/>
      <dgm:spPr/>
    </dgm:pt>
    <dgm:pt modelId="{5AEA9F87-02FA-42A1-9EDB-F61CC1241615}" type="pres">
      <dgm:prSet presAssocID="{F0CDC7D1-27AB-475A-A4F7-5328744B19A0}" presName="node" presStyleLbl="node1" presStyleIdx="1" presStyleCnt="5">
        <dgm:presLayoutVars>
          <dgm:bulletEnabled val="1"/>
        </dgm:presLayoutVars>
      </dgm:prSet>
      <dgm:spPr/>
    </dgm:pt>
    <dgm:pt modelId="{51E010D1-1479-46C2-AAD6-C788A1FAAF73}" type="pres">
      <dgm:prSet presAssocID="{A6D28673-69C8-4289-9BBC-01C0ACE5E884}" presName="sibTrans" presStyleCnt="0"/>
      <dgm:spPr/>
    </dgm:pt>
    <dgm:pt modelId="{EF57CA18-7758-4D71-9AF6-C55B5F0ED258}" type="pres">
      <dgm:prSet presAssocID="{D437275B-14AE-4514-98D9-89F80DE3706E}" presName="node" presStyleLbl="node1" presStyleIdx="2" presStyleCnt="5">
        <dgm:presLayoutVars>
          <dgm:bulletEnabled val="1"/>
        </dgm:presLayoutVars>
      </dgm:prSet>
      <dgm:spPr/>
    </dgm:pt>
    <dgm:pt modelId="{533F2958-0A2B-464F-8205-E34002383105}" type="pres">
      <dgm:prSet presAssocID="{5D2727C8-1FB2-4C88-93A8-C123ADBA0D40}" presName="sibTrans" presStyleCnt="0"/>
      <dgm:spPr/>
    </dgm:pt>
    <dgm:pt modelId="{336AA397-FB36-4C31-9D44-62837F834586}" type="pres">
      <dgm:prSet presAssocID="{89F56E83-9C2B-4A77-ACBB-5F897FAF51A7}" presName="node" presStyleLbl="node1" presStyleIdx="3" presStyleCnt="5">
        <dgm:presLayoutVars>
          <dgm:bulletEnabled val="1"/>
        </dgm:presLayoutVars>
      </dgm:prSet>
      <dgm:spPr/>
    </dgm:pt>
    <dgm:pt modelId="{60A94987-1243-4908-848F-0B26E4C4BC75}" type="pres">
      <dgm:prSet presAssocID="{C028C3CB-C82D-40EB-80B2-5AA5E512E1D0}" presName="sibTrans" presStyleCnt="0"/>
      <dgm:spPr/>
    </dgm:pt>
    <dgm:pt modelId="{4C2B34DB-0683-4319-B983-A666D9BFE9D3}" type="pres">
      <dgm:prSet presAssocID="{5F1BD1E9-B483-4A4C-848F-B31CA53E6957}" presName="node" presStyleLbl="node1" presStyleIdx="4" presStyleCnt="5">
        <dgm:presLayoutVars>
          <dgm:bulletEnabled val="1"/>
        </dgm:presLayoutVars>
      </dgm:prSet>
      <dgm:spPr/>
    </dgm:pt>
  </dgm:ptLst>
  <dgm:cxnLst>
    <dgm:cxn modelId="{ACA40C10-FB2B-48F0-866F-A7E61D79BED0}" srcId="{B7A82D3C-ED4C-4C52-B1D7-68A6779D0F38}" destId="{F0CDC7D1-27AB-475A-A4F7-5328744B19A0}" srcOrd="1" destOrd="0" parTransId="{98FD68AD-BC27-4B57-8A25-82CB7A9F691E}" sibTransId="{A6D28673-69C8-4289-9BBC-01C0ACE5E884}"/>
    <dgm:cxn modelId="{550D9F20-1E61-4869-BF9B-3CE81200A69D}" type="presOf" srcId="{89F56E83-9C2B-4A77-ACBB-5F897FAF51A7}" destId="{336AA397-FB36-4C31-9D44-62837F834586}" srcOrd="0" destOrd="0" presId="urn:microsoft.com/office/officeart/2005/8/layout/default"/>
    <dgm:cxn modelId="{2A12A82B-F726-4208-B9DE-CE285D677CD9}" type="presOf" srcId="{F0CDC7D1-27AB-475A-A4F7-5328744B19A0}" destId="{5AEA9F87-02FA-42A1-9EDB-F61CC1241615}" srcOrd="0" destOrd="0" presId="urn:microsoft.com/office/officeart/2005/8/layout/default"/>
    <dgm:cxn modelId="{58CB663E-E09B-41EA-85D7-D7D3992A839A}" srcId="{B7A82D3C-ED4C-4C52-B1D7-68A6779D0F38}" destId="{89F56E83-9C2B-4A77-ACBB-5F897FAF51A7}" srcOrd="3" destOrd="0" parTransId="{DB4DC6D5-ECC6-4E01-8A8C-41C503C237B1}" sibTransId="{C028C3CB-C82D-40EB-80B2-5AA5E512E1D0}"/>
    <dgm:cxn modelId="{1392545B-5C1E-472E-87B6-27E1C2613DEF}" type="presOf" srcId="{D437275B-14AE-4514-98D9-89F80DE3706E}" destId="{EF57CA18-7758-4D71-9AF6-C55B5F0ED258}" srcOrd="0" destOrd="0" presId="urn:microsoft.com/office/officeart/2005/8/layout/default"/>
    <dgm:cxn modelId="{286B746F-7134-42EF-AC42-31D2E4ACBFB4}" srcId="{B7A82D3C-ED4C-4C52-B1D7-68A6779D0F38}" destId="{0878152B-F970-4064-8E2E-5E8ED6BC3387}" srcOrd="0" destOrd="0" parTransId="{2D8258B0-BE44-4082-A84D-AA42CB082A5B}" sibTransId="{FF041C8A-B9DC-4BA3-B9B5-9CBAEE46889C}"/>
    <dgm:cxn modelId="{2ABDC771-E8DB-49B4-A1A0-A78B8282CB3C}" type="presOf" srcId="{B7A82D3C-ED4C-4C52-B1D7-68A6779D0F38}" destId="{73292F2F-4BDC-4BFD-9479-56CD8C5E4E0A}" srcOrd="0" destOrd="0" presId="urn:microsoft.com/office/officeart/2005/8/layout/default"/>
    <dgm:cxn modelId="{95D8A373-4F02-4AF1-8C2E-7C14F8AC1CB0}" type="presOf" srcId="{0878152B-F970-4064-8E2E-5E8ED6BC3387}" destId="{7263F9A8-463F-41CE-86D3-2996F4C864EE}" srcOrd="0" destOrd="0" presId="urn:microsoft.com/office/officeart/2005/8/layout/default"/>
    <dgm:cxn modelId="{D9892C9D-78DD-4AB3-BE1D-F16D78E982CC}" srcId="{B7A82D3C-ED4C-4C52-B1D7-68A6779D0F38}" destId="{5F1BD1E9-B483-4A4C-848F-B31CA53E6957}" srcOrd="4" destOrd="0" parTransId="{09291C79-B55A-472B-BA3F-D1A298CD4531}" sibTransId="{D92DD1C6-F715-4BD7-8FA7-499824D53C52}"/>
    <dgm:cxn modelId="{E3E838AF-E999-47B8-AE84-E93300A41791}" type="presOf" srcId="{5F1BD1E9-B483-4A4C-848F-B31CA53E6957}" destId="{4C2B34DB-0683-4319-B983-A666D9BFE9D3}" srcOrd="0" destOrd="0" presId="urn:microsoft.com/office/officeart/2005/8/layout/default"/>
    <dgm:cxn modelId="{AAC04CB4-A647-4161-9F01-9C3B23AB52C9}" srcId="{B7A82D3C-ED4C-4C52-B1D7-68A6779D0F38}" destId="{D437275B-14AE-4514-98D9-89F80DE3706E}" srcOrd="2" destOrd="0" parTransId="{D20C4E2F-C4F3-474D-A8B2-1CF654DDF97B}" sibTransId="{5D2727C8-1FB2-4C88-93A8-C123ADBA0D40}"/>
    <dgm:cxn modelId="{0C7847D3-5CFE-49E2-B0B1-A7C35AB48E9B}" type="presParOf" srcId="{73292F2F-4BDC-4BFD-9479-56CD8C5E4E0A}" destId="{7263F9A8-463F-41CE-86D3-2996F4C864EE}" srcOrd="0" destOrd="0" presId="urn:microsoft.com/office/officeart/2005/8/layout/default"/>
    <dgm:cxn modelId="{0B3987F9-EAA7-4943-875A-7001342EB429}" type="presParOf" srcId="{73292F2F-4BDC-4BFD-9479-56CD8C5E4E0A}" destId="{02358C7D-20FD-4A63-9C9D-7169C69DC4DF}" srcOrd="1" destOrd="0" presId="urn:microsoft.com/office/officeart/2005/8/layout/default"/>
    <dgm:cxn modelId="{201A9A27-2A0A-459C-B7F2-F0A02690CBC3}" type="presParOf" srcId="{73292F2F-4BDC-4BFD-9479-56CD8C5E4E0A}" destId="{5AEA9F87-02FA-42A1-9EDB-F61CC1241615}" srcOrd="2" destOrd="0" presId="urn:microsoft.com/office/officeart/2005/8/layout/default"/>
    <dgm:cxn modelId="{63408924-87D0-4663-8450-570E691F280F}" type="presParOf" srcId="{73292F2F-4BDC-4BFD-9479-56CD8C5E4E0A}" destId="{51E010D1-1479-46C2-AAD6-C788A1FAAF73}" srcOrd="3" destOrd="0" presId="urn:microsoft.com/office/officeart/2005/8/layout/default"/>
    <dgm:cxn modelId="{229CA6AE-595B-4AFD-82D4-F8772F8D9E45}" type="presParOf" srcId="{73292F2F-4BDC-4BFD-9479-56CD8C5E4E0A}" destId="{EF57CA18-7758-4D71-9AF6-C55B5F0ED258}" srcOrd="4" destOrd="0" presId="urn:microsoft.com/office/officeart/2005/8/layout/default"/>
    <dgm:cxn modelId="{6C7AAAB4-F866-4EB8-B4D8-2E91AE846CB9}" type="presParOf" srcId="{73292F2F-4BDC-4BFD-9479-56CD8C5E4E0A}" destId="{533F2958-0A2B-464F-8205-E34002383105}" srcOrd="5" destOrd="0" presId="urn:microsoft.com/office/officeart/2005/8/layout/default"/>
    <dgm:cxn modelId="{58F70CC5-51A4-46EB-BE4D-243CC6392F08}" type="presParOf" srcId="{73292F2F-4BDC-4BFD-9479-56CD8C5E4E0A}" destId="{336AA397-FB36-4C31-9D44-62837F834586}" srcOrd="6" destOrd="0" presId="urn:microsoft.com/office/officeart/2005/8/layout/default"/>
    <dgm:cxn modelId="{500AE027-D4B2-4155-8DD0-A5B6E18F86E3}" type="presParOf" srcId="{73292F2F-4BDC-4BFD-9479-56CD8C5E4E0A}" destId="{60A94987-1243-4908-848F-0B26E4C4BC75}" srcOrd="7" destOrd="0" presId="urn:microsoft.com/office/officeart/2005/8/layout/default"/>
    <dgm:cxn modelId="{C6F9592B-E8E6-4440-AACD-08C78B0ABB22}" type="presParOf" srcId="{73292F2F-4BDC-4BFD-9479-56CD8C5E4E0A}" destId="{4C2B34DB-0683-4319-B983-A666D9BFE9D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3F9A8-463F-41CE-86D3-2996F4C864EE}">
      <dsp:nvSpPr>
        <dsp:cNvPr id="0" name=""/>
        <dsp:cNvSpPr/>
      </dsp:nvSpPr>
      <dsp:spPr>
        <a:xfrm>
          <a:off x="205492" y="804"/>
          <a:ext cx="3445347" cy="20672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AU" sz="4000" kern="1200" dirty="0">
              <a:latin typeface="Garamond" panose="02020404030301010803" pitchFamily="18" charset="0"/>
            </a:rPr>
            <a:t>Population: 683 million, median age ~30.3 years</a:t>
          </a:r>
          <a:endParaRPr lang="en-US" sz="4000" kern="1200" dirty="0">
            <a:latin typeface="Garamond" panose="02020404030301010803" pitchFamily="18" charset="0"/>
          </a:endParaRPr>
        </a:p>
      </dsp:txBody>
      <dsp:txXfrm>
        <a:off x="205492" y="804"/>
        <a:ext cx="3445347" cy="2067208"/>
      </dsp:txXfrm>
    </dsp:sp>
    <dsp:sp modelId="{5AEA9F87-02FA-42A1-9EDB-F61CC1241615}">
      <dsp:nvSpPr>
        <dsp:cNvPr id="0" name=""/>
        <dsp:cNvSpPr/>
      </dsp:nvSpPr>
      <dsp:spPr>
        <a:xfrm>
          <a:off x="3995374" y="804"/>
          <a:ext cx="3445347" cy="20672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rgbClr val="FFFFFF"/>
              </a:solidFill>
              <a:latin typeface="Garamond" panose="02020404030301010803" pitchFamily="18" charset="0"/>
              <a:ea typeface="+mn-ea"/>
              <a:cs typeface="+mn-cs"/>
            </a:rPr>
            <a:t>AEC % of world GDP: ~6.5%</a:t>
          </a:r>
          <a:endParaRPr lang="en-US" sz="2400" kern="1200" dirty="0">
            <a:solidFill>
              <a:srgbClr val="FFFFFF"/>
            </a:solidFill>
            <a:latin typeface="Garamond" panose="02020404030301010803" pitchFamily="18" charset="0"/>
            <a:ea typeface="+mn-ea"/>
            <a:cs typeface="+mn-cs"/>
          </a:endParaRPr>
        </a:p>
      </dsp:txBody>
      <dsp:txXfrm>
        <a:off x="3995374" y="804"/>
        <a:ext cx="3445347" cy="2067208"/>
      </dsp:txXfrm>
    </dsp:sp>
    <dsp:sp modelId="{EF57CA18-7758-4D71-9AF6-C55B5F0ED258}">
      <dsp:nvSpPr>
        <dsp:cNvPr id="0" name=""/>
        <dsp:cNvSpPr/>
      </dsp:nvSpPr>
      <dsp:spPr>
        <a:xfrm>
          <a:off x="7785256" y="804"/>
          <a:ext cx="3445347" cy="20672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rgbClr val="FFFFFF"/>
              </a:solidFill>
              <a:latin typeface="Garamond" panose="02020404030301010803" pitchFamily="18" charset="0"/>
              <a:ea typeface="+mn-ea"/>
              <a:cs typeface="+mn-cs"/>
            </a:rPr>
            <a:t>AEC % of world population: ~8.5%</a:t>
          </a:r>
          <a:endParaRPr lang="en-US" sz="2400" kern="1200" dirty="0">
            <a:solidFill>
              <a:srgbClr val="FFFFFF"/>
            </a:solidFill>
            <a:latin typeface="Garamond" panose="02020404030301010803" pitchFamily="18" charset="0"/>
            <a:ea typeface="+mn-ea"/>
            <a:cs typeface="+mn-cs"/>
          </a:endParaRPr>
        </a:p>
      </dsp:txBody>
      <dsp:txXfrm>
        <a:off x="7785256" y="804"/>
        <a:ext cx="3445347" cy="2067208"/>
      </dsp:txXfrm>
    </dsp:sp>
    <dsp:sp modelId="{336AA397-FB36-4C31-9D44-62837F834586}">
      <dsp:nvSpPr>
        <dsp:cNvPr id="0" name=""/>
        <dsp:cNvSpPr/>
      </dsp:nvSpPr>
      <dsp:spPr>
        <a:xfrm>
          <a:off x="2100433" y="2412547"/>
          <a:ext cx="3445347" cy="20672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rgbClr val="FFFFFF"/>
              </a:solidFill>
              <a:latin typeface="Garamond" panose="02020404030301010803" pitchFamily="18" charset="0"/>
              <a:ea typeface="+mn-ea"/>
              <a:cs typeface="+mn-cs"/>
            </a:rPr>
            <a:t>AEC’s merchandise exports: </a:t>
          </a:r>
          <a:r>
            <a:rPr lang="en-AU" sz="2400" kern="1200" dirty="0" err="1">
              <a:solidFill>
                <a:srgbClr val="FFFFFF"/>
              </a:solidFill>
              <a:latin typeface="Garamond" panose="02020404030301010803" pitchFamily="18" charset="0"/>
              <a:ea typeface="+mn-ea"/>
              <a:cs typeface="+mn-cs"/>
            </a:rPr>
            <a:t>US$1.81</a:t>
          </a:r>
          <a:r>
            <a:rPr lang="en-AU" sz="2400" kern="1200" dirty="0">
              <a:solidFill>
                <a:srgbClr val="FFFFFF"/>
              </a:solidFill>
              <a:latin typeface="Garamond" panose="02020404030301010803" pitchFamily="18" charset="0"/>
              <a:ea typeface="+mn-ea"/>
              <a:cs typeface="+mn-cs"/>
            </a:rPr>
            <a:t> trillion</a:t>
          </a:r>
          <a:endParaRPr lang="en-US" sz="2400" kern="1200" dirty="0">
            <a:solidFill>
              <a:srgbClr val="FFFFFF"/>
            </a:solidFill>
            <a:latin typeface="Garamond" panose="02020404030301010803" pitchFamily="18" charset="0"/>
            <a:ea typeface="+mn-ea"/>
            <a:cs typeface="+mn-cs"/>
          </a:endParaRPr>
        </a:p>
      </dsp:txBody>
      <dsp:txXfrm>
        <a:off x="2100433" y="2412547"/>
        <a:ext cx="3445347" cy="2067208"/>
      </dsp:txXfrm>
    </dsp:sp>
    <dsp:sp modelId="{4C2B34DB-0683-4319-B983-A666D9BFE9D3}">
      <dsp:nvSpPr>
        <dsp:cNvPr id="0" name=""/>
        <dsp:cNvSpPr/>
      </dsp:nvSpPr>
      <dsp:spPr>
        <a:xfrm>
          <a:off x="5890315" y="2412547"/>
          <a:ext cx="3445347" cy="20672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rgbClr val="FFFFFF"/>
              </a:solidFill>
              <a:latin typeface="Garamond" panose="02020404030301010803" pitchFamily="18" charset="0"/>
              <a:ea typeface="+mn-ea"/>
              <a:cs typeface="+mn-cs"/>
            </a:rPr>
            <a:t>Fourth largest exporting region in the world</a:t>
          </a:r>
          <a:endParaRPr lang="en-US" sz="2400" kern="1200" dirty="0">
            <a:solidFill>
              <a:srgbClr val="FFFFFF"/>
            </a:solidFill>
            <a:latin typeface="Garamond" panose="02020404030301010803" pitchFamily="18" charset="0"/>
            <a:ea typeface="+mn-ea"/>
            <a:cs typeface="+mn-cs"/>
          </a:endParaRPr>
        </a:p>
      </dsp:txBody>
      <dsp:txXfrm>
        <a:off x="5890315" y="2412547"/>
        <a:ext cx="3445347" cy="20672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69" cy="465266"/>
          </a:xfrm>
          <a:prstGeom prst="rect">
            <a:avLst/>
          </a:prstGeom>
        </p:spPr>
        <p:txBody>
          <a:bodyPr vert="horz" wrap="square" lIns="91440" tIns="45720" rIns="91440" bIns="45720" numCol="1" anchor="t"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sz="quarter" idx="1"/>
          </p:nvPr>
        </p:nvSpPr>
        <p:spPr>
          <a:xfrm>
            <a:off x="3897337" y="0"/>
            <a:ext cx="2982869" cy="465266"/>
          </a:xfrm>
          <a:prstGeom prst="rect">
            <a:avLst/>
          </a:prstGeom>
        </p:spPr>
        <p:txBody>
          <a:bodyPr vert="horz" wrap="square" lIns="91440" tIns="45720" rIns="91440" bIns="45720" numCol="1" anchor="t"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99EA74-47B6-40EE-BD53-D68FFC5165E2}" type="datetime1">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11/11/2025</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Footer Placeholder 3"/>
          <p:cNvSpPr>
            <a:spLocks noGrp="1"/>
          </p:cNvSpPr>
          <p:nvPr>
            <p:ph type="ftr" sz="quarter" idx="2"/>
          </p:nvPr>
        </p:nvSpPr>
        <p:spPr>
          <a:xfrm>
            <a:off x="0" y="8829648"/>
            <a:ext cx="2982869" cy="465266"/>
          </a:xfrm>
          <a:prstGeom prst="rect">
            <a:avLst/>
          </a:prstGeom>
        </p:spPr>
        <p:txBody>
          <a:bodyPr vert="horz" wrap="square" lIns="91440" tIns="45720" rIns="91440" bIns="45720" numCol="1" anchor="b"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5" name="Slide Number Placeholder 4"/>
          <p:cNvSpPr>
            <a:spLocks noGrp="1"/>
          </p:cNvSpPr>
          <p:nvPr>
            <p:ph type="sldNum" sz="quarter" idx="3"/>
          </p:nvPr>
        </p:nvSpPr>
        <p:spPr>
          <a:xfrm>
            <a:off x="3897337" y="8829648"/>
            <a:ext cx="2982869" cy="465266"/>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44F2754-AA4A-4B2A-889A-32A4D7313FEF}"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18559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69" cy="465266"/>
          </a:xfrm>
          <a:prstGeom prst="rect">
            <a:avLst/>
          </a:prstGeom>
        </p:spPr>
        <p:txBody>
          <a:bodyPr vert="horz" wrap="square" lIns="93177" tIns="46589" rIns="93177" bIns="46589" numCol="1" anchor="t"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97337" y="0"/>
            <a:ext cx="2982869" cy="465266"/>
          </a:xfrm>
          <a:prstGeom prst="rect">
            <a:avLst/>
          </a:prstGeom>
        </p:spPr>
        <p:txBody>
          <a:bodyPr vert="horz" wrap="square" lIns="93177" tIns="46589" rIns="93177" bIns="46589" numCol="1" anchor="t"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2B9350-31B1-4206-94F8-2D62AA7CF971}" type="datetime1">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11/11/2025</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341313" y="696913"/>
            <a:ext cx="6199187" cy="3486150"/>
          </a:xfrm>
          <a:prstGeom prst="rect">
            <a:avLst/>
          </a:prstGeom>
          <a:noFill/>
          <a:ln w="12700">
            <a:solidFill>
              <a:prstClr val="black"/>
            </a:solidFill>
          </a:ln>
        </p:spPr>
      </p:sp>
      <p:sp>
        <p:nvSpPr>
          <p:cNvPr id="5" name="Notes Placeholder 4"/>
          <p:cNvSpPr>
            <a:spLocks noGrp="1"/>
          </p:cNvSpPr>
          <p:nvPr>
            <p:ph type="body" sz="quarter" idx="3"/>
          </p:nvPr>
        </p:nvSpPr>
        <p:spPr>
          <a:xfrm>
            <a:off x="689468" y="4416311"/>
            <a:ext cx="5502879" cy="4182934"/>
          </a:xfrm>
          <a:prstGeom prst="rect">
            <a:avLst/>
          </a:prstGeom>
        </p:spPr>
        <p:txBody>
          <a:bodyPr vert="horz" wrap="square" lIns="93177" tIns="46589" rIns="93177" bIns="46589"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Fifth level</a:t>
            </a:r>
          </a:p>
        </p:txBody>
      </p:sp>
      <p:sp>
        <p:nvSpPr>
          <p:cNvPr id="6" name="Footer Placeholder 5"/>
          <p:cNvSpPr>
            <a:spLocks noGrp="1"/>
          </p:cNvSpPr>
          <p:nvPr>
            <p:ph type="ftr" sz="quarter" idx="4"/>
          </p:nvPr>
        </p:nvSpPr>
        <p:spPr>
          <a:xfrm>
            <a:off x="0" y="8829648"/>
            <a:ext cx="2982869" cy="465266"/>
          </a:xfrm>
          <a:prstGeom prst="rect">
            <a:avLst/>
          </a:prstGeom>
        </p:spPr>
        <p:txBody>
          <a:bodyPr vert="horz" wrap="square" lIns="93177" tIns="46589" rIns="93177" bIns="46589" numCol="1" anchor="b" anchorCtr="0" compatLnSpc="1"/>
          <a:lstStyle>
            <a:lvl1pPr eaLnBrk="1" hangingPunct="1">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97337" y="8829648"/>
            <a:ext cx="2982869" cy="465266"/>
          </a:xfrm>
          <a:prstGeom prst="rect">
            <a:avLst/>
          </a:prstGeom>
        </p:spPr>
        <p:txBody>
          <a:bodyPr vert="horz" wrap="square" lIns="93177" tIns="46589" rIns="93177" bIns="46589"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85DF71E-BECF-4EC3-B642-0E8CA61A0D92}"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vi-VN"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740342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6913"/>
            <a:ext cx="6199187"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58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41313"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232EA8-49B6-4C3A-8672-51FF0D626489}" type="slidenum">
              <a:rPr lang="en-US" altLang="vi-VN" smtClean="0">
                <a:latin typeface="Calibri" panose="020F0502020204030204" pitchFamily="34" charset="0"/>
              </a:rPr>
              <a:pPr/>
              <a:t>4</a:t>
            </a:fld>
            <a:endParaRPr lang="en-US" altLang="vi-VN">
              <a:latin typeface="Calibri" panose="020F0502020204030204" pitchFamily="34" charset="0"/>
            </a:endParaRPr>
          </a:p>
        </p:txBody>
      </p:sp>
    </p:spTree>
    <p:extLst>
      <p:ext uri="{BB962C8B-B14F-4D97-AF65-F5344CB8AC3E}">
        <p14:creationId xmlns:p14="http://schemas.microsoft.com/office/powerpoint/2010/main" val="290796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41313"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232EA8-49B6-4C3A-8672-51FF0D626489}" type="slidenum">
              <a:rPr lang="en-US" altLang="vi-VN" smtClean="0">
                <a:latin typeface="Calibri" panose="020F0502020204030204" pitchFamily="34" charset="0"/>
              </a:rPr>
              <a:pPr/>
              <a:t>5</a:t>
            </a:fld>
            <a:endParaRPr lang="en-US" altLang="vi-VN">
              <a:latin typeface="Calibri" panose="020F0502020204030204" pitchFamily="34" charset="0"/>
            </a:endParaRPr>
          </a:p>
        </p:txBody>
      </p:sp>
    </p:spTree>
    <p:extLst>
      <p:ext uri="{BB962C8B-B14F-4D97-AF65-F5344CB8AC3E}">
        <p14:creationId xmlns:p14="http://schemas.microsoft.com/office/powerpoint/2010/main" val="274086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41313"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232EA8-49B6-4C3A-8672-51FF0D626489}" type="slidenum">
              <a:rPr lang="en-US" altLang="vi-VN" smtClean="0">
                <a:latin typeface="Calibri" panose="020F0502020204030204" pitchFamily="34" charset="0"/>
              </a:rPr>
              <a:pPr/>
              <a:t>6</a:t>
            </a:fld>
            <a:endParaRPr lang="en-US" altLang="vi-VN">
              <a:latin typeface="Calibri" panose="020F0502020204030204" pitchFamily="34" charset="0"/>
            </a:endParaRPr>
          </a:p>
        </p:txBody>
      </p:sp>
    </p:spTree>
    <p:extLst>
      <p:ext uri="{BB962C8B-B14F-4D97-AF65-F5344CB8AC3E}">
        <p14:creationId xmlns:p14="http://schemas.microsoft.com/office/powerpoint/2010/main" val="31912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41313"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232EA8-49B6-4C3A-8672-51FF0D626489}" type="slidenum">
              <a:rPr lang="en-US" altLang="vi-VN" smtClean="0">
                <a:latin typeface="Calibri" panose="020F0502020204030204" pitchFamily="34" charset="0"/>
              </a:rPr>
              <a:pPr/>
              <a:t>10</a:t>
            </a:fld>
            <a:endParaRPr lang="en-US" altLang="vi-VN">
              <a:latin typeface="Calibri" panose="020F0502020204030204" pitchFamily="34" charset="0"/>
            </a:endParaRPr>
          </a:p>
        </p:txBody>
      </p:sp>
    </p:spTree>
    <p:extLst>
      <p:ext uri="{BB962C8B-B14F-4D97-AF65-F5344CB8AC3E}">
        <p14:creationId xmlns:p14="http://schemas.microsoft.com/office/powerpoint/2010/main" val="242094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6913"/>
            <a:ext cx="6199187"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273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41313" y="696913"/>
            <a:ext cx="6199187" cy="3486150"/>
          </a:xfrm>
          <a:ln>
            <a:solidFill>
              <a:srgbClr val="000000">
                <a:alpha val="100000"/>
              </a:srgbClr>
            </a:solidFill>
            <a:miter lim="800000"/>
          </a:ln>
        </p:spPr>
      </p:sp>
      <p:sp>
        <p:nvSpPr>
          <p:cNvPr id="43011" name="Notes Placeholder 2"/>
          <p:cNvSpPr>
            <a:spLocks noGrp="1"/>
          </p:cNvSpPr>
          <p:nvPr>
            <p:ph type="body" idx="1"/>
          </p:nvPr>
        </p:nvSpPr>
        <p:spPr>
          <a:noFill/>
          <a:ln>
            <a:noFill/>
          </a:ln>
        </p:spPr>
        <p:txBody>
          <a:bodyPr wrap="square" lIns="93177" tIns="46589" rIns="93177" bIns="46589" anchor="t"/>
          <a:lstStyle/>
          <a:p>
            <a:pPr lvl="0"/>
            <a:endParaRPr lang="vi-VN" altLang="vi-VN"/>
          </a:p>
        </p:txBody>
      </p:sp>
      <p:sp>
        <p:nvSpPr>
          <p:cNvPr id="43012" name="Slide Number Placeholder 3"/>
          <p:cNvSpPr txBox="1">
            <a:spLocks noGrp="1"/>
          </p:cNvSpPr>
          <p:nvPr>
            <p:ph type="sldNum" sz="quarter" idx="10"/>
          </p:nvPr>
        </p:nvSpPr>
        <p:spPr>
          <a:xfrm>
            <a:off x="3897337" y="8829648"/>
            <a:ext cx="2982869" cy="465266"/>
          </a:xfrm>
          <a:prstGeom prst="rect">
            <a:avLst/>
          </a:prstGeom>
          <a:noFill/>
          <a:ln w="9525">
            <a:noFill/>
          </a:ln>
        </p:spPr>
        <p:txBody>
          <a:bodyPr lIns="93177" tIns="46589" rIns="93177" bIns="46589" anchor="b"/>
          <a:lstStyle/>
          <a:p>
            <a:pPr lvl="0" algn="r" eaLnBrk="1" hangingPunct="1"/>
            <a:fld id="{9A0DB2DC-4C9A-4742-B13C-FB6460FD3503}" type="slidenum">
              <a:rPr lang="en-US" altLang="vi-VN" sz="1200">
                <a:latin typeface="Calibri" panose="020F0502020204030204" pitchFamily="34" charset="0"/>
                <a:ea typeface="MS PGothic" panose="020B0600070205080204" pitchFamily="34" charset="-128"/>
              </a:rPr>
              <a:t>41</a:t>
            </a:fld>
            <a:endParaRPr lang="en-US" altLang="vi-VN" sz="1200" dirty="0">
              <a:latin typeface="Calibri" panose="020F050202020403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10" descr="dm_ppt_1.jpg"/>
          <p:cNvPicPr>
            <a:picLocks noChangeAspect="1"/>
          </p:cNvPicPr>
          <p:nvPr/>
        </p:nvPicPr>
        <p:blipFill>
          <a:blip r:embed="rId2"/>
          <a:stretch>
            <a:fillRect/>
          </a:stretch>
        </p:blipFill>
        <p:spPr>
          <a:xfrm>
            <a:off x="0" y="0"/>
            <a:ext cx="12192000" cy="6858000"/>
          </a:xfrm>
          <a:prstGeom prst="rect">
            <a:avLst/>
          </a:prstGeom>
          <a:noFill/>
          <a:ln w="9525">
            <a:noFill/>
          </a:ln>
        </p:spPr>
      </p:pic>
      <p:cxnSp>
        <p:nvCxnSpPr>
          <p:cNvPr id="12" name="Straight Connector 11"/>
          <p:cNvCxnSpPr/>
          <p:nvPr/>
        </p:nvCxnSpPr>
        <p:spPr>
          <a:xfrm>
            <a:off x="0" y="1865313"/>
            <a:ext cx="12192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65652" y="6472238"/>
            <a:ext cx="3039533"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sp>
        <p:nvSpPr>
          <p:cNvPr id="14" name="TextBox 13"/>
          <p:cNvSpPr txBox="1">
            <a:spLocks noChangeArrowheads="1"/>
          </p:cNvSpPr>
          <p:nvPr/>
        </p:nvSpPr>
        <p:spPr bwMode="auto">
          <a:xfrm>
            <a:off x="0" y="5995991"/>
            <a:ext cx="12192000" cy="4159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©2025 Duane Morris LLP. All Rights Reserved. Duane Morris is a registered service mark of Duane Morris LLP. </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Duane Morris – Firm and Affiliate Offices | New York | London | Singapore | Los Angeles | Chicago | Houston | Hanoi | Philadelphia | San Diego | San Francisco | Baltimore | Boston | Washington, D.C.</a:t>
            </a:r>
            <a:b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br>
            <a:r>
              <a:rPr kumimoji="0" lang="en-US" altLang="vi-VN" sz="700" b="0" i="0" u="none" strike="noStrike" kern="1200" cap="none" spc="0" normalizeH="0" baseline="0" noProof="0" dirty="0">
                <a:ln>
                  <a:noFill/>
                </a:ln>
                <a:solidFill>
                  <a:srgbClr val="203C6A"/>
                </a:solidFill>
                <a:effectLst/>
                <a:uLnTx/>
                <a:uFillTx/>
                <a:latin typeface="Arial" panose="020B0604020202020204" pitchFamily="34" charset="0"/>
                <a:ea typeface="+mn-ea"/>
                <a:cs typeface="Arial" panose="020B0604020202020204" pitchFamily="34" charset="0"/>
              </a:rPr>
              <a:t>Las Vegas | Atlanta | Miami | Pittsburgh | Newark | Boca Raton | Wilmington | Cherry Hill | Princeton | Lake Tahoe | Ho Chi Minh City | Duane Morris LLP – A Delaware limited liability partnership</a:t>
            </a:r>
            <a:endParaRPr kumimoji="0" lang="en-US" altLang="vi-VN" sz="700" b="0" i="0" u="none" strike="noStrike" kern="1200" cap="none" spc="0" normalizeH="0" baseline="0" noProof="0" dirty="0">
              <a:ln>
                <a:noFill/>
              </a:ln>
              <a:solidFill>
                <a:srgbClr val="203C6A"/>
              </a:solidFill>
              <a:effectLst/>
              <a:uLnTx/>
              <a:uFillTx/>
              <a:latin typeface="Adobe Heiti Std R" charset="0"/>
              <a:ea typeface="+mn-ea"/>
              <a:cs typeface="Arial" panose="020B0604020202020204" pitchFamily="34" charset="0"/>
            </a:endParaRPr>
          </a:p>
        </p:txBody>
      </p:sp>
      <p:sp>
        <p:nvSpPr>
          <p:cNvPr id="3075" name="Rectangle 3"/>
          <p:cNvSpPr>
            <a:spLocks noGrp="1" noChangeArrowheads="1"/>
          </p:cNvSpPr>
          <p:nvPr>
            <p:ph type="subTitle" idx="1"/>
          </p:nvPr>
        </p:nvSpPr>
        <p:spPr>
          <a:xfrm>
            <a:off x="19987" y="5055380"/>
            <a:ext cx="12192000" cy="914400"/>
          </a:xfrm>
        </p:spPr>
        <p:txBody>
          <a:bodyPr/>
          <a:lstStyle>
            <a:lvl1pPr marL="0" indent="0" algn="ctr">
              <a:buFontTx/>
              <a:buNone/>
              <a:defRPr sz="2400" b="1">
                <a:solidFill>
                  <a:srgbClr val="678553"/>
                </a:solidFill>
              </a:defRPr>
            </a:lvl1pPr>
          </a:lstStyle>
          <a:p>
            <a:r>
              <a:rPr lang="en-US"/>
              <a:t>Click to edit Master subtitle style</a:t>
            </a:r>
            <a:endParaRPr lang="en-US" dirty="0"/>
          </a:p>
        </p:txBody>
      </p:sp>
      <p:sp>
        <p:nvSpPr>
          <p:cNvPr id="8" name="Title 7"/>
          <p:cNvSpPr>
            <a:spLocks noGrp="1"/>
          </p:cNvSpPr>
          <p:nvPr>
            <p:ph type="title"/>
          </p:nvPr>
        </p:nvSpPr>
        <p:spPr>
          <a:xfrm>
            <a:off x="0" y="3783248"/>
            <a:ext cx="12192000" cy="864952"/>
          </a:xfrm>
        </p:spPr>
        <p:txBody>
          <a:bodyPr/>
          <a:lstStyle>
            <a:lvl1pPr algn="ctr">
              <a:defRPr sz="4000" b="1">
                <a:solidFill>
                  <a:srgbClr val="203C6A"/>
                </a:solidFill>
              </a:defRPr>
            </a:lvl1pPr>
          </a:lstStyle>
          <a:p>
            <a:r>
              <a:rPr lang="en-US"/>
              <a:t>Click to edit Master title style</a:t>
            </a:r>
            <a:endParaRPr lang="en-US" dirty="0"/>
          </a:p>
        </p:txBody>
      </p:sp>
      <p:sp>
        <p:nvSpPr>
          <p:cNvPr id="15" name="Slide Number Placeholder 10"/>
          <p:cNvSpPr>
            <a:spLocks noGrp="1"/>
          </p:cNvSpPr>
          <p:nvPr>
            <p:ph type="sldNum" sz="quarter" idx="4"/>
          </p:nvPr>
        </p:nvSpPr>
        <p:spPr>
          <a:xfrm>
            <a:off x="508000" y="6492878"/>
            <a:ext cx="2844800" cy="365125"/>
          </a:xfrm>
          <a:prstGeom prst="rect">
            <a:avLst/>
          </a:prstGeom>
        </p:spPr>
        <p:txBody>
          <a:bodyPr vert="horz" wrap="square" lIns="91440" tIns="45720" rIns="91440" bIns="45720" numCol="1" anchor="t" anchorCtr="0" compatLnSpc="1"/>
          <a:lstStyle>
            <a:lvl1pPr>
              <a:defRPr/>
            </a:lvl1pPr>
          </a:lstStyle>
          <a:p>
            <a:pPr>
              <a:defRPr/>
            </a:pPr>
            <a:fld id="{46BD5E33-F482-4D7C-A827-E4F8ADDF827C}"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17" name="Date Placeholder 3"/>
          <p:cNvSpPr>
            <a:spLocks noGrp="1"/>
          </p:cNvSpPr>
          <p:nvPr>
            <p:ph type="dt" sz="half" idx="2"/>
          </p:nvPr>
        </p:nvSpPr>
        <p:spPr>
          <a:xfrm>
            <a:off x="7620000" y="6492878"/>
            <a:ext cx="3860800" cy="365125"/>
          </a:xfrm>
          <a:prstGeom prst="rect">
            <a:avLst/>
          </a:prstGeom>
        </p:spPr>
        <p:txBody>
          <a:bodyPr vert="horz" wrap="square" lIns="91440" tIns="45720" rIns="91440" bIns="45720" numCol="1" anchor="t" anchorCtr="0" compatLnSpc="1"/>
          <a:lstStyle>
            <a:lvl1pPr algn="r">
              <a:defRPr/>
            </a:lvl1pPr>
          </a:lstStyle>
          <a:p>
            <a:pPr>
              <a:defRPr/>
            </a:pPr>
            <a:fld id="{35F9B099-564E-4D72-A8DB-913111709386}" type="datetime1">
              <a:rPr lang="en-US" altLang="vi-VN" smtClean="0">
                <a:cs typeface="Arial" panose="020B0604020202020204" pitchFamily="34" charset="0"/>
              </a:rPr>
              <a:pPr>
                <a:defRPr/>
              </a:pPr>
              <a:t>11/11/2025</a:t>
            </a:fld>
            <a:endParaRPr lang="en-US" altLang="vi-VN" dirty="0">
              <a:cs typeface="Arial" panose="020B0604020202020204" pitchFamily="34" charset="0"/>
            </a:endParaRPr>
          </a:p>
        </p:txBody>
      </p:sp>
    </p:spTree>
    <p:extLst>
      <p:ext uri="{BB962C8B-B14F-4D97-AF65-F5344CB8AC3E}">
        <p14:creationId xmlns:p14="http://schemas.microsoft.com/office/powerpoint/2010/main" val="1393072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680" y="1068779"/>
            <a:ext cx="11460480" cy="868680"/>
          </a:xfrm>
        </p:spPr>
        <p:txBody>
          <a:bodyPr/>
          <a:lstStyle>
            <a:lvl1pPr>
              <a:defRPr sz="3300" b="1"/>
            </a:lvl1pPr>
          </a:lstStyle>
          <a:p>
            <a:r>
              <a:rPr lang="en-US"/>
              <a:t>Click to edit Master title style</a:t>
            </a:r>
            <a:endParaRPr lang="en-US" dirty="0"/>
          </a:p>
        </p:txBody>
      </p:sp>
      <p:sp>
        <p:nvSpPr>
          <p:cNvPr id="3" name="Content Placeholder 2"/>
          <p:cNvSpPr>
            <a:spLocks noGrp="1"/>
          </p:cNvSpPr>
          <p:nvPr>
            <p:ph idx="1"/>
          </p:nvPr>
        </p:nvSpPr>
        <p:spPr>
          <a:xfrm>
            <a:off x="506680" y="1995055"/>
            <a:ext cx="11436096" cy="4480560"/>
          </a:xfrm>
        </p:spPr>
        <p:txBody>
          <a:bodyPr/>
          <a:lstStyle>
            <a:lvl1pPr marL="465455" indent="-465455">
              <a:defRPr sz="3000"/>
            </a:lvl1pPr>
            <a:lvl2pPr marL="914400" indent="-403225">
              <a:defRPr sz="2600"/>
            </a:lvl2pPr>
            <a:lvl3pPr marL="1379855" indent="-406400">
              <a:buFont typeface="Wingdings" panose="05000000000000000000" pitchFamily="2" charset="2"/>
              <a:buChar char="Ø"/>
              <a:defRPr sz="2400"/>
            </a:lvl3pPr>
            <a:lvl4pPr marL="1828800" indent="-403225">
              <a:buFont typeface="Wingdings" panose="05000000000000000000" pitchFamily="2" charset="2"/>
              <a:buChar char="§"/>
              <a:defRPr sz="2000"/>
            </a:lvl4pPr>
            <a:lvl5pPr marL="2294255" indent="-4064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5" name="Date Placeholder 4"/>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11/11/2025</a:t>
            </a:fld>
            <a:endParaRPr lang="en-US" altLang="vi-VN" dirty="0">
              <a:cs typeface="Arial" panose="020B0604020202020204" pitchFamily="34" charset="0"/>
            </a:endParaRPr>
          </a:p>
        </p:txBody>
      </p:sp>
    </p:spTree>
    <p:extLst>
      <p:ext uri="{BB962C8B-B14F-4D97-AF65-F5344CB8AC3E}">
        <p14:creationId xmlns:p14="http://schemas.microsoft.com/office/powerpoint/2010/main" val="29314291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5" name="Date Placeholder 4"/>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11/11/2025</a:t>
            </a:fld>
            <a:endParaRPr lang="en-US" altLang="vi-VN" dirty="0">
              <a:cs typeface="Arial" panose="020B0604020202020204" pitchFamily="34" charset="0"/>
            </a:endParaRPr>
          </a:p>
        </p:txBody>
      </p:sp>
    </p:spTree>
    <p:extLst>
      <p:ext uri="{BB962C8B-B14F-4D97-AF65-F5344CB8AC3E}">
        <p14:creationId xmlns:p14="http://schemas.microsoft.com/office/powerpoint/2010/main" val="31571581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9613" y="920464"/>
            <a:ext cx="10972800" cy="984536"/>
          </a:xfrm>
        </p:spPr>
        <p:txBody>
          <a:bodyPr/>
          <a:lstStyle>
            <a:lvl1pPr>
              <a:defRPr sz="3300" b="1"/>
            </a:lvl1pPr>
          </a:lstStyle>
          <a:p>
            <a:r>
              <a:rPr lang="en-US"/>
              <a:t>Click to edit Master title style</a:t>
            </a:r>
            <a:endParaRPr lang="en-US" dirty="0"/>
          </a:p>
        </p:txBody>
      </p:sp>
      <p:sp>
        <p:nvSpPr>
          <p:cNvPr id="3" name="Text Placeholder 2"/>
          <p:cNvSpPr>
            <a:spLocks noGrp="1"/>
          </p:cNvSpPr>
          <p:nvPr>
            <p:ph type="body" idx="1"/>
          </p:nvPr>
        </p:nvSpPr>
        <p:spPr>
          <a:xfrm>
            <a:off x="583844" y="1905002"/>
            <a:ext cx="5412675"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3844" y="2399725"/>
            <a:ext cx="54126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905002"/>
            <a:ext cx="5389033" cy="49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39972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8" name="Date Placeholder 7"/>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11/11/2025</a:t>
            </a:fld>
            <a:endParaRPr lang="en-US" altLang="vi-VN" dirty="0">
              <a:cs typeface="Arial" panose="020B0604020202020204" pitchFamily="34" charset="0"/>
            </a:endParaRPr>
          </a:p>
        </p:txBody>
      </p:sp>
    </p:spTree>
    <p:extLst>
      <p:ext uri="{BB962C8B-B14F-4D97-AF65-F5344CB8AC3E}">
        <p14:creationId xmlns:p14="http://schemas.microsoft.com/office/powerpoint/2010/main" val="24719527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4" name="Date Placeholder 3"/>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11/11/2025</a:t>
            </a:fld>
            <a:endParaRPr lang="en-US" altLang="vi-VN" dirty="0">
              <a:cs typeface="Arial" panose="020B0604020202020204" pitchFamily="34" charset="0"/>
            </a:endParaRPr>
          </a:p>
        </p:txBody>
      </p:sp>
    </p:spTree>
    <p:extLst>
      <p:ext uri="{BB962C8B-B14F-4D97-AF65-F5344CB8AC3E}">
        <p14:creationId xmlns:p14="http://schemas.microsoft.com/office/powerpoint/2010/main" val="15453697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3" name="Date Placeholder 2"/>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11/11/2025</a:t>
            </a:fld>
            <a:endParaRPr lang="en-US" altLang="vi-VN" dirty="0">
              <a:cs typeface="Arial" panose="020B0604020202020204" pitchFamily="34" charset="0"/>
            </a:endParaRPr>
          </a:p>
        </p:txBody>
      </p:sp>
    </p:spTree>
    <p:extLst>
      <p:ext uri="{BB962C8B-B14F-4D97-AF65-F5344CB8AC3E}">
        <p14:creationId xmlns:p14="http://schemas.microsoft.com/office/powerpoint/2010/main" val="27038898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992570"/>
            <a:ext cx="4011084" cy="1162050"/>
          </a:xfrm>
        </p:spPr>
        <p:txBody>
          <a:bodyPr anchor="b"/>
          <a:lstStyle>
            <a:lvl1pPr algn="ctr">
              <a:defRPr sz="2400" b="1"/>
            </a:lvl1pPr>
          </a:lstStyle>
          <a:p>
            <a:r>
              <a:rPr lang="en-US"/>
              <a:t>Click to edit Master title style</a:t>
            </a:r>
            <a:endParaRPr lang="en-US" dirty="0"/>
          </a:p>
        </p:txBody>
      </p:sp>
      <p:sp>
        <p:nvSpPr>
          <p:cNvPr id="3" name="Content Placeholder 2"/>
          <p:cNvSpPr>
            <a:spLocks noGrp="1"/>
          </p:cNvSpPr>
          <p:nvPr>
            <p:ph idx="1"/>
          </p:nvPr>
        </p:nvSpPr>
        <p:spPr>
          <a:xfrm>
            <a:off x="4766733" y="992571"/>
            <a:ext cx="6815667" cy="548443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154621"/>
            <a:ext cx="4011084" cy="43223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6" name="Date Placeholder 5"/>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11/11/2025</a:t>
            </a:fld>
            <a:endParaRPr lang="en-US" altLang="vi-VN" dirty="0">
              <a:cs typeface="Arial" panose="020B0604020202020204" pitchFamily="34" charset="0"/>
            </a:endParaRPr>
          </a:p>
        </p:txBody>
      </p:sp>
    </p:spTree>
    <p:extLst>
      <p:ext uri="{BB962C8B-B14F-4D97-AF65-F5344CB8AC3E}">
        <p14:creationId xmlns:p14="http://schemas.microsoft.com/office/powerpoint/2010/main" val="13482044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54243"/>
            <a:ext cx="7315200" cy="3573332"/>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0" cap="none" spc="0" normalizeH="0" baseline="0" noProof="0" dirty="0">
                <a:ln>
                  <a:noFill/>
                </a:ln>
                <a:solidFill>
                  <a:srgbClr val="203C6A"/>
                </a:solidFill>
                <a:effectLst/>
                <a:uLnTx/>
                <a:uFillTx/>
                <a:latin typeface="Arial" panose="020B0604020202020204" pitchFamily="34" charset="0"/>
                <a:ea typeface="Arial" panose="020B0604020202020204" pitchFamily="34" charset="0"/>
                <a:cs typeface="Arial" panose="020B0604020202020204" pitchFamily="34" charset="0"/>
              </a:rPr>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6" name="Date Placeholder 5"/>
          <p:cNvSpPr>
            <a:spLocks noGrp="1"/>
          </p:cNvSpPr>
          <p:nvPr>
            <p:ph type="dt" sz="half" idx="11"/>
          </p:nvPr>
        </p:nvSpPr>
        <p:spPr/>
        <p:txBody>
          <a:bodyPr/>
          <a:lstStyle/>
          <a:p>
            <a:pPr>
              <a:defRPr/>
            </a:pPr>
            <a:fld id="{C0C3CAC0-F150-4048-BB23-24C743618A99}" type="datetime1">
              <a:rPr lang="en-US" altLang="vi-VN" smtClean="0">
                <a:cs typeface="Arial" panose="020B0604020202020204" pitchFamily="34" charset="0"/>
              </a:rPr>
              <a:pPr>
                <a:defRPr/>
              </a:pPr>
              <a:t>11/11/2025</a:t>
            </a:fld>
            <a:endParaRPr lang="en-US" altLang="vi-VN" dirty="0">
              <a:cs typeface="Arial" panose="020B0604020202020204" pitchFamily="34" charset="0"/>
            </a:endParaRPr>
          </a:p>
        </p:txBody>
      </p:sp>
    </p:spTree>
    <p:extLst>
      <p:ext uri="{BB962C8B-B14F-4D97-AF65-F5344CB8AC3E}">
        <p14:creationId xmlns:p14="http://schemas.microsoft.com/office/powerpoint/2010/main" val="28762724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dm_ppt_2.jpg"/>
          <p:cNvPicPr>
            <a:picLocks noChangeAspect="1"/>
          </p:cNvPicPr>
          <p:nvPr/>
        </p:nvPicPr>
        <p:blipFill>
          <a:blip r:embed="rId10"/>
          <a:stretch>
            <a:fillRect/>
          </a:stretch>
        </p:blipFill>
        <p:spPr>
          <a:xfrm>
            <a:off x="0" y="0"/>
            <a:ext cx="12192000" cy="6858000"/>
          </a:xfrm>
          <a:prstGeom prst="rect">
            <a:avLst/>
          </a:prstGeom>
          <a:noFill/>
          <a:ln w="9525">
            <a:noFill/>
          </a:ln>
        </p:spPr>
      </p:pic>
      <p:sp>
        <p:nvSpPr>
          <p:cNvPr id="1027" name="Rectangle 3"/>
          <p:cNvSpPr>
            <a:spLocks noGrp="1"/>
          </p:cNvSpPr>
          <p:nvPr>
            <p:ph type="body" idx="1"/>
          </p:nvPr>
        </p:nvSpPr>
        <p:spPr>
          <a:xfrm>
            <a:off x="512235" y="1993903"/>
            <a:ext cx="11434233" cy="4481513"/>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1028" name="Rectangle 2"/>
          <p:cNvSpPr>
            <a:spLocks noGrp="1"/>
          </p:cNvSpPr>
          <p:nvPr>
            <p:ph type="title"/>
          </p:nvPr>
        </p:nvSpPr>
        <p:spPr>
          <a:xfrm>
            <a:off x="499533" y="1068391"/>
            <a:ext cx="11457517" cy="865187"/>
          </a:xfrm>
          <a:prstGeom prst="rect">
            <a:avLst/>
          </a:prstGeom>
          <a:noFill/>
          <a:ln w="9525">
            <a:noFill/>
          </a:ln>
        </p:spPr>
        <p:txBody>
          <a:bodyPr anchor="ctr"/>
          <a:lstStyle/>
          <a:p>
            <a:pPr lvl="0"/>
            <a:r>
              <a:rPr lang="en-US" altLang="vi-VN" dirty="0"/>
              <a:t>Click to edit Master title style</a:t>
            </a:r>
          </a:p>
        </p:txBody>
      </p:sp>
      <p:sp>
        <p:nvSpPr>
          <p:cNvPr id="10" name="Rectangle 9"/>
          <p:cNvSpPr/>
          <p:nvPr/>
        </p:nvSpPr>
        <p:spPr>
          <a:xfrm>
            <a:off x="8511120" y="6472238"/>
            <a:ext cx="3037417"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www.duanemorris.com</a:t>
            </a:r>
          </a:p>
        </p:txBody>
      </p:sp>
      <p:cxnSp>
        <p:nvCxnSpPr>
          <p:cNvPr id="16" name="Straight Connector 15"/>
          <p:cNvCxnSpPr/>
          <p:nvPr/>
        </p:nvCxnSpPr>
        <p:spPr>
          <a:xfrm>
            <a:off x="0" y="412750"/>
            <a:ext cx="12192000" cy="1588"/>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508000" y="6492878"/>
            <a:ext cx="2844800" cy="365125"/>
          </a:xfrm>
          <a:prstGeom prst="rect">
            <a:avLst/>
          </a:prstGeom>
        </p:spPr>
        <p:txBody>
          <a:bodyPr vert="horz" wrap="square" lIns="91440" tIns="45720" rIns="91440" bIns="45720" numCol="1" anchor="t" anchorCtr="0" compatLnSpc="1"/>
          <a:lstStyle>
            <a:lvl1pPr eaLnBrk="1" hangingPunct="1">
              <a:defRPr sz="1000">
                <a:solidFill>
                  <a:srgbClr val="203C6A"/>
                </a:solidFill>
              </a:defRPr>
            </a:lvl1pPr>
          </a:lstStyle>
          <a:p>
            <a:pPr>
              <a:defRPr/>
            </a:pPr>
            <a:fld id="{A927688C-CD5F-4BFB-97A8-622AA87D5F55}" type="slidenum">
              <a:rPr lang="en-US" altLang="vi-VN" smtClean="0">
                <a:cs typeface="Arial" panose="020B0604020202020204" pitchFamily="34" charset="0"/>
              </a:rPr>
              <a:pPr>
                <a:defRPr/>
              </a:pPr>
              <a:t>‹#›</a:t>
            </a:fld>
            <a:endParaRPr lang="en-US" altLang="vi-VN" dirty="0">
              <a:cs typeface="Arial" panose="020B0604020202020204" pitchFamily="34" charset="0"/>
            </a:endParaRPr>
          </a:p>
        </p:txBody>
      </p:sp>
      <p:sp>
        <p:nvSpPr>
          <p:cNvPr id="8" name="Date Placeholder 3"/>
          <p:cNvSpPr>
            <a:spLocks noGrp="1"/>
          </p:cNvSpPr>
          <p:nvPr>
            <p:ph type="dt" sz="half" idx="2"/>
          </p:nvPr>
        </p:nvSpPr>
        <p:spPr>
          <a:xfrm>
            <a:off x="3454400" y="6492878"/>
            <a:ext cx="4978400" cy="365125"/>
          </a:xfrm>
          <a:prstGeom prst="rect">
            <a:avLst/>
          </a:prstGeom>
        </p:spPr>
        <p:txBody>
          <a:bodyPr vert="horz" wrap="square" lIns="91440" tIns="45720" rIns="91440" bIns="45720" numCol="1" anchor="t" anchorCtr="0" compatLnSpc="1"/>
          <a:lstStyle>
            <a:lvl1pPr algn="ctr" eaLnBrk="1" hangingPunct="1">
              <a:defRPr sz="1000">
                <a:solidFill>
                  <a:srgbClr val="203C6A"/>
                </a:solidFill>
              </a:defRPr>
            </a:lvl1pPr>
          </a:lstStyle>
          <a:p>
            <a:pPr>
              <a:defRPr/>
            </a:pPr>
            <a:fld id="{C0C3CAC0-F150-4048-BB23-24C743618A99}" type="datetime1">
              <a:rPr lang="en-US" altLang="vi-VN" smtClean="0">
                <a:cs typeface="Arial" panose="020B0604020202020204" pitchFamily="34" charset="0"/>
              </a:rPr>
              <a:pPr>
                <a:defRPr/>
              </a:pPr>
              <a:t>11/11/2025</a:t>
            </a:fld>
            <a:endParaRPr lang="en-US" altLang="vi-VN" dirty="0">
              <a:cs typeface="Arial" panose="020B0604020202020204" pitchFamily="34" charset="0"/>
            </a:endParaRPr>
          </a:p>
        </p:txBody>
      </p:sp>
    </p:spTree>
    <p:extLst>
      <p:ext uri="{BB962C8B-B14F-4D97-AF65-F5344CB8AC3E}">
        <p14:creationId xmlns:p14="http://schemas.microsoft.com/office/powerpoint/2010/main" val="44162358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ransition/>
  <p:hf sldNum="0" hdr="0" ftr="0" dt="0"/>
  <p:txStyles>
    <p:titleStyle>
      <a:lvl1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2pPr>
      <a:lvl3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3pPr>
      <a:lvl4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4pPr>
      <a:lvl5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p:titleStyle>
    <p:bodyStyle>
      <a:lvl1pPr marL="463550" indent="-463550" algn="l" rtl="0" eaLnBrk="0" fontAlgn="base" hangingPunct="0">
        <a:spcBef>
          <a:spcPct val="20000"/>
        </a:spcBef>
        <a:spcAft>
          <a:spcPct val="0"/>
        </a:spcAft>
        <a:buFont typeface="Arial" panose="020B0604020202020204" pitchFamily="34" charset="0"/>
        <a:buChar char="•"/>
        <a:defRPr sz="3000">
          <a:solidFill>
            <a:srgbClr val="203C6A"/>
          </a:solidFill>
          <a:latin typeface="Arial" panose="020B0604020202020204" pitchFamily="34" charset="0"/>
          <a:ea typeface="Arial" panose="020B0604020202020204" pitchFamily="34" charset="0"/>
          <a:cs typeface="Arial" panose="020B0604020202020204" pitchFamily="34" charset="0"/>
        </a:defRPr>
      </a:lvl1pPr>
      <a:lvl2pPr marL="914400" indent="-403225" algn="l" rtl="0" eaLnBrk="0" fontAlgn="base" hangingPunct="0">
        <a:spcBef>
          <a:spcPct val="20000"/>
        </a:spcBef>
        <a:spcAft>
          <a:spcPct val="0"/>
        </a:spcAft>
        <a:buChar char="–"/>
        <a:defRPr sz="2600">
          <a:solidFill>
            <a:srgbClr val="203C6A"/>
          </a:solidFill>
          <a:latin typeface="Arial" panose="020B0604020202020204" pitchFamily="34" charset="0"/>
          <a:ea typeface="Arial" panose="020B0604020202020204" pitchFamily="34" charset="0"/>
          <a:cs typeface="Arial" panose="020B0604020202020204" pitchFamily="34" charset="0"/>
        </a:defRPr>
      </a:lvl2pPr>
      <a:lvl3pPr marL="1377950" indent="-405130" algn="l" rtl="0" eaLnBrk="0" fontAlgn="base" hangingPunct="0">
        <a:spcBef>
          <a:spcPct val="20000"/>
        </a:spcBef>
        <a:spcAft>
          <a:spcPct val="0"/>
        </a:spcAft>
        <a:buFont typeface="Wingdings" panose="05000000000000000000" pitchFamily="2" charset="2"/>
        <a:buChar char="Ø"/>
        <a:defRPr sz="2400">
          <a:solidFill>
            <a:srgbClr val="203C6A"/>
          </a:solidFill>
          <a:latin typeface="Arial" panose="020B0604020202020204" pitchFamily="34" charset="0"/>
          <a:ea typeface="Arial" panose="020B0604020202020204" pitchFamily="34" charset="0"/>
          <a:cs typeface="Arial" panose="020B0604020202020204" pitchFamily="34" charset="0"/>
        </a:defRPr>
      </a:lvl3pPr>
      <a:lvl4pPr marL="1828800" indent="-403225" algn="l" rtl="0" eaLnBrk="0" fontAlgn="base" hangingPunct="0">
        <a:spcBef>
          <a:spcPct val="20000"/>
        </a:spcBef>
        <a:spcAft>
          <a:spcPct val="0"/>
        </a:spcAft>
        <a:buFont typeface="Wingdings" panose="05000000000000000000" pitchFamily="2" charset="2"/>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4pPr>
      <a:lvl5pPr marL="2292350" indent="-405130" algn="l" rtl="0" eaLnBrk="0" fontAlgn="base" hangingPunct="0">
        <a:spcBef>
          <a:spcPct val="20000"/>
        </a:spcBef>
        <a:spcAft>
          <a:spcPct val="0"/>
        </a:spcAft>
        <a:buChar char="»"/>
        <a:defRPr sz="2000">
          <a:solidFill>
            <a:srgbClr val="203C6A"/>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rgbClr val="1B325F"/>
          </a:solidFill>
          <a:latin typeface="+mn-lt"/>
        </a:defRPr>
      </a:lvl6pPr>
      <a:lvl7pPr marL="2971800" indent="-228600" algn="l" rtl="0" eaLnBrk="1" fontAlgn="base" hangingPunct="1">
        <a:spcBef>
          <a:spcPct val="20000"/>
        </a:spcBef>
        <a:spcAft>
          <a:spcPct val="0"/>
        </a:spcAft>
        <a:buChar char="»"/>
        <a:defRPr sz="2000">
          <a:solidFill>
            <a:srgbClr val="1B325F"/>
          </a:solidFill>
          <a:latin typeface="+mn-lt"/>
        </a:defRPr>
      </a:lvl7pPr>
      <a:lvl8pPr marL="3429000" indent="-228600" algn="l" rtl="0" eaLnBrk="1" fontAlgn="base" hangingPunct="1">
        <a:spcBef>
          <a:spcPct val="20000"/>
        </a:spcBef>
        <a:spcAft>
          <a:spcPct val="0"/>
        </a:spcAft>
        <a:buChar char="»"/>
        <a:defRPr sz="2000">
          <a:solidFill>
            <a:srgbClr val="1B325F"/>
          </a:solidFill>
          <a:latin typeface="+mn-lt"/>
        </a:defRPr>
      </a:lvl8pPr>
      <a:lvl9pPr marL="3886200" indent="-228600" algn="l" rtl="0" eaLnBrk="1" fontAlgn="base" hangingPunct="1">
        <a:spcBef>
          <a:spcPct val="20000"/>
        </a:spcBef>
        <a:spcAft>
          <a:spcPct val="0"/>
        </a:spcAft>
        <a:buChar char="»"/>
        <a:defRPr sz="2000">
          <a:solidFill>
            <a:srgbClr val="1B32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1"/>
          </p:nvPr>
        </p:nvSpPr>
        <p:spPr>
          <a:xfrm>
            <a:off x="1538288" y="5054600"/>
            <a:ext cx="9144000" cy="914400"/>
          </a:xfrm>
        </p:spPr>
        <p:txBody>
          <a:bodyPr vert="horz" wrap="square" lIns="91440" tIns="45720" rIns="91440" bIns="45720" anchor="t"/>
          <a:lstStyle/>
          <a:p>
            <a:pPr eaLnBrk="1" hangingPunct="1">
              <a:buClrTx/>
              <a:buSzTx/>
            </a:pPr>
            <a:r>
              <a:rPr lang="en-US" altLang="vi-VN" dirty="0">
                <a:solidFill>
                  <a:srgbClr val="678553"/>
                </a:solidFill>
                <a:latin typeface="Garamond" panose="02020404030301010803" pitchFamily="18" charset="0"/>
                <a:ea typeface="Arial" panose="020B0604020202020204" pitchFamily="34" charset="0"/>
                <a:cs typeface="Arial" panose="020B0604020202020204" pitchFamily="34" charset="0"/>
              </a:rPr>
              <a:t>DR. OLIVER MASSMANN - PARTNER, GENERAL DIRECTOR </a:t>
            </a:r>
          </a:p>
          <a:p>
            <a:pPr eaLnBrk="1" hangingPunct="1">
              <a:buClrTx/>
              <a:buSzTx/>
            </a:pPr>
            <a:r>
              <a:rPr lang="en-US" altLang="vi-VN" dirty="0">
                <a:solidFill>
                  <a:srgbClr val="678553"/>
                </a:solidFill>
                <a:latin typeface="Garamond" panose="02020404030301010803" pitchFamily="18" charset="0"/>
                <a:ea typeface="Arial" panose="020B0604020202020204" pitchFamily="34" charset="0"/>
                <a:cs typeface="Arial" panose="020B0604020202020204" pitchFamily="34" charset="0"/>
              </a:rPr>
              <a:t>DUANE MORRIS VIETNAM LLC</a:t>
            </a:r>
          </a:p>
          <a:p>
            <a:pPr>
              <a:buClrTx/>
              <a:buSzTx/>
            </a:pPr>
            <a:endParaRPr lang="en-AU" altLang="en-US" dirty="0">
              <a:solidFill>
                <a:srgbClr val="678553"/>
              </a:solidFill>
              <a:latin typeface="Arial" panose="020B0604020202020204" pitchFamily="34" charset="0"/>
              <a:ea typeface="Arial" panose="020B0604020202020204" pitchFamily="34" charset="0"/>
              <a:cs typeface="Arial" panose="020B0604020202020204" pitchFamily="34" charset="0"/>
            </a:endParaRPr>
          </a:p>
        </p:txBody>
      </p:sp>
      <p:sp>
        <p:nvSpPr>
          <p:cNvPr id="5123" name="Title 2"/>
          <p:cNvSpPr>
            <a:spLocks noGrp="1"/>
          </p:cNvSpPr>
          <p:nvPr>
            <p:ph type="title"/>
          </p:nvPr>
        </p:nvSpPr>
        <p:spPr>
          <a:xfrm>
            <a:off x="1881188" y="3352800"/>
            <a:ext cx="8458200" cy="1295400"/>
          </a:xfrm>
        </p:spPr>
        <p:txBody>
          <a:bodyPr vert="horz" wrap="square" lIns="91440" tIns="45720" rIns="91440" bIns="45720" anchor="ctr"/>
          <a:lstStyle/>
          <a:p>
            <a:r>
              <a:rPr lang="en-US" altLang="en-AU" sz="3000">
                <a:latin typeface="Garamond" panose="02020404030301010803" pitchFamily="18" charset="0"/>
              </a:rPr>
              <a:t>VIETNAM - MARKET ENTRY – </a:t>
            </a:r>
            <a:br>
              <a:rPr lang="en-US" altLang="en-AU" sz="3000">
                <a:latin typeface="Garamond" panose="02020404030301010803" pitchFamily="18" charset="0"/>
              </a:rPr>
            </a:br>
            <a:r>
              <a:rPr lang="en-US" altLang="en-AU" sz="3000">
                <a:latin typeface="Garamond" panose="02020404030301010803" pitchFamily="18" charset="0"/>
              </a:rPr>
              <a:t>IN CONTEXT OF ASIA</a:t>
            </a:r>
            <a:endParaRPr lang="en-US" altLang="en-AU" sz="3000" dirty="0">
              <a:latin typeface="Garamond" panose="02020404030301010803" pitchFamily="18" charset="0"/>
            </a:endParaRPr>
          </a:p>
        </p:txBody>
      </p:sp>
      <p:sp>
        <p:nvSpPr>
          <p:cNvPr id="5124" name="Slide Number Placeholder 3"/>
          <p:cNvSpPr txBox="1">
            <a:spLocks noGrp="1"/>
          </p:cNvSpPr>
          <p:nvPr>
            <p:ph type="sldNum" sz="quarter" idx="4"/>
          </p:nvPr>
        </p:nvSpPr>
        <p:spPr>
          <a:xfrm>
            <a:off x="0" y="6492875"/>
            <a:ext cx="2844800" cy="365125"/>
          </a:xfrm>
          <a:noFill/>
          <a:ln>
            <a:noFill/>
          </a:ln>
        </p:spPr>
        <p:txBody>
          <a:bodyPr/>
          <a:lstStyle/>
          <a:p>
            <a:fld id="{9A0DB2DC-4C9A-4742-B13C-FB6460FD3503}" type="slidenum">
              <a:rPr lang="en-US" altLang="vi-VN">
                <a:ea typeface="Arial" panose="020B0604020202020204" pitchFamily="34" charset="0"/>
                <a:cs typeface="Arial" panose="020B0604020202020204" pitchFamily="34" charset="0"/>
              </a:rPr>
              <a:pPr/>
              <a:t>1</a:t>
            </a:fld>
            <a:endParaRPr lang="en-US" altLang="vi-VN" dirty="0">
              <a:ea typeface="Arial" panose="020B060402020202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15159" y="909045"/>
            <a:ext cx="7009804" cy="652463"/>
          </a:xfrm>
        </p:spPr>
        <p:txBody>
          <a:bodyPr>
            <a:normAutofit fontScale="90000"/>
          </a:bodyPr>
          <a:lstStyle/>
          <a:p>
            <a:r>
              <a:rPr lang="en-AU" altLang="en-US" dirty="0">
                <a:latin typeface="Garamond" panose="02020404030301010803" pitchFamily="18" charset="0"/>
              </a:rPr>
              <a:t>Vietnam’s Deep International Integration</a:t>
            </a:r>
          </a:p>
        </p:txBody>
      </p:sp>
      <p:pic>
        <p:nvPicPr>
          <p:cNvPr id="16387"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524501" y="3200404"/>
            <a:ext cx="1356122" cy="903685"/>
          </a:xfrm>
        </p:spPr>
      </p:pic>
      <p:sp>
        <p:nvSpPr>
          <p:cNvPr id="16388"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A49346-5937-47B0-91C2-01CBC593D1A7}" type="slidenum">
              <a:rPr lang="en-US" altLang="vi-VN" smtClean="0">
                <a:solidFill>
                  <a:srgbClr val="203C6A"/>
                </a:solidFill>
              </a:rPr>
              <a:pPr/>
              <a:t>10</a:t>
            </a:fld>
            <a:endParaRPr lang="en-US" altLang="vi-VN">
              <a:solidFill>
                <a:srgbClr val="203C6A"/>
              </a:solidFill>
            </a:endParaRPr>
          </a:p>
        </p:txBody>
      </p:sp>
      <p:sp>
        <p:nvSpPr>
          <p:cNvPr id="8" name="TextBox 7"/>
          <p:cNvSpPr txBox="1"/>
          <p:nvPr/>
        </p:nvSpPr>
        <p:spPr>
          <a:xfrm>
            <a:off x="3009900" y="3028950"/>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China</a:t>
            </a:r>
          </a:p>
        </p:txBody>
      </p:sp>
      <p:sp>
        <p:nvSpPr>
          <p:cNvPr id="9" name="TextBox 8"/>
          <p:cNvSpPr txBox="1"/>
          <p:nvPr/>
        </p:nvSpPr>
        <p:spPr>
          <a:xfrm>
            <a:off x="3009900" y="3489724"/>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Korea</a:t>
            </a:r>
          </a:p>
        </p:txBody>
      </p:sp>
      <p:sp>
        <p:nvSpPr>
          <p:cNvPr id="10" name="TextBox 9"/>
          <p:cNvSpPr txBox="1"/>
          <p:nvPr/>
        </p:nvSpPr>
        <p:spPr>
          <a:xfrm>
            <a:off x="3009900" y="2571750"/>
            <a:ext cx="1885950" cy="369332"/>
          </a:xfrm>
          <a:prstGeom prst="rect">
            <a:avLst/>
          </a:prstGeom>
          <a:ln w="31750" cmpd="sng">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ATIGA</a:t>
            </a:r>
          </a:p>
        </p:txBody>
      </p:sp>
      <p:sp>
        <p:nvSpPr>
          <p:cNvPr id="11" name="TextBox 10"/>
          <p:cNvSpPr txBox="1"/>
          <p:nvPr/>
        </p:nvSpPr>
        <p:spPr>
          <a:xfrm>
            <a:off x="3009900" y="3962400"/>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India</a:t>
            </a:r>
          </a:p>
        </p:txBody>
      </p:sp>
      <p:sp>
        <p:nvSpPr>
          <p:cNvPr id="12" name="TextBox 11"/>
          <p:cNvSpPr txBox="1"/>
          <p:nvPr/>
        </p:nvSpPr>
        <p:spPr>
          <a:xfrm>
            <a:off x="3009900" y="4400551"/>
            <a:ext cx="1885950" cy="923330"/>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Australia – New Zealand</a:t>
            </a:r>
          </a:p>
        </p:txBody>
      </p:sp>
      <p:sp>
        <p:nvSpPr>
          <p:cNvPr id="13" name="TextBox 12"/>
          <p:cNvSpPr txBox="1"/>
          <p:nvPr/>
        </p:nvSpPr>
        <p:spPr>
          <a:xfrm>
            <a:off x="3009900" y="5001817"/>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ASEAN - Japan</a:t>
            </a:r>
          </a:p>
        </p:txBody>
      </p:sp>
      <p:cxnSp>
        <p:nvCxnSpPr>
          <p:cNvPr id="17" name="Straight Connector 16"/>
          <p:cNvCxnSpPr/>
          <p:nvPr/>
        </p:nvCxnSpPr>
        <p:spPr>
          <a:xfrm>
            <a:off x="2838450" y="2400303"/>
            <a:ext cx="0" cy="3495425"/>
          </a:xfrm>
          <a:prstGeom prst="line">
            <a:avLst/>
          </a:prstGeom>
          <a:ln w="41275" cap="rnd" cmpd="sng">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81600" y="2400301"/>
            <a:ext cx="0" cy="3495424"/>
          </a:xfrm>
          <a:prstGeom prst="line">
            <a:avLst/>
          </a:prstGeom>
          <a:ln w="41275" cap="rnd" cmpd="sng">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38450" y="5895725"/>
            <a:ext cx="2343150" cy="11338"/>
          </a:xfrm>
          <a:prstGeom prst="line">
            <a:avLst/>
          </a:prstGeom>
          <a:ln w="41275">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38450" y="2400300"/>
            <a:ext cx="2343150" cy="0"/>
          </a:xfrm>
          <a:prstGeom prst="line">
            <a:avLst/>
          </a:prstGeom>
          <a:ln w="41275" cmpd="sng">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83443" y="1912773"/>
            <a:ext cx="2383552"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Chile</a:t>
            </a:r>
          </a:p>
        </p:txBody>
      </p:sp>
      <p:sp>
        <p:nvSpPr>
          <p:cNvPr id="25" name="TextBox 24"/>
          <p:cNvSpPr txBox="1"/>
          <p:nvPr/>
        </p:nvSpPr>
        <p:spPr>
          <a:xfrm>
            <a:off x="7369995" y="2369790"/>
            <a:ext cx="2397000"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Korea</a:t>
            </a:r>
          </a:p>
        </p:txBody>
      </p:sp>
      <p:sp>
        <p:nvSpPr>
          <p:cNvPr id="26" name="TextBox 25"/>
          <p:cNvSpPr txBox="1"/>
          <p:nvPr/>
        </p:nvSpPr>
        <p:spPr>
          <a:xfrm>
            <a:off x="7383444" y="2827637"/>
            <a:ext cx="2383552" cy="646331"/>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Eurasian Economic Union</a:t>
            </a:r>
          </a:p>
        </p:txBody>
      </p:sp>
      <p:sp>
        <p:nvSpPr>
          <p:cNvPr id="27" name="TextBox 26"/>
          <p:cNvSpPr txBox="1"/>
          <p:nvPr/>
        </p:nvSpPr>
        <p:spPr>
          <a:xfrm>
            <a:off x="7367537" y="3532017"/>
            <a:ext cx="2399461"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EU</a:t>
            </a:r>
          </a:p>
        </p:txBody>
      </p:sp>
      <p:sp>
        <p:nvSpPr>
          <p:cNvPr id="28" name="TextBox 27"/>
          <p:cNvSpPr txBox="1"/>
          <p:nvPr/>
        </p:nvSpPr>
        <p:spPr>
          <a:xfrm>
            <a:off x="7379652" y="3984831"/>
            <a:ext cx="240453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EFTA</a:t>
            </a:r>
          </a:p>
        </p:txBody>
      </p:sp>
      <p:sp>
        <p:nvSpPr>
          <p:cNvPr id="29" name="TextBox 28"/>
          <p:cNvSpPr txBox="1"/>
          <p:nvPr/>
        </p:nvSpPr>
        <p:spPr>
          <a:xfrm>
            <a:off x="7386796" y="4416848"/>
            <a:ext cx="2406213"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CPTPP</a:t>
            </a:r>
          </a:p>
        </p:txBody>
      </p:sp>
      <p:sp>
        <p:nvSpPr>
          <p:cNvPr id="30" name="TextBox 29"/>
          <p:cNvSpPr txBox="1"/>
          <p:nvPr/>
        </p:nvSpPr>
        <p:spPr>
          <a:xfrm>
            <a:off x="7378422" y="4933266"/>
            <a:ext cx="2414587"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ASEAN – Hong Kong</a:t>
            </a:r>
          </a:p>
        </p:txBody>
      </p:sp>
      <p:sp>
        <p:nvSpPr>
          <p:cNvPr id="31" name="TextBox 30"/>
          <p:cNvSpPr txBox="1"/>
          <p:nvPr/>
        </p:nvSpPr>
        <p:spPr>
          <a:xfrm>
            <a:off x="7391819" y="5480552"/>
            <a:ext cx="2401189"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Israel</a:t>
            </a:r>
          </a:p>
        </p:txBody>
      </p:sp>
      <p:sp>
        <p:nvSpPr>
          <p:cNvPr id="32" name="TextBox 31"/>
          <p:cNvSpPr txBox="1"/>
          <p:nvPr/>
        </p:nvSpPr>
        <p:spPr>
          <a:xfrm>
            <a:off x="7367537" y="1451768"/>
            <a:ext cx="2399461"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Japan</a:t>
            </a:r>
          </a:p>
        </p:txBody>
      </p:sp>
      <p:cxnSp>
        <p:nvCxnSpPr>
          <p:cNvPr id="36" name="Straight Arrow Connector 35"/>
          <p:cNvCxnSpPr/>
          <p:nvPr/>
        </p:nvCxnSpPr>
        <p:spPr>
          <a:xfrm flipV="1">
            <a:off x="6930034" y="1561508"/>
            <a:ext cx="415528" cy="179903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875861" y="2087326"/>
            <a:ext cx="463152" cy="140240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864928" y="2548997"/>
            <a:ext cx="472677" cy="103304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6387" idx="3"/>
            <a:endCxn id="26" idx="1"/>
          </p:cNvCxnSpPr>
          <p:nvPr/>
        </p:nvCxnSpPr>
        <p:spPr>
          <a:xfrm flipV="1">
            <a:off x="6880626" y="3100362"/>
            <a:ext cx="472677" cy="55188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6387" idx="3"/>
            <a:endCxn id="27" idx="1"/>
          </p:cNvCxnSpPr>
          <p:nvPr/>
        </p:nvCxnSpPr>
        <p:spPr>
          <a:xfrm>
            <a:off x="6880626" y="3652247"/>
            <a:ext cx="486911" cy="6443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387" idx="3"/>
            <a:endCxn id="28" idx="1"/>
          </p:cNvCxnSpPr>
          <p:nvPr/>
        </p:nvCxnSpPr>
        <p:spPr>
          <a:xfrm>
            <a:off x="6880623" y="3652247"/>
            <a:ext cx="499026" cy="51725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6387" idx="3"/>
          </p:cNvCxnSpPr>
          <p:nvPr/>
        </p:nvCxnSpPr>
        <p:spPr>
          <a:xfrm>
            <a:off x="6880623" y="3652247"/>
            <a:ext cx="415528" cy="10064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6387" idx="3"/>
          </p:cNvCxnSpPr>
          <p:nvPr/>
        </p:nvCxnSpPr>
        <p:spPr>
          <a:xfrm>
            <a:off x="6880623" y="3652247"/>
            <a:ext cx="415528" cy="153423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6387" idx="3"/>
          </p:cNvCxnSpPr>
          <p:nvPr/>
        </p:nvCxnSpPr>
        <p:spPr>
          <a:xfrm>
            <a:off x="6880623" y="3652244"/>
            <a:ext cx="458390" cy="20129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38779" y="1651654"/>
            <a:ext cx="1441847"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Effective</a:t>
            </a:r>
          </a:p>
        </p:txBody>
      </p:sp>
      <p:sp>
        <p:nvSpPr>
          <p:cNvPr id="60" name="TextBox 59"/>
          <p:cNvSpPr txBox="1"/>
          <p:nvPr/>
        </p:nvSpPr>
        <p:spPr>
          <a:xfrm>
            <a:off x="5438779" y="2226472"/>
            <a:ext cx="1460897" cy="57708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sz="1050" dirty="0"/>
              <a:t>In negotiation/ Negotiation concluded</a:t>
            </a:r>
          </a:p>
        </p:txBody>
      </p:sp>
      <p:cxnSp>
        <p:nvCxnSpPr>
          <p:cNvPr id="3" name="Straight Arrow Connector 2"/>
          <p:cNvCxnSpPr>
            <a:stCxn id="16387" idx="1"/>
          </p:cNvCxnSpPr>
          <p:nvPr/>
        </p:nvCxnSpPr>
        <p:spPr>
          <a:xfrm flipH="1" flipV="1">
            <a:off x="5181600" y="3651649"/>
            <a:ext cx="342900" cy="1190"/>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009900" y="5368519"/>
            <a:ext cx="1885950" cy="369332"/>
          </a:xfrm>
          <a:prstGeom prst="rect">
            <a:avLst/>
          </a:prstGeom>
          <a:ln w="31750">
            <a:solidFill>
              <a:srgbClr val="00B05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AU" dirty="0"/>
              <a:t>RCEP</a:t>
            </a:r>
          </a:p>
        </p:txBody>
      </p:sp>
      <p:sp>
        <p:nvSpPr>
          <p:cNvPr id="49" name="TextBox 48"/>
          <p:cNvSpPr txBox="1"/>
          <p:nvPr/>
        </p:nvSpPr>
        <p:spPr>
          <a:xfrm>
            <a:off x="7386793" y="6040696"/>
            <a:ext cx="2414586"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UK</a:t>
            </a:r>
          </a:p>
        </p:txBody>
      </p:sp>
      <p:cxnSp>
        <p:nvCxnSpPr>
          <p:cNvPr id="16389" name="Straight Arrow Connector 16388"/>
          <p:cNvCxnSpPr/>
          <p:nvPr/>
        </p:nvCxnSpPr>
        <p:spPr>
          <a:xfrm>
            <a:off x="6841217" y="3685821"/>
            <a:ext cx="497796" cy="2501611"/>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a:off x="6361596" y="4124949"/>
            <a:ext cx="387740" cy="1935888"/>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41" name="TextBox 40"/>
          <p:cNvSpPr txBox="1"/>
          <p:nvPr/>
        </p:nvSpPr>
        <p:spPr>
          <a:xfrm>
            <a:off x="4895850" y="6081700"/>
            <a:ext cx="2414586" cy="369332"/>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AU" dirty="0"/>
              <a:t>Vietnam - UAE</a:t>
            </a:r>
          </a:p>
        </p:txBody>
      </p:sp>
    </p:spTree>
    <p:extLst>
      <p:ext uri="{BB962C8B-B14F-4D97-AF65-F5344CB8AC3E}">
        <p14:creationId xmlns:p14="http://schemas.microsoft.com/office/powerpoint/2010/main" val="5604801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99533" y="1068391"/>
            <a:ext cx="11457517" cy="865187"/>
          </a:xfrm>
          <a:prstGeom prst="rect">
            <a:avLst/>
          </a:prstGeom>
          <a:noFill/>
          <a:ln w="9525">
            <a:noFill/>
          </a:ln>
        </p:spPr>
        <p:txBody>
          <a:bodyPr vert="horz" lIns="68580" tIns="34290" rIns="68580" bIns="34290" numCol="1" anchor="ctr" anchorCtr="0" compatLnSpc="1">
            <a:prstTxWarp prst="textNoShape">
              <a:avLst/>
            </a:prstTxWarp>
            <a:normAutofit/>
          </a:bodyPr>
          <a:lstStyle>
            <a:lvl1pPr marL="0" indent="0" algn="l" rtl="0" eaLnBrk="1" fontAlgn="base" hangingPunct="1">
              <a:lnSpc>
                <a:spcPts val="3300"/>
              </a:lnSpc>
              <a:spcBef>
                <a:spcPct val="0"/>
              </a:spcBef>
              <a:spcAft>
                <a:spcPct val="0"/>
              </a:spcAft>
              <a:defRPr sz="3200" b="1">
                <a:solidFill>
                  <a:srgbClr val="6E8650"/>
                </a:solidFill>
                <a:latin typeface="Arial" pitchFamily="34" charset="0"/>
                <a:ea typeface="+mj-ea"/>
                <a:cs typeface="Arial" pitchFamily="34" charset="0"/>
              </a:defRPr>
            </a:lvl1pPr>
            <a:lvl2pPr indent="228600" algn="l" rtl="0" eaLnBrk="1" fontAlgn="base" hangingPunct="1">
              <a:spcBef>
                <a:spcPct val="0"/>
              </a:spcBef>
              <a:spcAft>
                <a:spcPct val="0"/>
              </a:spcAft>
              <a:defRPr sz="3600">
                <a:solidFill>
                  <a:srgbClr val="1B325F"/>
                </a:solidFill>
                <a:latin typeface="Adobe Heiti Std R" pitchFamily="34" charset="-128"/>
              </a:defRPr>
            </a:lvl2pPr>
            <a:lvl3pPr indent="228600" algn="l" rtl="0" eaLnBrk="1" fontAlgn="base" hangingPunct="1">
              <a:spcBef>
                <a:spcPct val="0"/>
              </a:spcBef>
              <a:spcAft>
                <a:spcPct val="0"/>
              </a:spcAft>
              <a:defRPr sz="3600">
                <a:solidFill>
                  <a:srgbClr val="1B325F"/>
                </a:solidFill>
                <a:latin typeface="Adobe Heiti Std R" pitchFamily="34" charset="-128"/>
              </a:defRPr>
            </a:lvl3pPr>
            <a:lvl4pPr indent="228600" algn="l" rtl="0" eaLnBrk="1" fontAlgn="base" hangingPunct="1">
              <a:spcBef>
                <a:spcPct val="0"/>
              </a:spcBef>
              <a:spcAft>
                <a:spcPct val="0"/>
              </a:spcAft>
              <a:defRPr sz="3600">
                <a:solidFill>
                  <a:srgbClr val="1B325F"/>
                </a:solidFill>
                <a:latin typeface="Adobe Heiti Std R" pitchFamily="34" charset="-128"/>
              </a:defRPr>
            </a:lvl4pPr>
            <a:lvl5pPr indent="228600" algn="l" rtl="0" eaLnBrk="1" fontAlgn="base" hangingPunct="1">
              <a:spcBef>
                <a:spcPct val="0"/>
              </a:spcBef>
              <a:spcAft>
                <a:spcPct val="0"/>
              </a:spcAft>
              <a:defRPr sz="3600">
                <a:solidFill>
                  <a:srgbClr val="1B325F"/>
                </a:solidFill>
                <a:latin typeface="Adobe Heiti Std R" pitchFamily="34" charset="-128"/>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a:lstStyle>
          <a:p>
            <a:pPr eaLnBrk="0" hangingPunct="0">
              <a:spcAft>
                <a:spcPts val="600"/>
              </a:spcAft>
            </a:pPr>
            <a:r>
              <a:rPr lang="en-US" altLang="en-US" sz="3300" b="1" dirty="0">
                <a:latin typeface="Garamond" panose="02020404030301010803" pitchFamily="18" charset="0"/>
              </a:rPr>
              <a:t>In the context of Asia</a:t>
            </a:r>
            <a:endParaRPr lang="en-US" altLang="en-US" sz="3300" b="1" kern="0" dirty="0">
              <a:latin typeface="Garamond" panose="02020404030301010803" pitchFamily="18" charset="0"/>
            </a:endParaRPr>
          </a:p>
        </p:txBody>
      </p:sp>
      <p:sp>
        <p:nvSpPr>
          <p:cNvPr id="6" name="Content Placeholder 2"/>
          <p:cNvSpPr>
            <a:spLocks noGrp="1"/>
          </p:cNvSpPr>
          <p:nvPr>
            <p:ph idx="1"/>
          </p:nvPr>
        </p:nvSpPr>
        <p:spPr>
          <a:xfrm>
            <a:off x="506680" y="1995055"/>
            <a:ext cx="5622798" cy="4480560"/>
          </a:xfrm>
        </p:spPr>
        <p:txBody>
          <a:bodyPr>
            <a:normAutofit/>
          </a:bodyPr>
          <a:lstStyle/>
          <a:p>
            <a:pPr>
              <a:lnSpc>
                <a:spcPct val="90000"/>
              </a:lnSpc>
            </a:pPr>
            <a:r>
              <a:rPr lang="en-US" altLang="en-US" sz="2300" dirty="0">
                <a:latin typeface="Garamond" panose="02020404030301010803" pitchFamily="18" charset="0"/>
              </a:rPr>
              <a:t>Vietnam has executed high-standard, new-generation FTAs compared to its peers in Asia </a:t>
            </a:r>
          </a:p>
          <a:p>
            <a:pPr>
              <a:lnSpc>
                <a:spcPct val="90000"/>
              </a:lnSpc>
            </a:pPr>
            <a:r>
              <a:rPr lang="en-US" altLang="en-US" sz="2300" dirty="0">
                <a:latin typeface="Garamond" panose="02020404030301010803" pitchFamily="18" charset="0"/>
              </a:rPr>
              <a:t>High foreign direct investment inflows compared to developed countries in the region </a:t>
            </a:r>
          </a:p>
          <a:p>
            <a:pPr>
              <a:lnSpc>
                <a:spcPct val="90000"/>
              </a:lnSpc>
            </a:pPr>
            <a:r>
              <a:rPr lang="en-US" altLang="en-US" sz="2300" dirty="0">
                <a:latin typeface="Garamond" panose="02020404030301010803" pitchFamily="18" charset="0"/>
              </a:rPr>
              <a:t>Vietnam has committed near-zero tariffs for key markets (i.e., </a:t>
            </a:r>
            <a:r>
              <a:rPr lang="en-US" altLang="en-US" sz="2300" dirty="0" err="1">
                <a:latin typeface="Garamond" panose="02020404030301010803" pitchFamily="18" charset="0"/>
              </a:rPr>
              <a:t>EVFTA</a:t>
            </a:r>
            <a:r>
              <a:rPr lang="en-US" altLang="en-US" sz="2300" dirty="0">
                <a:latin typeface="Garamond" panose="02020404030301010803" pitchFamily="18" charset="0"/>
              </a:rPr>
              <a:t>)</a:t>
            </a:r>
          </a:p>
          <a:p>
            <a:pPr marL="0" indent="0">
              <a:lnSpc>
                <a:spcPct val="90000"/>
              </a:lnSpc>
              <a:buNone/>
            </a:pPr>
            <a:r>
              <a:rPr lang="en-US" altLang="en-US" sz="2300" dirty="0">
                <a:latin typeface="Garamond" panose="02020404030301010803" pitchFamily="18" charset="0"/>
              </a:rPr>
              <a:t>-&gt; </a:t>
            </a:r>
            <a:r>
              <a:rPr lang="en-US" altLang="en-US" sz="2300" b="1" dirty="0">
                <a:latin typeface="Garamond" panose="02020404030301010803" pitchFamily="18" charset="0"/>
              </a:rPr>
              <a:t>Vietnam is unmatched when it comes to market entry and limitation of market access.</a:t>
            </a:r>
          </a:p>
          <a:p>
            <a:pPr>
              <a:lnSpc>
                <a:spcPct val="90000"/>
              </a:lnSpc>
            </a:pPr>
            <a:endParaRPr lang="en-US" altLang="en-US" sz="2300" dirty="0"/>
          </a:p>
        </p:txBody>
      </p:sp>
      <p:pic>
        <p:nvPicPr>
          <p:cNvPr id="1028" name="Picture 4" descr="Asia: The Largest and Most Diverse Continent">
            <a:extLst>
              <a:ext uri="{FF2B5EF4-FFF2-40B4-BE49-F238E27FC236}">
                <a16:creationId xmlns:a16="http://schemas.microsoft.com/office/drawing/2014/main" id="{D8508A79-9FAD-46B4-81E3-DE5B1C6E2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960" b="2"/>
          <a:stretch>
            <a:fillRect/>
          </a:stretch>
        </p:blipFill>
        <p:spPr bwMode="auto">
          <a:xfrm>
            <a:off x="6319978" y="1995055"/>
            <a:ext cx="5622798" cy="4480560"/>
          </a:xfrm>
          <a:prstGeom prst="rect">
            <a:avLst/>
          </a:prstGeom>
          <a:solidFill>
            <a:srgbClr val="FFFFFF"/>
          </a:solidFill>
          <a:ln w="9525">
            <a:noFill/>
          </a:ln>
        </p:spPr>
      </p:pic>
      <p:sp>
        <p:nvSpPr>
          <p:cNvPr id="4" name="Slide Number Placeholder 3" hidden="1"/>
          <p:cNvSpPr>
            <a:spLocks noGrp="1"/>
          </p:cNvSpPr>
          <p:nvPr>
            <p:ph type="sldNum" sz="quarter" idx="10"/>
          </p:nvPr>
        </p:nvSpPr>
        <p:spPr>
          <a:xfrm>
            <a:off x="0" y="6492875"/>
            <a:ext cx="2844800" cy="365125"/>
          </a:xfrm>
        </p:spPr>
        <p:txBody>
          <a:bodyPr/>
          <a:lstStyle/>
          <a:p>
            <a:pPr>
              <a:spcAft>
                <a:spcPts val="600"/>
              </a:spcAft>
            </a:pPr>
            <a:fld id="{051736B3-A1D7-4B99-8E85-BCE6CBD12AED}" type="slidenum">
              <a:rPr lang="en-US" smtClean="0"/>
              <a:pPr>
                <a:spcAft>
                  <a:spcPts val="600"/>
                </a:spcAft>
              </a:pPr>
              <a:t>11</a:t>
            </a:fld>
            <a:endParaRPr lang="en-US"/>
          </a:p>
        </p:txBody>
      </p:sp>
    </p:spTree>
    <p:extLst>
      <p:ext uri="{BB962C8B-B14F-4D97-AF65-F5344CB8AC3E}">
        <p14:creationId xmlns:p14="http://schemas.microsoft.com/office/powerpoint/2010/main" val="24137883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18B6F3-9C06-0C4B-BDD0-FE112ACA856D}"/>
              </a:ext>
            </a:extLst>
          </p:cNvPr>
          <p:cNvSpPr>
            <a:spLocks noGrp="1"/>
          </p:cNvSpPr>
          <p:nvPr>
            <p:ph idx="1"/>
          </p:nvPr>
        </p:nvSpPr>
        <p:spPr>
          <a:xfrm>
            <a:off x="1903413" y="1995489"/>
            <a:ext cx="8577262" cy="4479925"/>
          </a:xfrm>
        </p:spPr>
        <p:txBody>
          <a:bodyPr/>
          <a:lstStyle/>
          <a:p>
            <a:pPr marL="511175" lvl="1" indent="0">
              <a:buNone/>
              <a:defRPr/>
            </a:pPr>
            <a:endParaRPr lang="en-AU" dirty="0"/>
          </a:p>
          <a:p>
            <a:pPr lvl="1">
              <a:defRPr/>
            </a:pPr>
            <a:endParaRPr lang="en-AU" dirty="0">
              <a:latin typeface="Garamond" panose="02020404030301010803" pitchFamily="18" charset="0"/>
            </a:endParaRPr>
          </a:p>
        </p:txBody>
      </p:sp>
      <p:sp>
        <p:nvSpPr>
          <p:cNvPr id="20484" name="Slide Number Placeholder 3">
            <a:extLst>
              <a:ext uri="{FF2B5EF4-FFF2-40B4-BE49-F238E27FC236}">
                <a16:creationId xmlns:a16="http://schemas.microsoft.com/office/drawing/2014/main" id="{6F12B884-2289-1BBF-8E82-2C92FFA8926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36A69C-3FA0-4AFA-BC58-601F0F7F9AB4}" type="slidenum">
              <a:rPr lang="en-US" altLang="vi-VN">
                <a:solidFill>
                  <a:srgbClr val="203C6A"/>
                </a:solidFill>
              </a:rPr>
              <a:pPr/>
              <a:t>12</a:t>
            </a:fld>
            <a:endParaRPr lang="en-US" altLang="vi-VN">
              <a:solidFill>
                <a:srgbClr val="203C6A"/>
              </a:solidFill>
            </a:endParaRPr>
          </a:p>
        </p:txBody>
      </p:sp>
      <p:pic>
        <p:nvPicPr>
          <p:cNvPr id="55300" name="Picture 4" descr="No photo description available.">
            <a:extLst>
              <a:ext uri="{FF2B5EF4-FFF2-40B4-BE49-F238E27FC236}">
                <a16:creationId xmlns:a16="http://schemas.microsoft.com/office/drawing/2014/main" id="{F2E1F45C-16F0-8840-F1AA-E86E717E3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5575696" cy="5143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DF3400E-D94C-3146-843B-288FDA26BDDD}"/>
              </a:ext>
            </a:extLst>
          </p:cNvPr>
          <p:cNvSpPr>
            <a:spLocks noGrp="1"/>
          </p:cNvSpPr>
          <p:nvPr>
            <p:ph type="title"/>
          </p:nvPr>
        </p:nvSpPr>
        <p:spPr>
          <a:xfrm>
            <a:off x="506680" y="1068779"/>
            <a:ext cx="11460480" cy="868680"/>
          </a:xfrm>
        </p:spPr>
        <p:txBody>
          <a:bodyPr anchor="ctr">
            <a:normAutofit/>
          </a:bodyPr>
          <a:lstStyle/>
          <a:p>
            <a:r>
              <a:rPr lang="en-AU" altLang="en-US"/>
              <a:t>AEC Market Snapshot – Asia’s main investment hub</a:t>
            </a:r>
          </a:p>
        </p:txBody>
      </p:sp>
      <p:graphicFrame>
        <p:nvGraphicFramePr>
          <p:cNvPr id="21516" name="Content Placeholder 2">
            <a:extLst>
              <a:ext uri="{FF2B5EF4-FFF2-40B4-BE49-F238E27FC236}">
                <a16:creationId xmlns:a16="http://schemas.microsoft.com/office/drawing/2014/main" id="{81E599B3-4277-253A-E7F9-B24FB1A7AC1D}"/>
              </a:ext>
            </a:extLst>
          </p:cNvPr>
          <p:cNvGraphicFramePr>
            <a:graphicFrameLocks noGrp="1"/>
          </p:cNvGraphicFramePr>
          <p:nvPr>
            <p:ph idx="1"/>
            <p:extLst>
              <p:ext uri="{D42A27DB-BD31-4B8C-83A1-F6EECF244321}">
                <p14:modId xmlns:p14="http://schemas.microsoft.com/office/powerpoint/2010/main" val="764015935"/>
              </p:ext>
            </p:extLst>
          </p:nvPr>
        </p:nvGraphicFramePr>
        <p:xfrm>
          <a:off x="506680" y="1995055"/>
          <a:ext cx="11436096" cy="448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Slide Number Placeholder 3" hidden="1">
            <a:extLst>
              <a:ext uri="{FF2B5EF4-FFF2-40B4-BE49-F238E27FC236}">
                <a16:creationId xmlns:a16="http://schemas.microsoft.com/office/drawing/2014/main" id="{F55D257B-D18C-8837-A3D1-E8B5197C4B2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60B60DA5-9753-4967-8F85-F482290ECADB}" type="slidenum">
              <a:rPr lang="en-US" altLang="vi-VN" smtClean="0">
                <a:solidFill>
                  <a:srgbClr val="203C6A"/>
                </a:solidFill>
              </a:rPr>
              <a:pPr>
                <a:spcAft>
                  <a:spcPts val="600"/>
                </a:spcAft>
              </a:pPr>
              <a:t>13</a:t>
            </a:fld>
            <a:endParaRPr lang="en-US" altLang="vi-VN">
              <a:solidFill>
                <a:srgbClr val="203C6A"/>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69FCBF5-A1E6-0ABC-E1E4-78A8028EDF28}"/>
              </a:ext>
            </a:extLst>
          </p:cNvPr>
          <p:cNvSpPr>
            <a:spLocks noGrp="1"/>
          </p:cNvSpPr>
          <p:nvPr>
            <p:ph type="title"/>
          </p:nvPr>
        </p:nvSpPr>
        <p:spPr>
          <a:xfrm>
            <a:off x="1903413" y="1068388"/>
            <a:ext cx="8596312" cy="868362"/>
          </a:xfrm>
        </p:spPr>
        <p:txBody>
          <a:bodyPr/>
          <a:lstStyle/>
          <a:p>
            <a:r>
              <a:rPr lang="en-AU" altLang="en-US">
                <a:latin typeface="Garamond" panose="02020404030301010803" pitchFamily="18" charset="0"/>
              </a:rPr>
              <a:t>AEC - Services sectors of priority integration</a:t>
            </a:r>
          </a:p>
        </p:txBody>
      </p:sp>
      <p:sp>
        <p:nvSpPr>
          <p:cNvPr id="22531" name="Content Placeholder 2">
            <a:extLst>
              <a:ext uri="{FF2B5EF4-FFF2-40B4-BE49-F238E27FC236}">
                <a16:creationId xmlns:a16="http://schemas.microsoft.com/office/drawing/2014/main" id="{CAF9737D-957F-DCAC-62C7-08B6B9885540}"/>
              </a:ext>
            </a:extLst>
          </p:cNvPr>
          <p:cNvSpPr>
            <a:spLocks noGrp="1"/>
          </p:cNvSpPr>
          <p:nvPr>
            <p:ph idx="1"/>
          </p:nvPr>
        </p:nvSpPr>
        <p:spPr>
          <a:xfrm>
            <a:off x="1903413" y="1995489"/>
            <a:ext cx="8577262" cy="4479925"/>
          </a:xfrm>
        </p:spPr>
        <p:txBody>
          <a:bodyPr/>
          <a:lstStyle/>
          <a:p>
            <a:r>
              <a:rPr lang="en-AU" altLang="en-US">
                <a:latin typeface="Garamond" panose="02020404030301010803" pitchFamily="18" charset="0"/>
              </a:rPr>
              <a:t>Air travel </a:t>
            </a:r>
          </a:p>
          <a:p>
            <a:r>
              <a:rPr lang="en-AU" altLang="en-US">
                <a:latin typeface="Garamond" panose="02020404030301010803" pitchFamily="18" charset="0"/>
              </a:rPr>
              <a:t>e-ASEAN </a:t>
            </a:r>
          </a:p>
          <a:p>
            <a:r>
              <a:rPr lang="en-AU" altLang="en-US">
                <a:latin typeface="Garamond" panose="02020404030301010803" pitchFamily="18" charset="0"/>
              </a:rPr>
              <a:t>Healthcare</a:t>
            </a:r>
          </a:p>
          <a:p>
            <a:r>
              <a:rPr lang="en-AU" altLang="en-US">
                <a:latin typeface="Garamond" panose="02020404030301010803" pitchFamily="18" charset="0"/>
              </a:rPr>
              <a:t>Tourism </a:t>
            </a:r>
          </a:p>
          <a:p>
            <a:r>
              <a:rPr lang="en-AU" altLang="en-US">
                <a:latin typeface="Garamond" panose="02020404030301010803" pitchFamily="18" charset="0"/>
              </a:rPr>
              <a:t>Logistics services</a:t>
            </a:r>
          </a:p>
          <a:p>
            <a:endParaRPr lang="en-AU" altLang="en-US">
              <a:latin typeface="Garamond" panose="02020404030301010803" pitchFamily="18" charset="0"/>
            </a:endParaRPr>
          </a:p>
          <a:p>
            <a:endParaRPr lang="en-AU" altLang="en-US">
              <a:latin typeface="Garamond" panose="02020404030301010803" pitchFamily="18" charset="0"/>
            </a:endParaRPr>
          </a:p>
        </p:txBody>
      </p:sp>
      <p:sp>
        <p:nvSpPr>
          <p:cNvPr id="22532" name="Slide Number Placeholder 3">
            <a:extLst>
              <a:ext uri="{FF2B5EF4-FFF2-40B4-BE49-F238E27FC236}">
                <a16:creationId xmlns:a16="http://schemas.microsoft.com/office/drawing/2014/main" id="{D0B66D5D-B4CE-3FAE-E777-05A957C0C07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58EE32-6303-40F3-940E-DCF591D9707A}" type="slidenum">
              <a:rPr lang="en-US" altLang="vi-VN">
                <a:solidFill>
                  <a:srgbClr val="203C6A"/>
                </a:solidFill>
              </a:rPr>
              <a:pPr/>
              <a:t>14</a:t>
            </a:fld>
            <a:endParaRPr lang="en-US" altLang="vi-VN">
              <a:solidFill>
                <a:srgbClr val="203C6A"/>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3A2079F-79A3-8C00-A48F-7C9772EFE9CE}"/>
              </a:ext>
            </a:extLst>
          </p:cNvPr>
          <p:cNvSpPr>
            <a:spLocks noGrp="1"/>
          </p:cNvSpPr>
          <p:nvPr>
            <p:ph type="title"/>
          </p:nvPr>
        </p:nvSpPr>
        <p:spPr>
          <a:xfrm>
            <a:off x="1905001" y="914401"/>
            <a:ext cx="8594725" cy="868363"/>
          </a:xfrm>
        </p:spPr>
        <p:txBody>
          <a:bodyPr/>
          <a:lstStyle/>
          <a:p>
            <a:r>
              <a:rPr lang="en-AU" altLang="en-US" dirty="0">
                <a:latin typeface="Garamond" panose="02020404030301010803" pitchFamily="18" charset="0"/>
              </a:rPr>
              <a:t>AEC Mutual recognition arrangement</a:t>
            </a:r>
          </a:p>
        </p:txBody>
      </p:sp>
      <p:sp>
        <p:nvSpPr>
          <p:cNvPr id="22531" name="Content Placeholder 2">
            <a:extLst>
              <a:ext uri="{FF2B5EF4-FFF2-40B4-BE49-F238E27FC236}">
                <a16:creationId xmlns:a16="http://schemas.microsoft.com/office/drawing/2014/main" id="{A3C14FAF-D6FE-FD0B-6365-EBE828ED6815}"/>
              </a:ext>
            </a:extLst>
          </p:cNvPr>
          <p:cNvSpPr>
            <a:spLocks noGrp="1"/>
          </p:cNvSpPr>
          <p:nvPr>
            <p:ph idx="1"/>
          </p:nvPr>
        </p:nvSpPr>
        <p:spPr>
          <a:xfrm>
            <a:off x="1752601" y="1692275"/>
            <a:ext cx="8869363" cy="4800600"/>
          </a:xfrm>
        </p:spPr>
        <p:txBody>
          <a:bodyPr/>
          <a:lstStyle/>
          <a:p>
            <a:pPr>
              <a:defRPr/>
            </a:pPr>
            <a:r>
              <a:rPr lang="en-AU" altLang="en-US" sz="2200" dirty="0">
                <a:latin typeface="Garamond" panose="02020404030301010803" pitchFamily="18" charset="0"/>
              </a:rPr>
              <a:t>To facilitate the free flow of professional services</a:t>
            </a:r>
          </a:p>
          <a:p>
            <a:pPr>
              <a:defRPr/>
            </a:pPr>
            <a:r>
              <a:rPr lang="en-AU" altLang="en-US" sz="2200" dirty="0">
                <a:latin typeface="Garamond" panose="02020404030301010803" pitchFamily="18" charset="0"/>
              </a:rPr>
              <a:t>Professional service providers registered/certified in their home countries to be equally recognized in other signatory countries</a:t>
            </a:r>
          </a:p>
          <a:p>
            <a:pPr>
              <a:defRPr/>
            </a:pPr>
            <a:r>
              <a:rPr lang="en-AU" altLang="en-US" sz="2200" dirty="0">
                <a:latin typeface="Garamond" panose="02020404030301010803" pitchFamily="18" charset="0"/>
              </a:rPr>
              <a:t>Up to now, 8 mutual recognition arrangements on:</a:t>
            </a:r>
          </a:p>
          <a:p>
            <a:pPr lvl="1">
              <a:defRPr/>
            </a:pPr>
            <a:r>
              <a:rPr lang="en-AU" altLang="en-US" sz="2000" dirty="0">
                <a:latin typeface="Garamond" panose="02020404030301010803" pitchFamily="18" charset="0"/>
              </a:rPr>
              <a:t>Engineering services</a:t>
            </a:r>
          </a:p>
          <a:p>
            <a:pPr lvl="1">
              <a:defRPr/>
            </a:pPr>
            <a:r>
              <a:rPr lang="en-AU" altLang="en-US" sz="2000" dirty="0">
                <a:latin typeface="Garamond" panose="02020404030301010803" pitchFamily="18" charset="0"/>
              </a:rPr>
              <a:t>Nursing services</a:t>
            </a:r>
          </a:p>
          <a:p>
            <a:pPr lvl="1">
              <a:defRPr/>
            </a:pPr>
            <a:r>
              <a:rPr lang="en-AU" altLang="en-US" sz="2000" dirty="0">
                <a:latin typeface="Garamond" panose="02020404030301010803" pitchFamily="18" charset="0"/>
              </a:rPr>
              <a:t>Architectural services</a:t>
            </a:r>
          </a:p>
          <a:p>
            <a:pPr lvl="1">
              <a:defRPr/>
            </a:pPr>
            <a:r>
              <a:rPr lang="en-AU" altLang="en-US" sz="2000" dirty="0">
                <a:latin typeface="Garamond" panose="02020404030301010803" pitchFamily="18" charset="0"/>
              </a:rPr>
              <a:t>Surveying qualifications</a:t>
            </a:r>
          </a:p>
          <a:p>
            <a:pPr lvl="1">
              <a:defRPr/>
            </a:pPr>
            <a:r>
              <a:rPr lang="en-AU" altLang="en-US" sz="2000" dirty="0">
                <a:latin typeface="Garamond" panose="02020404030301010803" pitchFamily="18" charset="0"/>
              </a:rPr>
              <a:t>Accountancy services</a:t>
            </a:r>
          </a:p>
          <a:p>
            <a:pPr lvl="1">
              <a:defRPr/>
            </a:pPr>
            <a:r>
              <a:rPr lang="en-AU" altLang="en-US" sz="2000" dirty="0">
                <a:latin typeface="Garamond" panose="02020404030301010803" pitchFamily="18" charset="0"/>
              </a:rPr>
              <a:t>Medical practitioners</a:t>
            </a:r>
          </a:p>
          <a:p>
            <a:pPr lvl="1">
              <a:defRPr/>
            </a:pPr>
            <a:r>
              <a:rPr lang="en-AU" altLang="en-US" sz="2000" dirty="0">
                <a:latin typeface="Garamond" panose="02020404030301010803" pitchFamily="18" charset="0"/>
              </a:rPr>
              <a:t>Dental practitioners</a:t>
            </a:r>
          </a:p>
          <a:p>
            <a:pPr lvl="1">
              <a:defRPr/>
            </a:pPr>
            <a:r>
              <a:rPr lang="en-AU" altLang="en-US" sz="2000" dirty="0">
                <a:latin typeface="Garamond" panose="02020404030301010803" pitchFamily="18" charset="0"/>
              </a:rPr>
              <a:t>Tourism professionals</a:t>
            </a:r>
          </a:p>
          <a:p>
            <a:pPr marL="0" lvl="1" indent="0">
              <a:buNone/>
              <a:defRPr/>
            </a:pPr>
            <a:r>
              <a:rPr lang="en-AU" altLang="en-US" sz="2000" dirty="0">
                <a:latin typeface="Garamond" panose="02020404030301010803" pitchFamily="18" charset="0"/>
              </a:rPr>
              <a:t>E.g.: </a:t>
            </a:r>
            <a:r>
              <a:rPr lang="en-US" sz="2000" dirty="0">
                <a:latin typeface="Garamond" panose="02020404030301010803" pitchFamily="18" charset="0"/>
              </a:rPr>
              <a:t>a certified practicing Indonesian doctor will then be allowed to practice in Vietnam</a:t>
            </a:r>
          </a:p>
          <a:p>
            <a:pPr marL="511175" lvl="1" indent="0">
              <a:buNone/>
              <a:defRPr/>
            </a:pPr>
            <a:endParaRPr lang="en-AU" altLang="en-US" sz="2000" dirty="0">
              <a:latin typeface="Garamond" panose="02020404030301010803" pitchFamily="18" charset="0"/>
            </a:endParaRPr>
          </a:p>
        </p:txBody>
      </p:sp>
      <p:sp>
        <p:nvSpPr>
          <p:cNvPr id="23556" name="Slide Number Placeholder 3">
            <a:extLst>
              <a:ext uri="{FF2B5EF4-FFF2-40B4-BE49-F238E27FC236}">
                <a16:creationId xmlns:a16="http://schemas.microsoft.com/office/drawing/2014/main" id="{B75B12F7-32F2-379E-209A-976321AC306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928587-6AC5-44A4-9625-A0B011B37F74}" type="slidenum">
              <a:rPr lang="en-US" altLang="vi-VN">
                <a:solidFill>
                  <a:srgbClr val="203C6A"/>
                </a:solidFill>
              </a:rPr>
              <a:pPr/>
              <a:t>15</a:t>
            </a:fld>
            <a:endParaRPr lang="en-US" altLang="vi-VN">
              <a:solidFill>
                <a:srgbClr val="203C6A"/>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1FDCB95-07C8-F3C0-C02B-56A9AEF02A5B}"/>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Why doing business in ASEAN – Investors’ perspective</a:t>
            </a:r>
          </a:p>
        </p:txBody>
      </p:sp>
      <p:graphicFrame>
        <p:nvGraphicFramePr>
          <p:cNvPr id="24579" name="Content Placeholder 33">
            <a:extLst>
              <a:ext uri="{FF2B5EF4-FFF2-40B4-BE49-F238E27FC236}">
                <a16:creationId xmlns:a16="http://schemas.microsoft.com/office/drawing/2014/main" id="{A29A07CB-CFDB-CDFB-539E-E7BD9D9522DB}"/>
              </a:ext>
            </a:extLst>
          </p:cNvPr>
          <p:cNvGraphicFramePr>
            <a:graphicFrameLocks noGrp="1"/>
          </p:cNvGraphicFramePr>
          <p:nvPr>
            <p:ph idx="1"/>
          </p:nvPr>
        </p:nvGraphicFramePr>
        <p:xfrm>
          <a:off x="1852613" y="1944689"/>
          <a:ext cx="8678862" cy="4581525"/>
        </p:xfrm>
        <a:graphic>
          <a:graphicData uri="http://schemas.openxmlformats.org/presentationml/2006/ole">
            <mc:AlternateContent xmlns:mc="http://schemas.openxmlformats.org/markup-compatibility/2006">
              <mc:Choice xmlns:v="urn:schemas-microsoft-com:vml" Requires="v">
                <p:oleObj name="Chart" r:id="rId2" imgW="8687553" imgH="4584589" progId="Excel.Chart.8">
                  <p:embed/>
                </p:oleObj>
              </mc:Choice>
              <mc:Fallback>
                <p:oleObj name="Chart" r:id="rId2" imgW="8687553" imgH="4584589" progId="Excel.Chart.8">
                  <p:embed/>
                  <p:pic>
                    <p:nvPicPr>
                      <p:cNvPr id="24579" name="Content Placeholder 33">
                        <a:extLst>
                          <a:ext uri="{FF2B5EF4-FFF2-40B4-BE49-F238E27FC236}">
                            <a16:creationId xmlns:a16="http://schemas.microsoft.com/office/drawing/2014/main" id="{A29A07CB-CFDB-CDFB-539E-E7BD9D9522DB}"/>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1944689"/>
                        <a:ext cx="867886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0" name="Slide Number Placeholder 3">
            <a:extLst>
              <a:ext uri="{FF2B5EF4-FFF2-40B4-BE49-F238E27FC236}">
                <a16:creationId xmlns:a16="http://schemas.microsoft.com/office/drawing/2014/main" id="{C2DE0418-065B-51BB-513E-D877C0F8484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12B57C-62A4-4B03-B1B0-306505377F03}" type="slidenum">
              <a:rPr lang="en-US" altLang="vi-VN">
                <a:solidFill>
                  <a:srgbClr val="203C6A"/>
                </a:solidFill>
              </a:rPr>
              <a:pPr/>
              <a:t>16</a:t>
            </a:fld>
            <a:endParaRPr lang="en-US" altLang="vi-VN">
              <a:solidFill>
                <a:srgbClr val="203C6A"/>
              </a:solidFill>
            </a:endParaRPr>
          </a:p>
        </p:txBody>
      </p:sp>
      <p:sp>
        <p:nvSpPr>
          <p:cNvPr id="24581" name="TextBox 34">
            <a:extLst>
              <a:ext uri="{FF2B5EF4-FFF2-40B4-BE49-F238E27FC236}">
                <a16:creationId xmlns:a16="http://schemas.microsoft.com/office/drawing/2014/main" id="{9CE71F8A-5052-7094-95A7-92EE0C63B13A}"/>
              </a:ext>
            </a:extLst>
          </p:cNvPr>
          <p:cNvSpPr txBox="1">
            <a:spLocks noChangeArrowheads="1"/>
          </p:cNvSpPr>
          <p:nvPr/>
        </p:nvSpPr>
        <p:spPr bwMode="auto">
          <a:xfrm>
            <a:off x="2286000" y="6492875"/>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i="1">
                <a:latin typeface="Garamond" panose="02020404030301010803" pitchFamily="18" charset="0"/>
              </a:rPr>
              <a:t>Source: Economic Corporate Network</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a:extLst>
              <a:ext uri="{FF2B5EF4-FFF2-40B4-BE49-F238E27FC236}">
                <a16:creationId xmlns:a16="http://schemas.microsoft.com/office/drawing/2014/main" id="{C1775FB1-CCC9-617E-BEAF-C81D79DD869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AD69A9-6904-4B33-BD60-EF0175EAA2C3}" type="slidenum">
              <a:rPr lang="en-US" altLang="vi-VN">
                <a:solidFill>
                  <a:srgbClr val="203C6A"/>
                </a:solidFill>
              </a:rPr>
              <a:pPr/>
              <a:t>17</a:t>
            </a:fld>
            <a:endParaRPr lang="en-US" altLang="vi-VN">
              <a:solidFill>
                <a:srgbClr val="203C6A"/>
              </a:solidFill>
            </a:endParaRPr>
          </a:p>
        </p:txBody>
      </p:sp>
      <p:sp>
        <p:nvSpPr>
          <p:cNvPr id="3" name="Content Placeholder 2">
            <a:extLst>
              <a:ext uri="{FF2B5EF4-FFF2-40B4-BE49-F238E27FC236}">
                <a16:creationId xmlns:a16="http://schemas.microsoft.com/office/drawing/2014/main" id="{A29ED2C9-C028-5F32-7E34-6074438BD0DF}"/>
              </a:ext>
            </a:extLst>
          </p:cNvPr>
          <p:cNvSpPr>
            <a:spLocks noGrp="1"/>
          </p:cNvSpPr>
          <p:nvPr>
            <p:ph idx="1"/>
          </p:nvPr>
        </p:nvSpPr>
        <p:spPr/>
        <p:txBody>
          <a:bodyPr/>
          <a:lstStyle/>
          <a:p>
            <a:endParaRPr lang="en-US" dirty="0"/>
          </a:p>
        </p:txBody>
      </p:sp>
      <p:pic>
        <p:nvPicPr>
          <p:cNvPr id="50178" name="Picture 2">
            <a:extLst>
              <a:ext uri="{FF2B5EF4-FFF2-40B4-BE49-F238E27FC236}">
                <a16:creationId xmlns:a16="http://schemas.microsoft.com/office/drawing/2014/main" id="{0D54235A-FEE8-395B-687D-C5B56CA6C5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400" y="1159825"/>
            <a:ext cx="7264400" cy="5136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5BA6A61-2F8A-B317-0367-711E360A8953}"/>
              </a:ext>
            </a:extLst>
          </p:cNvPr>
          <p:cNvSpPr>
            <a:spLocks noGrp="1"/>
          </p:cNvSpPr>
          <p:nvPr>
            <p:ph type="title"/>
          </p:nvPr>
        </p:nvSpPr>
        <p:spPr>
          <a:xfrm>
            <a:off x="1905001" y="1004889"/>
            <a:ext cx="8596313" cy="866775"/>
          </a:xfrm>
        </p:spPr>
        <p:txBody>
          <a:bodyPr/>
          <a:lstStyle/>
          <a:p>
            <a:r>
              <a:rPr lang="en-US" altLang="en-US" sz="3000">
                <a:latin typeface="Garamond" panose="02020404030301010803" pitchFamily="18" charset="0"/>
              </a:rPr>
              <a:t>Comprehensive and Progressive Trans-Pacific Partnership (“CPTPP”)</a:t>
            </a:r>
          </a:p>
        </p:txBody>
      </p:sp>
      <p:sp>
        <p:nvSpPr>
          <p:cNvPr id="26627" name="Content Placeholder 2">
            <a:extLst>
              <a:ext uri="{FF2B5EF4-FFF2-40B4-BE49-F238E27FC236}">
                <a16:creationId xmlns:a16="http://schemas.microsoft.com/office/drawing/2014/main" id="{E7B06F9F-4FCF-619C-176E-DCCEFDF69B4D}"/>
              </a:ext>
            </a:extLst>
          </p:cNvPr>
          <p:cNvSpPr>
            <a:spLocks noGrp="1"/>
          </p:cNvSpPr>
          <p:nvPr>
            <p:ph idx="1"/>
          </p:nvPr>
        </p:nvSpPr>
        <p:spPr>
          <a:xfrm>
            <a:off x="1828801" y="2209800"/>
            <a:ext cx="8577263" cy="4167188"/>
          </a:xfrm>
        </p:spPr>
        <p:txBody>
          <a:bodyPr/>
          <a:lstStyle/>
          <a:p>
            <a:r>
              <a:rPr lang="en-US" altLang="en-US" sz="2400" dirty="0">
                <a:latin typeface="Garamond" panose="02020404030301010803" pitchFamily="18" charset="0"/>
              </a:rPr>
              <a:t>On 8 March 2018, the </a:t>
            </a:r>
            <a:r>
              <a:rPr lang="en-US" altLang="en-US" sz="2400" dirty="0" err="1">
                <a:latin typeface="Garamond" panose="02020404030301010803" pitchFamily="18" charset="0"/>
              </a:rPr>
              <a:t>CPTPP</a:t>
            </a:r>
            <a:r>
              <a:rPr lang="en-US" altLang="en-US" sz="2400" dirty="0">
                <a:latin typeface="Garamond" panose="02020404030301010803" pitchFamily="18" charset="0"/>
              </a:rPr>
              <a:t> was finally signed in Chile. At the time of signing, the </a:t>
            </a:r>
            <a:r>
              <a:rPr lang="en-US" altLang="en-US" sz="2400" dirty="0" err="1">
                <a:latin typeface="Garamond" panose="02020404030301010803" pitchFamily="18" charset="0"/>
              </a:rPr>
              <a:t>CPTPP</a:t>
            </a:r>
            <a:r>
              <a:rPr lang="en-US" altLang="en-US" sz="2400" dirty="0">
                <a:latin typeface="Garamond" panose="02020404030301010803" pitchFamily="18" charset="0"/>
              </a:rPr>
              <a:t> accounts for 495 million people representing 13.5% of the world total economic output - worth a total of $10 trillion.</a:t>
            </a:r>
          </a:p>
          <a:p>
            <a:r>
              <a:rPr lang="en-US" altLang="en-US" sz="2400" dirty="0">
                <a:latin typeface="Garamond" panose="02020404030301010803" pitchFamily="18" charset="0"/>
              </a:rPr>
              <a:t>Vietnam will have access to newer markets and can expand their exports to countries such as Canada, Mexico, and Peru with whom it does not have a trade agreement.</a:t>
            </a:r>
          </a:p>
          <a:p>
            <a:r>
              <a:rPr lang="en-US" altLang="en-US" sz="2400" dirty="0">
                <a:latin typeface="Garamond" panose="02020404030301010803" pitchFamily="18" charset="0"/>
              </a:rPr>
              <a:t>Opportunity for Vietnam to re-structure the export market portfolio, not rely too much on the United States.</a:t>
            </a:r>
          </a:p>
          <a:p>
            <a:endParaRPr lang="en-US" altLang="en-US" sz="2400" dirty="0">
              <a:latin typeface="Garamond" panose="02020404030301010803" pitchFamily="18" charset="0"/>
            </a:endParaRPr>
          </a:p>
        </p:txBody>
      </p:sp>
      <p:sp>
        <p:nvSpPr>
          <p:cNvPr id="26628" name="Slide Number Placeholder 3">
            <a:extLst>
              <a:ext uri="{FF2B5EF4-FFF2-40B4-BE49-F238E27FC236}">
                <a16:creationId xmlns:a16="http://schemas.microsoft.com/office/drawing/2014/main" id="{D4143666-6C29-D6E6-A61E-3E0DB732307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BEE6A5-11C6-429D-870A-27631DCFEF5A}" type="slidenum">
              <a:rPr lang="en-US" altLang="vi-VN">
                <a:solidFill>
                  <a:srgbClr val="203C6A"/>
                </a:solidFill>
              </a:rPr>
              <a:pPr/>
              <a:t>18</a:t>
            </a:fld>
            <a:endParaRPr lang="en-US" altLang="vi-VN">
              <a:solidFill>
                <a:srgbClr val="203C6A"/>
              </a:solidFil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21C57A1-4754-58F0-A931-62A9705F45F0}"/>
              </a:ext>
            </a:extLst>
          </p:cNvPr>
          <p:cNvSpPr>
            <a:spLocks noGrp="1"/>
          </p:cNvSpPr>
          <p:nvPr>
            <p:ph type="title"/>
          </p:nvPr>
        </p:nvSpPr>
        <p:spPr>
          <a:xfrm>
            <a:off x="1903413" y="1068388"/>
            <a:ext cx="8596312" cy="868362"/>
          </a:xfrm>
        </p:spPr>
        <p:txBody>
          <a:bodyPr/>
          <a:lstStyle/>
          <a:p>
            <a:r>
              <a:rPr lang="en-AU" altLang="en-US">
                <a:latin typeface="Garamond" panose="02020404030301010803" pitchFamily="18" charset="0"/>
              </a:rPr>
              <a:t>CPTPP and AEC intersection</a:t>
            </a:r>
          </a:p>
        </p:txBody>
      </p:sp>
      <p:pic>
        <p:nvPicPr>
          <p:cNvPr id="27651" name="Content Placeholder 20">
            <a:extLst>
              <a:ext uri="{FF2B5EF4-FFF2-40B4-BE49-F238E27FC236}">
                <a16:creationId xmlns:a16="http://schemas.microsoft.com/office/drawing/2014/main" id="{55FF9092-EF2D-A6C1-E054-5DD55DE87DA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200901" y="2952751"/>
            <a:ext cx="777875" cy="519113"/>
          </a:xfrm>
        </p:spPr>
      </p:pic>
      <p:sp>
        <p:nvSpPr>
          <p:cNvPr id="27652" name="Slide Number Placeholder 3">
            <a:extLst>
              <a:ext uri="{FF2B5EF4-FFF2-40B4-BE49-F238E27FC236}">
                <a16:creationId xmlns:a16="http://schemas.microsoft.com/office/drawing/2014/main" id="{1FC6BBE9-7A70-925A-1DBB-20957B391CD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7E1812-3CC3-41BB-9E17-26581DA669E5}" type="slidenum">
              <a:rPr lang="en-US" altLang="vi-VN">
                <a:solidFill>
                  <a:srgbClr val="203C6A"/>
                </a:solidFill>
              </a:rPr>
              <a:pPr/>
              <a:t>19</a:t>
            </a:fld>
            <a:endParaRPr lang="en-US" altLang="vi-VN">
              <a:solidFill>
                <a:srgbClr val="203C6A"/>
              </a:solidFill>
            </a:endParaRPr>
          </a:p>
        </p:txBody>
      </p:sp>
      <p:sp>
        <p:nvSpPr>
          <p:cNvPr id="6" name="Oval 5">
            <a:extLst>
              <a:ext uri="{FF2B5EF4-FFF2-40B4-BE49-F238E27FC236}">
                <a16:creationId xmlns:a16="http://schemas.microsoft.com/office/drawing/2014/main" id="{B4EB552A-98AA-D674-A3F5-07138CBE2A91}"/>
              </a:ext>
            </a:extLst>
          </p:cNvPr>
          <p:cNvSpPr/>
          <p:nvPr/>
        </p:nvSpPr>
        <p:spPr>
          <a:xfrm>
            <a:off x="5410200" y="1981200"/>
            <a:ext cx="5029200" cy="4343400"/>
          </a:xfrm>
          <a:prstGeom prst="ellipse">
            <a:avLst/>
          </a:prstGeom>
          <a:noFill/>
          <a:ln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5" name="Oval 4">
            <a:extLst>
              <a:ext uri="{FF2B5EF4-FFF2-40B4-BE49-F238E27FC236}">
                <a16:creationId xmlns:a16="http://schemas.microsoft.com/office/drawing/2014/main" id="{BDD340B9-3798-908A-68C7-7963516BB017}"/>
              </a:ext>
            </a:extLst>
          </p:cNvPr>
          <p:cNvSpPr/>
          <p:nvPr/>
        </p:nvSpPr>
        <p:spPr>
          <a:xfrm>
            <a:off x="1752600" y="1981200"/>
            <a:ext cx="5334000" cy="4343400"/>
          </a:xfrm>
          <a:prstGeom prst="ellipse">
            <a:avLst/>
          </a:prstGeom>
          <a:noFill/>
          <a:ln cmpd="sng">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7655" name="TextBox 21">
            <a:extLst>
              <a:ext uri="{FF2B5EF4-FFF2-40B4-BE49-F238E27FC236}">
                <a16:creationId xmlns:a16="http://schemas.microsoft.com/office/drawing/2014/main" id="{72164A18-1308-5946-C319-DD2828EF6144}"/>
              </a:ext>
            </a:extLst>
          </p:cNvPr>
          <p:cNvSpPr txBox="1">
            <a:spLocks noChangeArrowheads="1"/>
          </p:cNvSpPr>
          <p:nvPr/>
        </p:nvSpPr>
        <p:spPr bwMode="auto">
          <a:xfrm>
            <a:off x="7177088" y="3638551"/>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200">
                <a:latin typeface="Garamond" panose="02020404030301010803" pitchFamily="18" charset="0"/>
              </a:rPr>
              <a:t>Thailand</a:t>
            </a:r>
          </a:p>
        </p:txBody>
      </p:sp>
      <p:pic>
        <p:nvPicPr>
          <p:cNvPr id="27656" name="Picture 22">
            <a:extLst>
              <a:ext uri="{FF2B5EF4-FFF2-40B4-BE49-F238E27FC236}">
                <a16:creationId xmlns:a16="http://schemas.microsoft.com/office/drawing/2014/main" id="{C8B82CAA-60B7-510A-83ED-E89FDF58AF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2819400"/>
            <a:ext cx="533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26">
            <a:extLst>
              <a:ext uri="{FF2B5EF4-FFF2-40B4-BE49-F238E27FC236}">
                <a16:creationId xmlns:a16="http://schemas.microsoft.com/office/drawing/2014/main" id="{F21ADB55-6FD1-FC37-338A-2BB05CAB4265}"/>
              </a:ext>
            </a:extLst>
          </p:cNvPr>
          <p:cNvSpPr txBox="1">
            <a:spLocks noChangeArrowheads="1"/>
          </p:cNvSpPr>
          <p:nvPr/>
        </p:nvSpPr>
        <p:spPr bwMode="auto">
          <a:xfrm>
            <a:off x="5838825" y="3086101"/>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200">
                <a:latin typeface="Garamond" panose="02020404030301010803" pitchFamily="18" charset="0"/>
              </a:rPr>
              <a:t>Malaysia</a:t>
            </a:r>
          </a:p>
        </p:txBody>
      </p:sp>
      <p:pic>
        <p:nvPicPr>
          <p:cNvPr id="27658" name="Picture 23">
            <a:extLst>
              <a:ext uri="{FF2B5EF4-FFF2-40B4-BE49-F238E27FC236}">
                <a16:creationId xmlns:a16="http://schemas.microsoft.com/office/drawing/2014/main" id="{F059376F-9E43-0F5F-57CF-CFE193B57A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9789" y="3333750"/>
            <a:ext cx="600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28">
            <a:extLst>
              <a:ext uri="{FF2B5EF4-FFF2-40B4-BE49-F238E27FC236}">
                <a16:creationId xmlns:a16="http://schemas.microsoft.com/office/drawing/2014/main" id="{BEFD618D-02E0-F00A-AFC7-3ADFF2FC5796}"/>
              </a:ext>
            </a:extLst>
          </p:cNvPr>
          <p:cNvSpPr txBox="1">
            <a:spLocks noChangeArrowheads="1"/>
          </p:cNvSpPr>
          <p:nvPr/>
        </p:nvSpPr>
        <p:spPr bwMode="auto">
          <a:xfrm>
            <a:off x="5791200" y="3636964"/>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Brunei</a:t>
            </a:r>
          </a:p>
        </p:txBody>
      </p:sp>
      <p:sp>
        <p:nvSpPr>
          <p:cNvPr id="27660" name="TextBox 30">
            <a:extLst>
              <a:ext uri="{FF2B5EF4-FFF2-40B4-BE49-F238E27FC236}">
                <a16:creationId xmlns:a16="http://schemas.microsoft.com/office/drawing/2014/main" id="{FDAF4D81-5E8E-9D7C-5EB3-EACD835B250C}"/>
              </a:ext>
            </a:extLst>
          </p:cNvPr>
          <p:cNvSpPr txBox="1">
            <a:spLocks noChangeArrowheads="1"/>
          </p:cNvSpPr>
          <p:nvPr/>
        </p:nvSpPr>
        <p:spPr bwMode="auto">
          <a:xfrm>
            <a:off x="4495800" y="3216276"/>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Canada</a:t>
            </a:r>
          </a:p>
        </p:txBody>
      </p:sp>
      <p:pic>
        <p:nvPicPr>
          <p:cNvPr id="27661" name="Picture 25">
            <a:extLst>
              <a:ext uri="{FF2B5EF4-FFF2-40B4-BE49-F238E27FC236}">
                <a16:creationId xmlns:a16="http://schemas.microsoft.com/office/drawing/2014/main" id="{3D4573A0-27A1-CBD0-A0D4-1AF6551BD7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2609850"/>
            <a:ext cx="952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32">
            <a:extLst>
              <a:ext uri="{FF2B5EF4-FFF2-40B4-BE49-F238E27FC236}">
                <a16:creationId xmlns:a16="http://schemas.microsoft.com/office/drawing/2014/main" id="{341F9ECF-8EFD-348E-DD78-E13509D3B5F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570164"/>
            <a:ext cx="933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Box 33">
            <a:extLst>
              <a:ext uri="{FF2B5EF4-FFF2-40B4-BE49-F238E27FC236}">
                <a16:creationId xmlns:a16="http://schemas.microsoft.com/office/drawing/2014/main" id="{4FC93D80-8FE1-D9ED-A865-614064BF1C71}"/>
              </a:ext>
            </a:extLst>
          </p:cNvPr>
          <p:cNvSpPr txBox="1">
            <a:spLocks noChangeArrowheads="1"/>
          </p:cNvSpPr>
          <p:nvPr/>
        </p:nvSpPr>
        <p:spPr bwMode="auto">
          <a:xfrm>
            <a:off x="2982913" y="3206751"/>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Australia</a:t>
            </a:r>
          </a:p>
        </p:txBody>
      </p:sp>
      <p:pic>
        <p:nvPicPr>
          <p:cNvPr id="27664" name="Picture 27">
            <a:extLst>
              <a:ext uri="{FF2B5EF4-FFF2-40B4-BE49-F238E27FC236}">
                <a16:creationId xmlns:a16="http://schemas.microsoft.com/office/drawing/2014/main" id="{31DA82AF-1AD9-9E97-CEB9-9A4CE627C5A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8076" y="2952751"/>
            <a:ext cx="7905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Box 35">
            <a:extLst>
              <a:ext uri="{FF2B5EF4-FFF2-40B4-BE49-F238E27FC236}">
                <a16:creationId xmlns:a16="http://schemas.microsoft.com/office/drawing/2014/main" id="{306B26EE-84EF-513B-626D-103B1E5C7B61}"/>
              </a:ext>
            </a:extLst>
          </p:cNvPr>
          <p:cNvSpPr txBox="1">
            <a:spLocks noChangeArrowheads="1"/>
          </p:cNvSpPr>
          <p:nvPr/>
        </p:nvSpPr>
        <p:spPr bwMode="auto">
          <a:xfrm>
            <a:off x="8728075" y="3663951"/>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200">
                <a:latin typeface="Garamond" panose="02020404030301010803" pitchFamily="18" charset="0"/>
              </a:rPr>
              <a:t>Cambodia</a:t>
            </a:r>
          </a:p>
        </p:txBody>
      </p:sp>
      <p:pic>
        <p:nvPicPr>
          <p:cNvPr id="27666" name="Picture 29">
            <a:extLst>
              <a:ext uri="{FF2B5EF4-FFF2-40B4-BE49-F238E27FC236}">
                <a16:creationId xmlns:a16="http://schemas.microsoft.com/office/drawing/2014/main" id="{FB708654-BC8F-9D8E-E110-F24CEF9A092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12014" y="4102101"/>
            <a:ext cx="7270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Box 37">
            <a:extLst>
              <a:ext uri="{FF2B5EF4-FFF2-40B4-BE49-F238E27FC236}">
                <a16:creationId xmlns:a16="http://schemas.microsoft.com/office/drawing/2014/main" id="{BFAC292C-1AAF-213D-FC30-1D2512B4A325}"/>
              </a:ext>
            </a:extLst>
          </p:cNvPr>
          <p:cNvSpPr txBox="1">
            <a:spLocks noChangeArrowheads="1"/>
          </p:cNvSpPr>
          <p:nvPr/>
        </p:nvSpPr>
        <p:spPr bwMode="auto">
          <a:xfrm>
            <a:off x="7212013" y="4660901"/>
            <a:ext cx="768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200">
                <a:latin typeface="Garamond" panose="02020404030301010803" pitchFamily="18" charset="0"/>
              </a:rPr>
              <a:t>Indonesia</a:t>
            </a:r>
          </a:p>
        </p:txBody>
      </p:sp>
      <p:pic>
        <p:nvPicPr>
          <p:cNvPr id="27668" name="Picture 31">
            <a:extLst>
              <a:ext uri="{FF2B5EF4-FFF2-40B4-BE49-F238E27FC236}">
                <a16:creationId xmlns:a16="http://schemas.microsoft.com/office/drawing/2014/main" id="{9656874B-5DB3-B5AD-3DDA-F1981CCA77E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763000" y="4102100"/>
            <a:ext cx="762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Box 39">
            <a:extLst>
              <a:ext uri="{FF2B5EF4-FFF2-40B4-BE49-F238E27FC236}">
                <a16:creationId xmlns:a16="http://schemas.microsoft.com/office/drawing/2014/main" id="{64F61940-C0A7-52A0-FE82-4739133EC448}"/>
              </a:ext>
            </a:extLst>
          </p:cNvPr>
          <p:cNvSpPr txBox="1">
            <a:spLocks noChangeArrowheads="1"/>
          </p:cNvSpPr>
          <p:nvPr/>
        </p:nvSpPr>
        <p:spPr bwMode="auto">
          <a:xfrm>
            <a:off x="8756650" y="4660901"/>
            <a:ext cx="768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Myanmar</a:t>
            </a:r>
          </a:p>
        </p:txBody>
      </p:sp>
      <p:pic>
        <p:nvPicPr>
          <p:cNvPr id="27670" name="Picture 34">
            <a:extLst>
              <a:ext uri="{FF2B5EF4-FFF2-40B4-BE49-F238E27FC236}">
                <a16:creationId xmlns:a16="http://schemas.microsoft.com/office/drawing/2014/main" id="{3E068D26-D3D0-DE2A-C8DA-B2AAAEDB5EA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14650" y="3560763"/>
            <a:ext cx="952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TextBox 41">
            <a:extLst>
              <a:ext uri="{FF2B5EF4-FFF2-40B4-BE49-F238E27FC236}">
                <a16:creationId xmlns:a16="http://schemas.microsoft.com/office/drawing/2014/main" id="{0683064E-A4E5-9B32-72F6-605A424C2B16}"/>
              </a:ext>
            </a:extLst>
          </p:cNvPr>
          <p:cNvSpPr txBox="1">
            <a:spLocks noChangeArrowheads="1"/>
          </p:cNvSpPr>
          <p:nvPr/>
        </p:nvSpPr>
        <p:spPr bwMode="auto">
          <a:xfrm>
            <a:off x="3009900" y="4097338"/>
            <a:ext cx="762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Peru</a:t>
            </a:r>
          </a:p>
        </p:txBody>
      </p:sp>
      <p:pic>
        <p:nvPicPr>
          <p:cNvPr id="27672" name="Picture 36">
            <a:extLst>
              <a:ext uri="{FF2B5EF4-FFF2-40B4-BE49-F238E27FC236}">
                <a16:creationId xmlns:a16="http://schemas.microsoft.com/office/drawing/2014/main" id="{D2E58FF6-DDAA-1EAB-C386-0A3F2E65DDF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12013" y="5035551"/>
            <a:ext cx="7683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Box 43">
            <a:extLst>
              <a:ext uri="{FF2B5EF4-FFF2-40B4-BE49-F238E27FC236}">
                <a16:creationId xmlns:a16="http://schemas.microsoft.com/office/drawing/2014/main" id="{43B22D55-C171-64EF-4976-AF258568A225}"/>
              </a:ext>
            </a:extLst>
          </p:cNvPr>
          <p:cNvSpPr txBox="1">
            <a:spLocks noChangeArrowheads="1"/>
          </p:cNvSpPr>
          <p:nvPr/>
        </p:nvSpPr>
        <p:spPr bwMode="auto">
          <a:xfrm>
            <a:off x="7156451" y="5591176"/>
            <a:ext cx="87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200">
                <a:latin typeface="Garamond" panose="02020404030301010803" pitchFamily="18" charset="0"/>
              </a:rPr>
              <a:t>Philippines</a:t>
            </a:r>
          </a:p>
        </p:txBody>
      </p:sp>
      <p:pic>
        <p:nvPicPr>
          <p:cNvPr id="27674" name="Picture 38">
            <a:extLst>
              <a:ext uri="{FF2B5EF4-FFF2-40B4-BE49-F238E27FC236}">
                <a16:creationId xmlns:a16="http://schemas.microsoft.com/office/drawing/2014/main" id="{AE166E4D-7E3B-64EE-FD3B-F6D6576D241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1350" y="3560763"/>
            <a:ext cx="9334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5" name="TextBox 45">
            <a:extLst>
              <a:ext uri="{FF2B5EF4-FFF2-40B4-BE49-F238E27FC236}">
                <a16:creationId xmlns:a16="http://schemas.microsoft.com/office/drawing/2014/main" id="{3B8FD9E0-E75F-F84A-615D-1DD13A42F1C3}"/>
              </a:ext>
            </a:extLst>
          </p:cNvPr>
          <p:cNvSpPr txBox="1">
            <a:spLocks noChangeArrowheads="1"/>
          </p:cNvSpPr>
          <p:nvPr/>
        </p:nvSpPr>
        <p:spPr bwMode="auto">
          <a:xfrm>
            <a:off x="4518025" y="4114801"/>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Japan</a:t>
            </a:r>
          </a:p>
        </p:txBody>
      </p:sp>
      <p:pic>
        <p:nvPicPr>
          <p:cNvPr id="27676" name="Picture 40">
            <a:extLst>
              <a:ext uri="{FF2B5EF4-FFF2-40B4-BE49-F238E27FC236}">
                <a16:creationId xmlns:a16="http://schemas.microsoft.com/office/drawing/2014/main" id="{B5A8304B-5952-D02C-1AB6-82B970FA7C33}"/>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63000" y="5014914"/>
            <a:ext cx="768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7" name="TextBox 47">
            <a:extLst>
              <a:ext uri="{FF2B5EF4-FFF2-40B4-BE49-F238E27FC236}">
                <a16:creationId xmlns:a16="http://schemas.microsoft.com/office/drawing/2014/main" id="{AEE8E816-335A-8047-F31E-B5FFE8CA6622}"/>
              </a:ext>
            </a:extLst>
          </p:cNvPr>
          <p:cNvSpPr txBox="1">
            <a:spLocks noChangeArrowheads="1"/>
          </p:cNvSpPr>
          <p:nvPr/>
        </p:nvSpPr>
        <p:spPr bwMode="auto">
          <a:xfrm>
            <a:off x="8777288" y="5591176"/>
            <a:ext cx="768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Laos</a:t>
            </a:r>
          </a:p>
        </p:txBody>
      </p:sp>
      <p:pic>
        <p:nvPicPr>
          <p:cNvPr id="27678" name="Picture 42">
            <a:extLst>
              <a:ext uri="{FF2B5EF4-FFF2-40B4-BE49-F238E27FC236}">
                <a16:creationId xmlns:a16="http://schemas.microsoft.com/office/drawing/2014/main" id="{B25D47A7-8F7C-3DBE-D53E-DEB8E44A7E2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4392613"/>
            <a:ext cx="9525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9" name="TextBox 49">
            <a:extLst>
              <a:ext uri="{FF2B5EF4-FFF2-40B4-BE49-F238E27FC236}">
                <a16:creationId xmlns:a16="http://schemas.microsoft.com/office/drawing/2014/main" id="{190BB6D1-27EC-DC79-ED8D-A26CAB56FB0E}"/>
              </a:ext>
            </a:extLst>
          </p:cNvPr>
          <p:cNvSpPr txBox="1">
            <a:spLocks noChangeArrowheads="1"/>
          </p:cNvSpPr>
          <p:nvPr/>
        </p:nvSpPr>
        <p:spPr bwMode="auto">
          <a:xfrm>
            <a:off x="2982913" y="5014913"/>
            <a:ext cx="762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Mexico</a:t>
            </a:r>
          </a:p>
        </p:txBody>
      </p:sp>
      <p:pic>
        <p:nvPicPr>
          <p:cNvPr id="27680" name="Picture 44">
            <a:extLst>
              <a:ext uri="{FF2B5EF4-FFF2-40B4-BE49-F238E27FC236}">
                <a16:creationId xmlns:a16="http://schemas.microsoft.com/office/drawing/2014/main" id="{12AB41DC-A63D-5100-3815-B5FADC8FB64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19601" y="4414839"/>
            <a:ext cx="885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1" name="TextBox 51">
            <a:extLst>
              <a:ext uri="{FF2B5EF4-FFF2-40B4-BE49-F238E27FC236}">
                <a16:creationId xmlns:a16="http://schemas.microsoft.com/office/drawing/2014/main" id="{DFE3D37A-A482-E9A8-945A-8CCBC9D19F74}"/>
              </a:ext>
            </a:extLst>
          </p:cNvPr>
          <p:cNvSpPr txBox="1">
            <a:spLocks noChangeArrowheads="1"/>
          </p:cNvSpPr>
          <p:nvPr/>
        </p:nvSpPr>
        <p:spPr bwMode="auto">
          <a:xfrm>
            <a:off x="4343400" y="5035551"/>
            <a:ext cx="1066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New Zealand</a:t>
            </a:r>
          </a:p>
        </p:txBody>
      </p:sp>
      <p:pic>
        <p:nvPicPr>
          <p:cNvPr id="27682" name="Picture 46">
            <a:extLst>
              <a:ext uri="{FF2B5EF4-FFF2-40B4-BE49-F238E27FC236}">
                <a16:creationId xmlns:a16="http://schemas.microsoft.com/office/drawing/2014/main" id="{F1241BB8-E8B2-4055-F88E-F51DA54BAD9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19789" y="3929064"/>
            <a:ext cx="60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3" name="TextBox 53">
            <a:extLst>
              <a:ext uri="{FF2B5EF4-FFF2-40B4-BE49-F238E27FC236}">
                <a16:creationId xmlns:a16="http://schemas.microsoft.com/office/drawing/2014/main" id="{35E688E6-8B7E-4E0B-CBF0-B32F04AC5070}"/>
              </a:ext>
            </a:extLst>
          </p:cNvPr>
          <p:cNvSpPr txBox="1">
            <a:spLocks noChangeArrowheads="1"/>
          </p:cNvSpPr>
          <p:nvPr/>
        </p:nvSpPr>
        <p:spPr bwMode="auto">
          <a:xfrm>
            <a:off x="5791201" y="4183064"/>
            <a:ext cx="809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Singapore</a:t>
            </a:r>
          </a:p>
        </p:txBody>
      </p:sp>
      <p:pic>
        <p:nvPicPr>
          <p:cNvPr id="27684" name="Picture 50">
            <a:extLst>
              <a:ext uri="{FF2B5EF4-FFF2-40B4-BE49-F238E27FC236}">
                <a16:creationId xmlns:a16="http://schemas.microsoft.com/office/drawing/2014/main" id="{B6BECA25-D5B3-D4F3-7261-DB71FA89CFA6}"/>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19789" y="4622800"/>
            <a:ext cx="6000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5" name="TextBox 57">
            <a:extLst>
              <a:ext uri="{FF2B5EF4-FFF2-40B4-BE49-F238E27FC236}">
                <a16:creationId xmlns:a16="http://schemas.microsoft.com/office/drawing/2014/main" id="{863C897A-4A1D-2B0D-8DE5-B791DD02C5AD}"/>
              </a:ext>
            </a:extLst>
          </p:cNvPr>
          <p:cNvSpPr txBox="1">
            <a:spLocks noChangeArrowheads="1"/>
          </p:cNvSpPr>
          <p:nvPr/>
        </p:nvSpPr>
        <p:spPr bwMode="auto">
          <a:xfrm>
            <a:off x="5791201" y="5099051"/>
            <a:ext cx="809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Vietnam</a:t>
            </a:r>
          </a:p>
        </p:txBody>
      </p:sp>
      <p:pic>
        <p:nvPicPr>
          <p:cNvPr id="27686" name="Picture 52">
            <a:extLst>
              <a:ext uri="{FF2B5EF4-FFF2-40B4-BE49-F238E27FC236}">
                <a16:creationId xmlns:a16="http://schemas.microsoft.com/office/drawing/2014/main" id="{49696884-7D3B-DC7E-4286-FB28E447D1F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38550" y="5353051"/>
            <a:ext cx="952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7" name="TextBox 59">
            <a:extLst>
              <a:ext uri="{FF2B5EF4-FFF2-40B4-BE49-F238E27FC236}">
                <a16:creationId xmlns:a16="http://schemas.microsoft.com/office/drawing/2014/main" id="{7BA418CC-BA5B-9E16-923B-81BB0272DF98}"/>
              </a:ext>
            </a:extLst>
          </p:cNvPr>
          <p:cNvSpPr txBox="1">
            <a:spLocks noChangeArrowheads="1"/>
          </p:cNvSpPr>
          <p:nvPr/>
        </p:nvSpPr>
        <p:spPr bwMode="auto">
          <a:xfrm>
            <a:off x="3756025" y="5967414"/>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a:latin typeface="Garamond" panose="02020404030301010803" pitchFamily="18" charset="0"/>
              </a:rPr>
              <a:t>Chile</a:t>
            </a:r>
          </a:p>
        </p:txBody>
      </p:sp>
      <p:sp>
        <p:nvSpPr>
          <p:cNvPr id="61" name="Rectangle 60">
            <a:extLst>
              <a:ext uri="{FF2B5EF4-FFF2-40B4-BE49-F238E27FC236}">
                <a16:creationId xmlns:a16="http://schemas.microsoft.com/office/drawing/2014/main" id="{69492C66-E33A-4268-A23B-FA4655E44F2A}"/>
              </a:ext>
            </a:extLst>
          </p:cNvPr>
          <p:cNvSpPr/>
          <p:nvPr/>
        </p:nvSpPr>
        <p:spPr>
          <a:xfrm>
            <a:off x="7465380" y="2209800"/>
            <a:ext cx="1069021" cy="523220"/>
          </a:xfrm>
          <a:prstGeom prst="rect">
            <a:avLst/>
          </a:prstGeom>
          <a:noFill/>
        </p:spPr>
        <p:txBody>
          <a:bodyPr>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anose="02020404030301010803" pitchFamily="18" charset="0"/>
              </a:rPr>
              <a:t>AEC</a:t>
            </a:r>
          </a:p>
        </p:txBody>
      </p:sp>
      <p:sp>
        <p:nvSpPr>
          <p:cNvPr id="62" name="Rectangle 61">
            <a:extLst>
              <a:ext uri="{FF2B5EF4-FFF2-40B4-BE49-F238E27FC236}">
                <a16:creationId xmlns:a16="http://schemas.microsoft.com/office/drawing/2014/main" id="{ADF735BC-790D-0BC4-067A-E79CD85B1D5B}"/>
              </a:ext>
            </a:extLst>
          </p:cNvPr>
          <p:cNvSpPr/>
          <p:nvPr/>
        </p:nvSpPr>
        <p:spPr>
          <a:xfrm>
            <a:off x="2028986" y="2794168"/>
            <a:ext cx="655949" cy="2448747"/>
          </a:xfrm>
          <a:prstGeom prst="rect">
            <a:avLst/>
          </a:prstGeom>
          <a:noFill/>
        </p:spPr>
        <p:txBody>
          <a:bodyPr vert="wordArtVert"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anose="02020404030301010803" pitchFamily="18" charset="0"/>
              </a:rPr>
              <a:t>CPTPP</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03413" y="914403"/>
            <a:ext cx="8596312" cy="868363"/>
          </a:xfrm>
        </p:spPr>
        <p:txBody>
          <a:bodyPr vert="horz" wrap="square" lIns="91440" tIns="45720" rIns="91440" bIns="45720" anchor="ctr"/>
          <a:lstStyle/>
          <a:p>
            <a:r>
              <a:rPr lang="en-AU" altLang="en-US" dirty="0">
                <a:latin typeface="Garamond" panose="02020404030301010803" pitchFamily="18" charset="0"/>
                <a:ea typeface="Arial" panose="020B0604020202020204" pitchFamily="34" charset="0"/>
                <a:cs typeface="Arial" panose="020B0604020202020204" pitchFamily="34" charset="0"/>
              </a:rPr>
              <a:t>AGENDA</a:t>
            </a:r>
          </a:p>
        </p:txBody>
      </p:sp>
      <p:sp>
        <p:nvSpPr>
          <p:cNvPr id="6147" name="Content Placeholder 2"/>
          <p:cNvSpPr>
            <a:spLocks noGrp="1"/>
          </p:cNvSpPr>
          <p:nvPr>
            <p:ph idx="1"/>
          </p:nvPr>
        </p:nvSpPr>
        <p:spPr>
          <a:xfrm>
            <a:off x="1870756" y="1946278"/>
            <a:ext cx="8577262" cy="4225925"/>
          </a:xfrm>
        </p:spPr>
        <p:txBody>
          <a:bodyPr vert="horz" wrap="square" lIns="91440" tIns="45720" rIns="91440" bIns="45720" anchor="t"/>
          <a:lstStyle/>
          <a:p>
            <a:r>
              <a:rPr lang="en-US" altLang="vi-VN" sz="2400" b="1" dirty="0">
                <a:latin typeface="Garamond" panose="02020404030301010803" pitchFamily="18" charset="0"/>
              </a:rPr>
              <a:t>OVERVIEW OF VIETNAM BUSINESS LANDSCAPE</a:t>
            </a:r>
          </a:p>
          <a:p>
            <a:pPr>
              <a:defRPr/>
            </a:pPr>
            <a:r>
              <a:rPr lang="en-US" altLang="vi-VN" sz="2400" b="1" cap="all" dirty="0">
                <a:latin typeface="Garamond" panose="02020404030301010803" pitchFamily="18" charset="0"/>
              </a:rPr>
              <a:t>ASEAN, EU- Vietnam Free Trade Agreement (“</a:t>
            </a:r>
            <a:r>
              <a:rPr lang="en-US" altLang="vi-VN" sz="2400" b="1" cap="all" dirty="0" err="1">
                <a:latin typeface="Garamond" panose="02020404030301010803" pitchFamily="18" charset="0"/>
              </a:rPr>
              <a:t>EVFTA</a:t>
            </a:r>
            <a:r>
              <a:rPr lang="en-US" altLang="vi-VN" sz="2400" b="1" cap="all" dirty="0">
                <a:latin typeface="Garamond" panose="02020404030301010803" pitchFamily="18" charset="0"/>
              </a:rPr>
              <a:t>”), EU- Vietnam Investment Protection Agreement (“IPA”) and the Comprehensive and Progressive Trans-Pacific Partnership (“</a:t>
            </a:r>
            <a:r>
              <a:rPr lang="en-US" altLang="vi-VN" sz="2400" b="1" cap="all" dirty="0" err="1">
                <a:latin typeface="Garamond" panose="02020404030301010803" pitchFamily="18" charset="0"/>
              </a:rPr>
              <a:t>CPTPP</a:t>
            </a:r>
            <a:r>
              <a:rPr lang="en-US" altLang="vi-VN" sz="2400" b="1" cap="all" dirty="0">
                <a:latin typeface="Garamond" panose="02020404030301010803" pitchFamily="18" charset="0"/>
              </a:rPr>
              <a:t>”)</a:t>
            </a:r>
          </a:p>
          <a:p>
            <a:pPr lvl="1">
              <a:defRPr/>
            </a:pPr>
            <a:r>
              <a:rPr lang="en-US" altLang="vi-VN" sz="2000" b="1" cap="all" dirty="0">
                <a:latin typeface="Garamond" panose="02020404030301010803" pitchFamily="18" charset="0"/>
              </a:rPr>
              <a:t>WHAT ARE THEY?</a:t>
            </a:r>
          </a:p>
          <a:p>
            <a:pPr lvl="1">
              <a:defRPr/>
            </a:pPr>
            <a:r>
              <a:rPr lang="en-US" altLang="vi-VN" sz="2000" b="1" cap="all" dirty="0">
                <a:latin typeface="Garamond" panose="02020404030301010803" pitchFamily="18" charset="0"/>
              </a:rPr>
              <a:t>What do they have to offer?</a:t>
            </a:r>
          </a:p>
          <a:p>
            <a:pPr lvl="1">
              <a:defRPr/>
            </a:pPr>
            <a:r>
              <a:rPr lang="en-US" altLang="vi-VN" sz="2000" b="1" cap="all" dirty="0">
                <a:latin typeface="Garamond" panose="02020404030301010803" pitchFamily="18" charset="0"/>
              </a:rPr>
              <a:t>How can foreign investors take advantage of these agreements?</a:t>
            </a:r>
            <a:endParaRPr lang="en-US" altLang="vi-VN" sz="2000" dirty="0">
              <a:latin typeface="Garamond" panose="02020404030301010803" pitchFamily="18" charset="0"/>
            </a:endParaRPr>
          </a:p>
        </p:txBody>
      </p:sp>
      <p:sp>
        <p:nvSpPr>
          <p:cNvPr id="6148" name="Slide Number Placeholder 3"/>
          <p:cNvSpPr txBox="1">
            <a:spLocks noGrp="1"/>
          </p:cNvSpPr>
          <p:nvPr>
            <p:ph type="sldNum" sz="quarter" idx="10"/>
          </p:nvPr>
        </p:nvSpPr>
        <p:spPr>
          <a:xfrm>
            <a:off x="0" y="6492875"/>
            <a:ext cx="2844800" cy="365125"/>
          </a:xfrm>
          <a:noFill/>
          <a:ln>
            <a:noFill/>
          </a:ln>
        </p:spPr>
        <p:txBody>
          <a:bodyPr/>
          <a:lstStyle/>
          <a:p>
            <a:fld id="{9A0DB2DC-4C9A-4742-B13C-FB6460FD3503}" type="slidenum">
              <a:rPr lang="en-US" altLang="vi-VN" dirty="0"/>
              <a:pPr/>
              <a:t>2</a:t>
            </a:fld>
            <a:endParaRPr lang="en-US" altLang="vi-VN" dirty="0"/>
          </a:p>
        </p:txBody>
      </p:sp>
    </p:spTree>
    <p:extLst>
      <p:ext uri="{BB962C8B-B14F-4D97-AF65-F5344CB8AC3E}">
        <p14:creationId xmlns:p14="http://schemas.microsoft.com/office/powerpoint/2010/main" val="29017435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AA0549A-A1C8-6F1F-E0EA-11B30A87771D}"/>
              </a:ext>
            </a:extLst>
          </p:cNvPr>
          <p:cNvSpPr>
            <a:spLocks noGrp="1"/>
          </p:cNvSpPr>
          <p:nvPr>
            <p:ph type="title"/>
          </p:nvPr>
        </p:nvSpPr>
        <p:spPr>
          <a:xfrm>
            <a:off x="1903413" y="1068388"/>
            <a:ext cx="8596312" cy="868362"/>
          </a:xfrm>
        </p:spPr>
        <p:txBody>
          <a:bodyPr/>
          <a:lstStyle/>
          <a:p>
            <a:endParaRPr lang="en-US" altLang="en-US"/>
          </a:p>
        </p:txBody>
      </p:sp>
      <p:pic>
        <p:nvPicPr>
          <p:cNvPr id="28675" name="Content Placeholder 4">
            <a:extLst>
              <a:ext uri="{FF2B5EF4-FFF2-40B4-BE49-F238E27FC236}">
                <a16:creationId xmlns:a16="http://schemas.microsoft.com/office/drawing/2014/main" id="{7EEFEBCB-4ACD-46A2-8DED-1C2E3955D00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103313"/>
            <a:ext cx="7239000" cy="5372100"/>
          </a:xfrm>
        </p:spPr>
      </p:pic>
      <p:sp>
        <p:nvSpPr>
          <p:cNvPr id="28676" name="Slide Number Placeholder 3">
            <a:extLst>
              <a:ext uri="{FF2B5EF4-FFF2-40B4-BE49-F238E27FC236}">
                <a16:creationId xmlns:a16="http://schemas.microsoft.com/office/drawing/2014/main" id="{00F45269-BC0F-AACA-7835-2AF44FA3B8B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60A675-3AEF-44E5-8A35-4C99B1E5B47E}" type="slidenum">
              <a:rPr lang="en-US" altLang="vi-VN">
                <a:solidFill>
                  <a:srgbClr val="203C6A"/>
                </a:solidFill>
              </a:rPr>
              <a:pPr/>
              <a:t>20</a:t>
            </a:fld>
            <a:endParaRPr lang="en-US" altLang="vi-VN">
              <a:solidFill>
                <a:srgbClr val="203C6A"/>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20093FC-F64B-A4EC-68B7-DCF74FDBE0DE}"/>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CPTPP - Gains for Vietnam</a:t>
            </a:r>
          </a:p>
        </p:txBody>
      </p:sp>
      <p:sp>
        <p:nvSpPr>
          <p:cNvPr id="29699" name="Content Placeholder 2">
            <a:extLst>
              <a:ext uri="{FF2B5EF4-FFF2-40B4-BE49-F238E27FC236}">
                <a16:creationId xmlns:a16="http://schemas.microsoft.com/office/drawing/2014/main" id="{6DABB419-3DE5-BCE2-1AD8-5EE22C299626}"/>
              </a:ext>
            </a:extLst>
          </p:cNvPr>
          <p:cNvSpPr>
            <a:spLocks noGrp="1"/>
          </p:cNvSpPr>
          <p:nvPr>
            <p:ph idx="1"/>
          </p:nvPr>
        </p:nvSpPr>
        <p:spPr>
          <a:xfrm>
            <a:off x="1903413" y="1995489"/>
            <a:ext cx="8577262" cy="4479925"/>
          </a:xfrm>
        </p:spPr>
        <p:txBody>
          <a:bodyPr/>
          <a:lstStyle/>
          <a:p>
            <a:r>
              <a:rPr lang="en-US" altLang="en-US">
                <a:latin typeface="Garamond" panose="02020404030301010803" pitchFamily="18" charset="0"/>
              </a:rPr>
              <a:t>Sectors that benefit the most from the CPTPP:</a:t>
            </a:r>
          </a:p>
          <a:p>
            <a:pPr lvl="1"/>
            <a:r>
              <a:rPr lang="en-US" altLang="en-US">
                <a:latin typeface="Garamond" panose="02020404030301010803" pitchFamily="18" charset="0"/>
              </a:rPr>
              <a:t>Textiles, clothing, footwear</a:t>
            </a:r>
          </a:p>
          <a:p>
            <a:pPr lvl="1"/>
            <a:r>
              <a:rPr lang="en-US" altLang="en-US">
                <a:latin typeface="Garamond" panose="02020404030301010803" pitchFamily="18" charset="0"/>
              </a:rPr>
              <a:t>Food, beverages and tobacco</a:t>
            </a:r>
          </a:p>
          <a:p>
            <a:pPr lvl="1"/>
            <a:r>
              <a:rPr lang="en-US" altLang="en-US">
                <a:latin typeface="Garamond" panose="02020404030301010803" pitchFamily="18" charset="0"/>
              </a:rPr>
              <a:t>Chemicals, transport equipment, plastic parts</a:t>
            </a:r>
          </a:p>
          <a:p>
            <a:endParaRPr lang="en-US" altLang="en-US">
              <a:latin typeface="Garamond" panose="02020404030301010803" pitchFamily="18" charset="0"/>
            </a:endParaRPr>
          </a:p>
        </p:txBody>
      </p:sp>
      <p:sp>
        <p:nvSpPr>
          <p:cNvPr id="29700" name="Slide Number Placeholder 3">
            <a:extLst>
              <a:ext uri="{FF2B5EF4-FFF2-40B4-BE49-F238E27FC236}">
                <a16:creationId xmlns:a16="http://schemas.microsoft.com/office/drawing/2014/main" id="{23921180-B40B-084C-E57F-9BE50BB9F0C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A00822-5EF8-495F-AED1-572D660B23BC}" type="slidenum">
              <a:rPr lang="en-US" altLang="vi-VN">
                <a:solidFill>
                  <a:srgbClr val="203C6A"/>
                </a:solidFill>
              </a:rPr>
              <a:pPr/>
              <a:t>21</a:t>
            </a:fld>
            <a:endParaRPr lang="en-US" altLang="vi-VN">
              <a:solidFill>
                <a:srgbClr val="203C6A"/>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7ABA25D-D1F5-F36E-2300-59EBA836838C}"/>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CPTPP - Gains for Vietnam (cont.)</a:t>
            </a:r>
          </a:p>
        </p:txBody>
      </p:sp>
      <p:sp>
        <p:nvSpPr>
          <p:cNvPr id="30723" name="Content Placeholder 2">
            <a:extLst>
              <a:ext uri="{FF2B5EF4-FFF2-40B4-BE49-F238E27FC236}">
                <a16:creationId xmlns:a16="http://schemas.microsoft.com/office/drawing/2014/main" id="{91D3E691-69B1-31D1-CDB8-314CA95B0B41}"/>
              </a:ext>
            </a:extLst>
          </p:cNvPr>
          <p:cNvSpPr>
            <a:spLocks noGrp="1"/>
          </p:cNvSpPr>
          <p:nvPr>
            <p:ph idx="1"/>
          </p:nvPr>
        </p:nvSpPr>
        <p:spPr>
          <a:xfrm>
            <a:off x="1903413" y="1995488"/>
            <a:ext cx="8577262" cy="4710112"/>
          </a:xfrm>
        </p:spPr>
        <p:txBody>
          <a:bodyPr/>
          <a:lstStyle/>
          <a:p>
            <a:r>
              <a:rPr lang="en-US" altLang="en-US" sz="2400">
                <a:latin typeface="Garamond" panose="02020404030301010803" pitchFamily="18" charset="0"/>
              </a:rPr>
              <a:t>Opportunity to involve in new supply chain in the region given strict Rules of Origin</a:t>
            </a:r>
          </a:p>
          <a:p>
            <a:r>
              <a:rPr lang="en-US" altLang="en-US" sz="2400">
                <a:latin typeface="Garamond" panose="02020404030301010803" pitchFamily="18" charset="0"/>
              </a:rPr>
              <a:t>More incentives for Government institutional and economic reforms towards more transparent, open and predictable investment environment, attracting more foreign investment in Vietnam</a:t>
            </a:r>
          </a:p>
          <a:p>
            <a:r>
              <a:rPr lang="en-AU" altLang="en-US" sz="2400">
                <a:latin typeface="Garamond" panose="02020404030301010803" pitchFamily="18" charset="0"/>
              </a:rPr>
              <a:t>More sophisticated joining of separate business sections to integrate into new profit streams</a:t>
            </a:r>
          </a:p>
          <a:p>
            <a:endParaRPr lang="en-US" altLang="en-US" sz="2400">
              <a:latin typeface="Garamond" panose="02020404030301010803" pitchFamily="18" charset="0"/>
            </a:endParaRPr>
          </a:p>
          <a:p>
            <a:endParaRPr lang="en-US" altLang="en-US" sz="2400">
              <a:latin typeface="Garamond" panose="02020404030301010803" pitchFamily="18" charset="0"/>
            </a:endParaRPr>
          </a:p>
          <a:p>
            <a:endParaRPr lang="en-US" altLang="en-US" sz="2400">
              <a:latin typeface="Garamond" panose="02020404030301010803" pitchFamily="18" charset="0"/>
            </a:endParaRPr>
          </a:p>
        </p:txBody>
      </p:sp>
      <p:sp>
        <p:nvSpPr>
          <p:cNvPr id="30724" name="Slide Number Placeholder 3">
            <a:extLst>
              <a:ext uri="{FF2B5EF4-FFF2-40B4-BE49-F238E27FC236}">
                <a16:creationId xmlns:a16="http://schemas.microsoft.com/office/drawing/2014/main" id="{2BD966BD-BCD5-45D0-A030-95B40342FD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8B9A20-D431-4C8D-A652-215B81DEE3E6}" type="slidenum">
              <a:rPr lang="en-US" altLang="vi-VN">
                <a:solidFill>
                  <a:srgbClr val="203C6A"/>
                </a:solidFill>
              </a:rPr>
              <a:pPr/>
              <a:t>22</a:t>
            </a:fld>
            <a:endParaRPr lang="en-US" altLang="vi-VN">
              <a:solidFill>
                <a:srgbClr val="203C6A"/>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7A4ACD0-18DD-96F3-3CA0-4D424BFCEFD9}"/>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CPTPP - Challenges for business in Vietnam</a:t>
            </a:r>
          </a:p>
        </p:txBody>
      </p:sp>
      <p:sp>
        <p:nvSpPr>
          <p:cNvPr id="31747" name="Content Placeholder 2">
            <a:extLst>
              <a:ext uri="{FF2B5EF4-FFF2-40B4-BE49-F238E27FC236}">
                <a16:creationId xmlns:a16="http://schemas.microsoft.com/office/drawing/2014/main" id="{EBBB7E95-10EC-1A74-00A4-28BCE95BF104}"/>
              </a:ext>
            </a:extLst>
          </p:cNvPr>
          <p:cNvSpPr>
            <a:spLocks noGrp="1"/>
          </p:cNvSpPr>
          <p:nvPr>
            <p:ph idx="1"/>
          </p:nvPr>
        </p:nvSpPr>
        <p:spPr>
          <a:xfrm>
            <a:off x="1903413" y="1995489"/>
            <a:ext cx="8577262" cy="4479925"/>
          </a:xfrm>
        </p:spPr>
        <p:txBody>
          <a:bodyPr/>
          <a:lstStyle/>
          <a:p>
            <a:r>
              <a:rPr lang="en-US" altLang="en-US" sz="2400">
                <a:latin typeface="Garamond" panose="02020404030301010803" pitchFamily="18" charset="0"/>
              </a:rPr>
              <a:t>Weak supporting industry</a:t>
            </a:r>
          </a:p>
          <a:p>
            <a:r>
              <a:rPr lang="en-US" altLang="en-US" sz="2400">
                <a:latin typeface="Garamond" panose="02020404030301010803" pitchFamily="18" charset="0"/>
              </a:rPr>
              <a:t>Stagnation of the enterprise system</a:t>
            </a:r>
          </a:p>
          <a:p>
            <a:r>
              <a:rPr lang="en-US" altLang="en-US" sz="2400">
                <a:latin typeface="Garamond" panose="02020404030301010803" pitchFamily="18" charset="0"/>
              </a:rPr>
              <a:t>Role of SOEs in the system</a:t>
            </a:r>
          </a:p>
          <a:p>
            <a:r>
              <a:rPr lang="en-US" altLang="en-US" sz="2400">
                <a:latin typeface="Garamond" panose="02020404030301010803" pitchFamily="18" charset="0"/>
              </a:rPr>
              <a:t>Level of IP protection</a:t>
            </a:r>
          </a:p>
          <a:p>
            <a:r>
              <a:rPr lang="en-US" altLang="en-US" sz="2400">
                <a:latin typeface="Garamond" panose="02020404030301010803" pitchFamily="18" charset="0"/>
              </a:rPr>
              <a:t>Corruption</a:t>
            </a:r>
          </a:p>
        </p:txBody>
      </p:sp>
      <p:sp>
        <p:nvSpPr>
          <p:cNvPr id="31748" name="Slide Number Placeholder 3">
            <a:extLst>
              <a:ext uri="{FF2B5EF4-FFF2-40B4-BE49-F238E27FC236}">
                <a16:creationId xmlns:a16="http://schemas.microsoft.com/office/drawing/2014/main" id="{F0493FA0-82AB-AB5B-F590-7F0FF9591C2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AE33F9-1055-49CF-81F4-3A7EAB3F1210}" type="slidenum">
              <a:rPr lang="en-US" altLang="vi-VN">
                <a:solidFill>
                  <a:srgbClr val="203C6A"/>
                </a:solidFill>
              </a:rPr>
              <a:pPr/>
              <a:t>23</a:t>
            </a:fld>
            <a:endParaRPr lang="en-US" altLang="vi-VN">
              <a:solidFill>
                <a:srgbClr val="203C6A"/>
              </a:solidFill>
            </a:endParaRPr>
          </a:p>
        </p:txBody>
      </p:sp>
      <p:pic>
        <p:nvPicPr>
          <p:cNvPr id="31749" name="Picture 4">
            <a:extLst>
              <a:ext uri="{FF2B5EF4-FFF2-40B4-BE49-F238E27FC236}">
                <a16:creationId xmlns:a16="http://schemas.microsoft.com/office/drawing/2014/main" id="{C2C4A18B-94E5-BE6E-8CC1-450B522DAC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1" y="4419600"/>
            <a:ext cx="32623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
            <a:extLst>
              <a:ext uri="{FF2B5EF4-FFF2-40B4-BE49-F238E27FC236}">
                <a16:creationId xmlns:a16="http://schemas.microsoft.com/office/drawing/2014/main" id="{33D7C57C-965E-8389-C48F-8975D477F9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4419601"/>
            <a:ext cx="313372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1009E65-3346-D9C8-822D-C536C2C42EBD}"/>
              </a:ext>
            </a:extLst>
          </p:cNvPr>
          <p:cNvSpPr>
            <a:spLocks noGrp="1"/>
          </p:cNvSpPr>
          <p:nvPr>
            <p:ph type="title"/>
          </p:nvPr>
        </p:nvSpPr>
        <p:spPr>
          <a:xfrm>
            <a:off x="1905000" y="2895600"/>
            <a:ext cx="8593138" cy="865188"/>
          </a:xfrm>
        </p:spPr>
        <p:txBody>
          <a:bodyPr/>
          <a:lstStyle/>
          <a:p>
            <a:r>
              <a:rPr lang="en-AU" altLang="en-US">
                <a:latin typeface="Garamond" panose="02020404030301010803" pitchFamily="18" charset="0"/>
              </a:rPr>
              <a:t>EU – Vietnam Free Trade Agreement (EVFTA)</a:t>
            </a:r>
          </a:p>
        </p:txBody>
      </p:sp>
      <p:sp>
        <p:nvSpPr>
          <p:cNvPr id="32771" name="Slide Number Placeholder 2">
            <a:extLst>
              <a:ext uri="{FF2B5EF4-FFF2-40B4-BE49-F238E27FC236}">
                <a16:creationId xmlns:a16="http://schemas.microsoft.com/office/drawing/2014/main" id="{9AA64BB9-29EF-EA20-7CA5-C56B9295129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65E504-C295-407A-B431-43AF9D70AE2E}" type="slidenum">
              <a:rPr lang="en-US" altLang="vi-VN">
                <a:solidFill>
                  <a:srgbClr val="203C6A"/>
                </a:solidFill>
              </a:rPr>
              <a:pPr/>
              <a:t>24</a:t>
            </a:fld>
            <a:endParaRPr lang="en-US" altLang="vi-VN">
              <a:solidFill>
                <a:srgbClr val="203C6A"/>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5D08465-B7D9-9DB1-92CB-F8117D07D206}"/>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EVFTA AND IPA</a:t>
            </a:r>
          </a:p>
        </p:txBody>
      </p:sp>
      <p:sp>
        <p:nvSpPr>
          <p:cNvPr id="33795" name="Content Placeholder 2">
            <a:extLst>
              <a:ext uri="{FF2B5EF4-FFF2-40B4-BE49-F238E27FC236}">
                <a16:creationId xmlns:a16="http://schemas.microsoft.com/office/drawing/2014/main" id="{7FED8EEB-F188-8E6A-A5A0-8CE6C720E08F}"/>
              </a:ext>
            </a:extLst>
          </p:cNvPr>
          <p:cNvSpPr>
            <a:spLocks noGrp="1"/>
          </p:cNvSpPr>
          <p:nvPr>
            <p:ph idx="1"/>
          </p:nvPr>
        </p:nvSpPr>
        <p:spPr>
          <a:xfrm>
            <a:off x="1903413" y="1995489"/>
            <a:ext cx="8577262" cy="4479925"/>
          </a:xfrm>
        </p:spPr>
        <p:txBody>
          <a:bodyPr/>
          <a:lstStyle/>
          <a:p>
            <a:r>
              <a:rPr lang="en-US" altLang="en-US" sz="2400" dirty="0">
                <a:latin typeface="Garamond" panose="02020404030301010803" pitchFamily="18" charset="0"/>
              </a:rPr>
              <a:t>On 26 June 2018, the </a:t>
            </a:r>
            <a:r>
              <a:rPr lang="en-US" altLang="en-US" sz="2400" dirty="0" err="1">
                <a:latin typeface="Garamond" panose="02020404030301010803" pitchFamily="18" charset="0"/>
              </a:rPr>
              <a:t>EVFTA</a:t>
            </a:r>
            <a:r>
              <a:rPr lang="en-US" altLang="en-US" sz="2400" dirty="0">
                <a:latin typeface="Garamond" panose="02020404030301010803" pitchFamily="18" charset="0"/>
              </a:rPr>
              <a:t> was divided into 2 agreements in terms of trade and investment following the European Court of Justice’s opinion on the EU – Singapore FTA</a:t>
            </a:r>
          </a:p>
          <a:p>
            <a:r>
              <a:rPr lang="en-US" altLang="en-US" sz="2400" dirty="0">
                <a:latin typeface="Garamond" panose="02020404030301010803" pitchFamily="18" charset="0"/>
              </a:rPr>
              <a:t>The </a:t>
            </a:r>
            <a:r>
              <a:rPr lang="en-US" altLang="en-US" sz="2400" dirty="0" err="1">
                <a:latin typeface="Garamond" panose="02020404030301010803" pitchFamily="18" charset="0"/>
              </a:rPr>
              <a:t>EVFTA</a:t>
            </a:r>
            <a:r>
              <a:rPr lang="en-US" altLang="en-US" sz="2400" dirty="0">
                <a:latin typeface="Garamond" panose="02020404030301010803" pitchFamily="18" charset="0"/>
              </a:rPr>
              <a:t> will cover trade issues while investment protection and investment-related dispute settlement will be under the IPA.</a:t>
            </a:r>
          </a:p>
          <a:p>
            <a:r>
              <a:rPr lang="en-US" altLang="en-US" sz="2400" dirty="0">
                <a:latin typeface="Garamond" panose="02020404030301010803" pitchFamily="18" charset="0"/>
              </a:rPr>
              <a:t>On 30 June 2020, the </a:t>
            </a:r>
            <a:r>
              <a:rPr lang="en-US" altLang="en-US" sz="2400" dirty="0" err="1">
                <a:latin typeface="Garamond" panose="02020404030301010803" pitchFamily="18" charset="0"/>
              </a:rPr>
              <a:t>EVFTA</a:t>
            </a:r>
            <a:r>
              <a:rPr lang="en-US" altLang="en-US" sz="2400" dirty="0">
                <a:latin typeface="Garamond" panose="02020404030301010803" pitchFamily="18" charset="0"/>
              </a:rPr>
              <a:t> and the </a:t>
            </a:r>
            <a:r>
              <a:rPr lang="en-US" altLang="en-US" sz="2400" dirty="0" err="1">
                <a:latin typeface="Garamond" panose="02020404030301010803" pitchFamily="18" charset="0"/>
              </a:rPr>
              <a:t>EVIPA</a:t>
            </a:r>
            <a:r>
              <a:rPr lang="en-US" altLang="en-US" sz="2400" dirty="0">
                <a:latin typeface="Garamond" panose="02020404030301010803" pitchFamily="18" charset="0"/>
              </a:rPr>
              <a:t> were signed in Hanoi.</a:t>
            </a:r>
          </a:p>
          <a:p>
            <a:r>
              <a:rPr lang="en-US" altLang="en-US" sz="2400" dirty="0" err="1">
                <a:latin typeface="Garamond" panose="02020404030301010803" pitchFamily="18" charset="0"/>
              </a:rPr>
              <a:t>EVFTA</a:t>
            </a:r>
            <a:r>
              <a:rPr lang="en-US" altLang="en-US" sz="2400" dirty="0">
                <a:latin typeface="Garamond" panose="02020404030301010803" pitchFamily="18" charset="0"/>
              </a:rPr>
              <a:t> takes effect from 01 August 2020.</a:t>
            </a:r>
          </a:p>
          <a:p>
            <a:r>
              <a:rPr lang="en-US" sz="2400" dirty="0">
                <a:latin typeface="Garamond" panose="02020404030301010803" pitchFamily="18" charset="0"/>
              </a:rPr>
              <a:t>By August 2024, there have been 18 out of 27 EU member states. Some countries, including Ireland, Austria, Poland, Belgium, Germany, France, Cyprus, the Netherlands, and Slovenia, are still pending ratification</a:t>
            </a:r>
            <a:r>
              <a:rPr lang="en-US" altLang="en-US" sz="2400" dirty="0">
                <a:latin typeface="Garamond" panose="02020404030301010803" pitchFamily="18" charset="0"/>
              </a:rPr>
              <a:t>.</a:t>
            </a:r>
          </a:p>
        </p:txBody>
      </p:sp>
      <p:sp>
        <p:nvSpPr>
          <p:cNvPr id="33796" name="Slide Number Placeholder 3">
            <a:extLst>
              <a:ext uri="{FF2B5EF4-FFF2-40B4-BE49-F238E27FC236}">
                <a16:creationId xmlns:a16="http://schemas.microsoft.com/office/drawing/2014/main" id="{8AFC41CF-C033-FD59-B8D3-EB39698AA5A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998D7E-32FC-47D6-9821-D781BD0EC485}" type="slidenum">
              <a:rPr lang="en-US" altLang="vi-VN">
                <a:solidFill>
                  <a:srgbClr val="203C6A"/>
                </a:solidFill>
              </a:rPr>
              <a:pPr/>
              <a:t>25</a:t>
            </a:fld>
            <a:endParaRPr lang="en-US" altLang="vi-VN">
              <a:solidFill>
                <a:srgbClr val="203C6A"/>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5DC9AFA-64FB-545E-A309-C8E49754C4A4}"/>
              </a:ext>
            </a:extLst>
          </p:cNvPr>
          <p:cNvSpPr>
            <a:spLocks noGrp="1"/>
          </p:cNvSpPr>
          <p:nvPr>
            <p:ph type="title"/>
          </p:nvPr>
        </p:nvSpPr>
        <p:spPr>
          <a:xfrm>
            <a:off x="1903413" y="1068388"/>
            <a:ext cx="8596312" cy="868362"/>
          </a:xfrm>
        </p:spPr>
        <p:txBody>
          <a:bodyPr/>
          <a:lstStyle/>
          <a:p>
            <a:r>
              <a:rPr lang="en-AU" altLang="en-US">
                <a:latin typeface="Garamond" panose="02020404030301010803" pitchFamily="18" charset="0"/>
              </a:rPr>
              <a:t>EVFTA – Comprehensive agreement</a:t>
            </a:r>
          </a:p>
        </p:txBody>
      </p:sp>
      <p:sp>
        <p:nvSpPr>
          <p:cNvPr id="34819" name="Content Placeholder 2">
            <a:extLst>
              <a:ext uri="{FF2B5EF4-FFF2-40B4-BE49-F238E27FC236}">
                <a16:creationId xmlns:a16="http://schemas.microsoft.com/office/drawing/2014/main" id="{D79B561A-884D-B52B-6A55-E7D3195FFDC0}"/>
              </a:ext>
            </a:extLst>
          </p:cNvPr>
          <p:cNvSpPr>
            <a:spLocks noGrp="1"/>
          </p:cNvSpPr>
          <p:nvPr>
            <p:ph idx="1"/>
          </p:nvPr>
        </p:nvSpPr>
        <p:spPr>
          <a:xfrm>
            <a:off x="1903413" y="1995489"/>
            <a:ext cx="8577262" cy="4479925"/>
          </a:xfrm>
        </p:spPr>
        <p:txBody>
          <a:bodyPr/>
          <a:lstStyle/>
          <a:p>
            <a:r>
              <a:rPr lang="en-GB" altLang="en-US" sz="1800" b="1" u="sng">
                <a:solidFill>
                  <a:srgbClr val="003300"/>
                </a:solidFill>
                <a:latin typeface="Garamond" panose="02020404030301010803" pitchFamily="18" charset="0"/>
              </a:rPr>
              <a:t>Trade in goods</a:t>
            </a:r>
          </a:p>
          <a:p>
            <a:pPr eaLnBrk="1" hangingPunct="1">
              <a:spcBef>
                <a:spcPts val="450"/>
              </a:spcBef>
              <a:buClr>
                <a:srgbClr val="007CC1"/>
              </a:buClr>
              <a:buNone/>
            </a:pPr>
            <a:r>
              <a:rPr lang="en-GB" altLang="en-US" sz="1800">
                <a:solidFill>
                  <a:srgbClr val="003300"/>
                </a:solidFill>
                <a:latin typeface="Garamond" panose="02020404030301010803" pitchFamily="18" charset="0"/>
              </a:rPr>
              <a:t>Market access for goods – tariffs </a:t>
            </a:r>
          </a:p>
          <a:p>
            <a:pPr eaLnBrk="1" hangingPunct="1">
              <a:spcBef>
                <a:spcPts val="450"/>
              </a:spcBef>
              <a:buClr>
                <a:srgbClr val="007CC1"/>
              </a:buClr>
              <a:buNone/>
            </a:pPr>
            <a:r>
              <a:rPr lang="en-GB" altLang="en-US" sz="1800">
                <a:solidFill>
                  <a:srgbClr val="003300"/>
                </a:solidFill>
                <a:latin typeface="Garamond" panose="02020404030301010803" pitchFamily="18" charset="0"/>
              </a:rPr>
              <a:t>Rules of Origin</a:t>
            </a:r>
          </a:p>
          <a:p>
            <a:pPr eaLnBrk="1" hangingPunct="1">
              <a:spcBef>
                <a:spcPts val="450"/>
              </a:spcBef>
              <a:buClr>
                <a:srgbClr val="007CC1"/>
              </a:buClr>
              <a:buNone/>
            </a:pPr>
            <a:r>
              <a:rPr lang="en-GB" altLang="en-US" sz="1800">
                <a:solidFill>
                  <a:srgbClr val="003300"/>
                </a:solidFill>
                <a:latin typeface="Garamond" panose="02020404030301010803" pitchFamily="18" charset="0"/>
              </a:rPr>
              <a:t>Export duties</a:t>
            </a:r>
          </a:p>
          <a:p>
            <a:pPr eaLnBrk="1" hangingPunct="1">
              <a:spcBef>
                <a:spcPts val="450"/>
              </a:spcBef>
              <a:buClr>
                <a:srgbClr val="007CC1"/>
              </a:buClr>
              <a:buNone/>
            </a:pPr>
            <a:r>
              <a:rPr lang="en-GB" altLang="en-US" sz="1800">
                <a:solidFill>
                  <a:srgbClr val="003300"/>
                </a:solidFill>
                <a:latin typeface="Garamond" panose="02020404030301010803" pitchFamily="18" charset="0"/>
              </a:rPr>
              <a:t>Technical Barriers to Trade (TBT)</a:t>
            </a:r>
          </a:p>
          <a:p>
            <a:pPr eaLnBrk="1" hangingPunct="1">
              <a:spcBef>
                <a:spcPts val="450"/>
              </a:spcBef>
              <a:buClr>
                <a:srgbClr val="007CC1"/>
              </a:buClr>
              <a:buNone/>
            </a:pPr>
            <a:r>
              <a:rPr lang="en-GB" altLang="en-US" sz="1800">
                <a:solidFill>
                  <a:srgbClr val="003300"/>
                </a:solidFill>
                <a:latin typeface="Garamond" panose="02020404030301010803" pitchFamily="18" charset="0"/>
              </a:rPr>
              <a:t>Sanitary and Phytosanitary Measures</a:t>
            </a:r>
          </a:p>
          <a:p>
            <a:pPr eaLnBrk="1" hangingPunct="1">
              <a:spcBef>
                <a:spcPts val="450"/>
              </a:spcBef>
              <a:buClr>
                <a:srgbClr val="007CC1"/>
              </a:buClr>
              <a:buNone/>
            </a:pPr>
            <a:r>
              <a:rPr lang="en-GB" altLang="en-US" sz="1800">
                <a:solidFill>
                  <a:srgbClr val="003300"/>
                </a:solidFill>
                <a:latin typeface="Garamond" panose="02020404030301010803" pitchFamily="18" charset="0"/>
              </a:rPr>
              <a:t>Customs and Trade Facilitation </a:t>
            </a:r>
          </a:p>
          <a:p>
            <a:pPr eaLnBrk="1" hangingPunct="1">
              <a:spcBef>
                <a:spcPts val="450"/>
              </a:spcBef>
              <a:buClr>
                <a:srgbClr val="007CC1"/>
              </a:buClr>
              <a:buNone/>
            </a:pPr>
            <a:r>
              <a:rPr lang="en-GB" altLang="en-US" sz="1800">
                <a:solidFill>
                  <a:srgbClr val="003300"/>
                </a:solidFill>
                <a:latin typeface="Garamond" panose="02020404030301010803" pitchFamily="18" charset="0"/>
              </a:rPr>
              <a:t>Administrative Cooperation in Customs Matters</a:t>
            </a:r>
          </a:p>
          <a:p>
            <a:endParaRPr lang="en-GB" altLang="en-US" sz="1800" b="1" u="sng">
              <a:solidFill>
                <a:srgbClr val="003300"/>
              </a:solidFill>
              <a:latin typeface="Garamond" panose="02020404030301010803" pitchFamily="18" charset="0"/>
            </a:endParaRPr>
          </a:p>
          <a:p>
            <a:r>
              <a:rPr lang="en-GB" altLang="en-US" sz="1800" b="1" u="sng">
                <a:solidFill>
                  <a:srgbClr val="003300"/>
                </a:solidFill>
                <a:latin typeface="Garamond" panose="02020404030301010803" pitchFamily="18" charset="0"/>
              </a:rPr>
              <a:t>Services and investment:</a:t>
            </a:r>
          </a:p>
          <a:p>
            <a:pPr eaLnBrk="1" hangingPunct="1">
              <a:spcBef>
                <a:spcPts val="450"/>
              </a:spcBef>
              <a:buClr>
                <a:srgbClr val="007CC1"/>
              </a:buClr>
              <a:buNone/>
            </a:pPr>
            <a:r>
              <a:rPr lang="en-GB" altLang="en-US" sz="1800">
                <a:solidFill>
                  <a:srgbClr val="003300"/>
                </a:solidFill>
                <a:latin typeface="Garamond" panose="02020404030301010803" pitchFamily="18" charset="0"/>
              </a:rPr>
              <a:t>E-commerce/ Renewable energy generation</a:t>
            </a:r>
          </a:p>
          <a:p>
            <a:pPr eaLnBrk="1" hangingPunct="1">
              <a:spcBef>
                <a:spcPts val="450"/>
              </a:spcBef>
              <a:buClr>
                <a:srgbClr val="007CC1"/>
              </a:buClr>
              <a:buNone/>
            </a:pPr>
            <a:r>
              <a:rPr lang="en-GB" altLang="en-US" sz="1800">
                <a:solidFill>
                  <a:srgbClr val="003300"/>
                </a:solidFill>
                <a:latin typeface="Garamond" panose="02020404030301010803" pitchFamily="18" charset="0"/>
              </a:rPr>
              <a:t>Liberalisation commitments / market access</a:t>
            </a:r>
            <a:endParaRPr lang="en-GB" altLang="en-US" sz="1800" b="1" u="sng">
              <a:solidFill>
                <a:srgbClr val="003300"/>
              </a:solidFill>
              <a:latin typeface="Garamond" panose="02020404030301010803" pitchFamily="18" charset="0"/>
            </a:endParaRPr>
          </a:p>
          <a:p>
            <a:pPr>
              <a:buFont typeface="Arial" panose="020B0604020202020204" pitchFamily="34" charset="0"/>
              <a:buNone/>
            </a:pPr>
            <a:endParaRPr lang="en-AU" altLang="en-US" sz="1800">
              <a:solidFill>
                <a:srgbClr val="003300"/>
              </a:solidFill>
              <a:latin typeface="Garamond" panose="02020404030301010803" pitchFamily="18" charset="0"/>
            </a:endParaRPr>
          </a:p>
        </p:txBody>
      </p:sp>
      <p:sp>
        <p:nvSpPr>
          <p:cNvPr id="34820" name="Slide Number Placeholder 3">
            <a:extLst>
              <a:ext uri="{FF2B5EF4-FFF2-40B4-BE49-F238E27FC236}">
                <a16:creationId xmlns:a16="http://schemas.microsoft.com/office/drawing/2014/main" id="{DEF23F72-2983-1CBA-6241-498C42F5A0F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3C2645-E218-44BD-964C-8ECC6B7108AD}" type="slidenum">
              <a:rPr lang="en-US" altLang="vi-VN">
                <a:solidFill>
                  <a:srgbClr val="203C6A"/>
                </a:solidFill>
              </a:rPr>
              <a:pPr/>
              <a:t>26</a:t>
            </a:fld>
            <a:endParaRPr lang="en-US" altLang="vi-VN">
              <a:solidFill>
                <a:srgbClr val="203C6A"/>
              </a:solidFill>
            </a:endParaRPr>
          </a:p>
        </p:txBody>
      </p:sp>
      <p:sp>
        <p:nvSpPr>
          <p:cNvPr id="34821" name="Rectangle 4">
            <a:extLst>
              <a:ext uri="{FF2B5EF4-FFF2-40B4-BE49-F238E27FC236}">
                <a16:creationId xmlns:a16="http://schemas.microsoft.com/office/drawing/2014/main" id="{A4025F8A-0C00-06C8-EF5A-C245D2B3A183}"/>
              </a:ext>
            </a:extLst>
          </p:cNvPr>
          <p:cNvSpPr>
            <a:spLocks noChangeArrowheads="1"/>
          </p:cNvSpPr>
          <p:nvPr/>
        </p:nvSpPr>
        <p:spPr bwMode="auto">
          <a:xfrm>
            <a:off x="6769100" y="1981201"/>
            <a:ext cx="39624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450"/>
              </a:spcBef>
              <a:buClr>
                <a:srgbClr val="007CC1"/>
              </a:buClr>
            </a:pPr>
            <a:r>
              <a:rPr lang="en-GB" altLang="en-US" b="1" u="sng">
                <a:solidFill>
                  <a:srgbClr val="003300"/>
                </a:solidFill>
                <a:latin typeface="Garamond" panose="02020404030301010803" pitchFamily="18" charset="0"/>
              </a:rPr>
              <a:t>Cross-cutting issues</a:t>
            </a:r>
          </a:p>
          <a:p>
            <a:pPr eaLnBrk="1" hangingPunct="1">
              <a:spcBef>
                <a:spcPts val="450"/>
              </a:spcBef>
              <a:buClr>
                <a:srgbClr val="007CC1"/>
              </a:buClr>
            </a:pPr>
            <a:r>
              <a:rPr lang="en-GB" altLang="en-US">
                <a:solidFill>
                  <a:srgbClr val="003300"/>
                </a:solidFill>
                <a:latin typeface="Garamond" panose="02020404030301010803" pitchFamily="18" charset="0"/>
              </a:rPr>
              <a:t>Dispute Settlement </a:t>
            </a:r>
          </a:p>
          <a:p>
            <a:pPr eaLnBrk="1" hangingPunct="1">
              <a:spcBef>
                <a:spcPts val="450"/>
              </a:spcBef>
              <a:buClr>
                <a:srgbClr val="007CC1"/>
              </a:buClr>
            </a:pPr>
            <a:r>
              <a:rPr lang="en-GB" altLang="en-US">
                <a:solidFill>
                  <a:srgbClr val="003300"/>
                </a:solidFill>
                <a:latin typeface="Garamond" panose="02020404030301010803" pitchFamily="18" charset="0"/>
              </a:rPr>
              <a:t>Government Procurement </a:t>
            </a:r>
          </a:p>
          <a:p>
            <a:pPr eaLnBrk="1" hangingPunct="1">
              <a:spcBef>
                <a:spcPts val="450"/>
              </a:spcBef>
              <a:buClr>
                <a:srgbClr val="007CC1"/>
              </a:buClr>
            </a:pPr>
            <a:r>
              <a:rPr lang="en-GB" altLang="en-US">
                <a:solidFill>
                  <a:srgbClr val="003300"/>
                </a:solidFill>
                <a:latin typeface="Garamond" panose="02020404030301010803" pitchFamily="18" charset="0"/>
              </a:rPr>
              <a:t>State Owned Enterprises &amp; Subsidies</a:t>
            </a:r>
          </a:p>
          <a:p>
            <a:pPr eaLnBrk="1" hangingPunct="1">
              <a:spcBef>
                <a:spcPts val="450"/>
              </a:spcBef>
              <a:buClr>
                <a:srgbClr val="007CC1"/>
              </a:buClr>
            </a:pPr>
            <a:r>
              <a:rPr lang="en-GB" altLang="en-US">
                <a:solidFill>
                  <a:srgbClr val="003300"/>
                </a:solidFill>
                <a:latin typeface="Garamond" panose="02020404030301010803" pitchFamily="18" charset="0"/>
              </a:rPr>
              <a:t>Intellectual Property Rights</a:t>
            </a:r>
          </a:p>
          <a:p>
            <a:pPr eaLnBrk="1" hangingPunct="1">
              <a:spcBef>
                <a:spcPts val="450"/>
              </a:spcBef>
              <a:buClr>
                <a:srgbClr val="007CC1"/>
              </a:buClr>
            </a:pPr>
            <a:r>
              <a:rPr lang="en-GB" altLang="en-US">
                <a:solidFill>
                  <a:srgbClr val="003300"/>
                </a:solidFill>
                <a:latin typeface="Garamond" panose="02020404030301010803" pitchFamily="18" charset="0"/>
              </a:rPr>
              <a:t>Geographical Indications</a:t>
            </a:r>
          </a:p>
          <a:p>
            <a:pPr eaLnBrk="1" hangingPunct="1">
              <a:spcBef>
                <a:spcPts val="450"/>
              </a:spcBef>
              <a:buClr>
                <a:srgbClr val="007CC1"/>
              </a:buClr>
            </a:pPr>
            <a:r>
              <a:rPr lang="en-GB" altLang="en-US">
                <a:solidFill>
                  <a:srgbClr val="003300"/>
                </a:solidFill>
                <a:latin typeface="Garamond" panose="02020404030301010803" pitchFamily="18" charset="0"/>
              </a:rPr>
              <a:t>Trade and Sustainable Development</a:t>
            </a:r>
          </a:p>
          <a:p>
            <a:pPr eaLnBrk="1" hangingPunct="1">
              <a:spcBef>
                <a:spcPts val="450"/>
              </a:spcBef>
              <a:buClr>
                <a:srgbClr val="007CC1"/>
              </a:buClr>
            </a:pPr>
            <a:r>
              <a:rPr lang="en-GB" altLang="en-US">
                <a:solidFill>
                  <a:srgbClr val="003300"/>
                </a:solidFill>
                <a:latin typeface="Garamond" panose="02020404030301010803" pitchFamily="18" charset="0"/>
              </a:rPr>
              <a:t>Cooperation and Capacity building</a:t>
            </a:r>
          </a:p>
          <a:p>
            <a:pPr eaLnBrk="1" hangingPunct="1">
              <a:spcBef>
                <a:spcPts val="450"/>
              </a:spcBef>
              <a:buClr>
                <a:srgbClr val="007CC1"/>
              </a:buClr>
            </a:pPr>
            <a:r>
              <a:rPr lang="en-GB" altLang="en-US">
                <a:solidFill>
                  <a:srgbClr val="003300"/>
                </a:solidFill>
                <a:latin typeface="Garamond" panose="02020404030301010803" pitchFamily="18" charset="0"/>
              </a:rPr>
              <a:t>Annexes (car; green tech and pharma</a:t>
            </a:r>
            <a:r>
              <a:rPr lang="en-GB" altLang="en-US">
                <a:solidFill>
                  <a:srgbClr val="0070C0"/>
                </a:solidFill>
                <a:latin typeface="Garamond" panose="02020404030301010803" pitchFamily="18" charset="0"/>
              </a:rPr>
              <a:t>)</a:t>
            </a:r>
          </a:p>
          <a:p>
            <a:pPr eaLnBrk="1" hangingPunct="1">
              <a:spcBef>
                <a:spcPts val="450"/>
              </a:spcBef>
              <a:buClr>
                <a:srgbClr val="007CC1"/>
              </a:buClr>
            </a:pPr>
            <a:r>
              <a:rPr lang="en-GB" altLang="en-US">
                <a:solidFill>
                  <a:srgbClr val="000000"/>
                </a:solidFill>
              </a:rPr>
              <a: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71997DC-296E-E308-4C86-E1F72FC8A325}"/>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EVIPA</a:t>
            </a:r>
          </a:p>
        </p:txBody>
      </p:sp>
      <p:sp>
        <p:nvSpPr>
          <p:cNvPr id="3" name="Content Placeholder 2">
            <a:extLst>
              <a:ext uri="{FF2B5EF4-FFF2-40B4-BE49-F238E27FC236}">
                <a16:creationId xmlns:a16="http://schemas.microsoft.com/office/drawing/2014/main" id="{29A310A5-263B-1D87-7B35-EDD9F0B4AFCC}"/>
              </a:ext>
            </a:extLst>
          </p:cNvPr>
          <p:cNvSpPr>
            <a:spLocks noGrp="1"/>
          </p:cNvSpPr>
          <p:nvPr>
            <p:ph idx="1"/>
          </p:nvPr>
        </p:nvSpPr>
        <p:spPr>
          <a:xfrm>
            <a:off x="1903413" y="1995489"/>
            <a:ext cx="8577262" cy="4479925"/>
          </a:xfrm>
        </p:spPr>
        <p:txBody>
          <a:bodyPr/>
          <a:lstStyle/>
          <a:p>
            <a:pPr>
              <a:defRPr/>
            </a:pPr>
            <a:r>
              <a:rPr lang="en-US" sz="2400" dirty="0">
                <a:latin typeface="Garamond" panose="02020404030301010803" pitchFamily="18" charset="0"/>
              </a:rPr>
              <a:t>Applies to covered investment and its investors</a:t>
            </a:r>
          </a:p>
          <a:p>
            <a:pPr marL="0" indent="0">
              <a:buNone/>
              <a:defRPr/>
            </a:pPr>
            <a:r>
              <a:rPr lang="en-US" sz="2400" dirty="0">
                <a:latin typeface="Garamond" panose="02020404030301010803" pitchFamily="18" charset="0"/>
              </a:rPr>
              <a:t>“Investment” means every kind of asset which is owned or controlled, directly or indirectly, by an investor of EU/ Vietnam in the territory of Vietnam/ EU, which has the characteristics of an investment (for example, commitment of capital or other resources, the expectation of gain or profit, the assumption of risk and a certain duration).</a:t>
            </a:r>
          </a:p>
          <a:p>
            <a:pPr>
              <a:defRPr/>
            </a:pPr>
            <a:r>
              <a:rPr lang="en-US" sz="2400" dirty="0">
                <a:latin typeface="Garamond" panose="02020404030301010803" pitchFamily="18" charset="0"/>
              </a:rPr>
              <a:t>Investment protection</a:t>
            </a:r>
          </a:p>
          <a:p>
            <a:pPr>
              <a:defRPr/>
            </a:pPr>
            <a:r>
              <a:rPr lang="en-US" sz="2400" dirty="0">
                <a:latin typeface="Garamond" panose="02020404030301010803" pitchFamily="18" charset="0"/>
              </a:rPr>
              <a:t>Investor-to-State dispute settlement mechanism (“ISDS”)</a:t>
            </a:r>
          </a:p>
          <a:p>
            <a:pPr>
              <a:defRPr/>
            </a:pPr>
            <a:r>
              <a:rPr lang="en-US" sz="2400" dirty="0">
                <a:latin typeface="Garamond" panose="02020404030301010803" pitchFamily="18" charset="0"/>
              </a:rPr>
              <a:t>EVIPA will replace all bilateral investment agreements between Vietnam and other EU members</a:t>
            </a:r>
          </a:p>
        </p:txBody>
      </p:sp>
      <p:sp>
        <p:nvSpPr>
          <p:cNvPr id="35844" name="Slide Number Placeholder 3">
            <a:extLst>
              <a:ext uri="{FF2B5EF4-FFF2-40B4-BE49-F238E27FC236}">
                <a16:creationId xmlns:a16="http://schemas.microsoft.com/office/drawing/2014/main" id="{7CA9CECB-F439-4524-B3F2-5DEEF2B4989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911A7C-FD45-4C62-B74A-B99E9B0A10D2}" type="slidenum">
              <a:rPr lang="en-US" altLang="vi-VN">
                <a:solidFill>
                  <a:srgbClr val="203C6A"/>
                </a:solidFill>
              </a:rPr>
              <a:pPr/>
              <a:t>27</a:t>
            </a:fld>
            <a:endParaRPr lang="en-US" altLang="vi-VN">
              <a:solidFill>
                <a:srgbClr val="203C6A"/>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D896496-B86A-3F05-08B9-B118C33D99D4}"/>
              </a:ext>
            </a:extLst>
          </p:cNvPr>
          <p:cNvSpPr>
            <a:spLocks noGrp="1"/>
          </p:cNvSpPr>
          <p:nvPr>
            <p:ph type="title"/>
          </p:nvPr>
        </p:nvSpPr>
        <p:spPr>
          <a:xfrm>
            <a:off x="1903413" y="1068388"/>
            <a:ext cx="8596312" cy="868362"/>
          </a:xfrm>
        </p:spPr>
        <p:txBody>
          <a:bodyPr/>
          <a:lstStyle/>
          <a:p>
            <a:r>
              <a:rPr lang="en-AU" altLang="en-US">
                <a:latin typeface="Garamond" panose="02020404030301010803" pitchFamily="18" charset="0"/>
              </a:rPr>
              <a:t>EVFTA – Main features</a:t>
            </a:r>
          </a:p>
        </p:txBody>
      </p:sp>
      <p:sp>
        <p:nvSpPr>
          <p:cNvPr id="11267" name="Content Placeholder 2">
            <a:extLst>
              <a:ext uri="{FF2B5EF4-FFF2-40B4-BE49-F238E27FC236}">
                <a16:creationId xmlns:a16="http://schemas.microsoft.com/office/drawing/2014/main" id="{C0F5E51F-EFE7-B729-D1F3-0E488B21B4D2}"/>
              </a:ext>
            </a:extLst>
          </p:cNvPr>
          <p:cNvSpPr>
            <a:spLocks noGrp="1"/>
          </p:cNvSpPr>
          <p:nvPr>
            <p:ph idx="1"/>
          </p:nvPr>
        </p:nvSpPr>
        <p:spPr>
          <a:xfrm>
            <a:off x="1903413" y="1995489"/>
            <a:ext cx="8577262" cy="4479925"/>
          </a:xfrm>
        </p:spPr>
        <p:txBody>
          <a:bodyPr/>
          <a:lstStyle/>
          <a:p>
            <a:pPr marL="342900" indent="-342900">
              <a:spcAft>
                <a:spcPts val="600"/>
              </a:spcAft>
              <a:buClr>
                <a:srgbClr val="0F5494"/>
              </a:buClr>
              <a:buFont typeface="Wingdings" panose="05000000000000000000" pitchFamily="2" charset="2"/>
              <a:buChar char="§"/>
              <a:defRPr/>
            </a:pPr>
            <a:r>
              <a:rPr lang="en-GB" altLang="en-US" sz="2800" dirty="0">
                <a:latin typeface="Garamond" panose="02020404030301010803" pitchFamily="18" charset="0"/>
              </a:rPr>
              <a:t>Symmetrical elimination of nearly all tariffs (over 99%)</a:t>
            </a:r>
          </a:p>
          <a:p>
            <a:pPr marL="342900" indent="-342900">
              <a:spcAft>
                <a:spcPts val="600"/>
              </a:spcAft>
              <a:buClr>
                <a:srgbClr val="0F5494"/>
              </a:buClr>
              <a:buFont typeface="Wingdings" panose="05000000000000000000" pitchFamily="2" charset="2"/>
              <a:buChar char="§"/>
              <a:defRPr/>
            </a:pPr>
            <a:r>
              <a:rPr lang="en-GB" altLang="en-US" sz="2800" dirty="0">
                <a:latin typeface="Garamond" panose="02020404030301010803" pitchFamily="18" charset="0"/>
              </a:rPr>
              <a:t>Removal of almost all export duties and cap on remaining ones</a:t>
            </a:r>
          </a:p>
          <a:p>
            <a:pPr marL="342900" indent="-342900">
              <a:spcAft>
                <a:spcPts val="600"/>
              </a:spcAft>
              <a:buClr>
                <a:srgbClr val="0F5494"/>
              </a:buClr>
              <a:buFont typeface="Wingdings" panose="05000000000000000000" pitchFamily="2" charset="2"/>
              <a:buChar char="§"/>
              <a:defRPr/>
            </a:pPr>
            <a:r>
              <a:rPr lang="en-GB" altLang="en-US" sz="2800" dirty="0">
                <a:latin typeface="Garamond" panose="02020404030301010803" pitchFamily="18" charset="0"/>
              </a:rPr>
              <a:t>Services commitments going beyond GATS</a:t>
            </a:r>
          </a:p>
          <a:p>
            <a:pPr marL="0" indent="0">
              <a:buNone/>
              <a:defRPr/>
            </a:pPr>
            <a:endParaRPr lang="en-AU" altLang="en-US" dirty="0">
              <a:solidFill>
                <a:srgbClr val="003300"/>
              </a:solidFill>
              <a:latin typeface="Garamond" panose="02020404030301010803" pitchFamily="18" charset="0"/>
            </a:endParaRPr>
          </a:p>
        </p:txBody>
      </p:sp>
      <p:sp>
        <p:nvSpPr>
          <p:cNvPr id="36868" name="Slide Number Placeholder 3">
            <a:extLst>
              <a:ext uri="{FF2B5EF4-FFF2-40B4-BE49-F238E27FC236}">
                <a16:creationId xmlns:a16="http://schemas.microsoft.com/office/drawing/2014/main" id="{C5B8027B-85A7-D484-C9DA-3EDCE471AD6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81008B-D6DD-42BD-9E8A-D660DD6AEF2E}" type="slidenum">
              <a:rPr lang="en-US" altLang="vi-VN">
                <a:solidFill>
                  <a:srgbClr val="203C6A"/>
                </a:solidFill>
              </a:rPr>
              <a:pPr/>
              <a:t>28</a:t>
            </a:fld>
            <a:endParaRPr lang="en-US" altLang="vi-VN">
              <a:solidFill>
                <a:srgbClr val="203C6A"/>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642061B1-E32B-E782-3733-9ACFB4562AB3}"/>
              </a:ext>
            </a:extLst>
          </p:cNvPr>
          <p:cNvSpPr>
            <a:spLocks noGrp="1"/>
          </p:cNvSpPr>
          <p:nvPr>
            <p:ph type="title"/>
          </p:nvPr>
        </p:nvSpPr>
        <p:spPr>
          <a:xfrm>
            <a:off x="1903413" y="1068388"/>
            <a:ext cx="8596312" cy="868362"/>
          </a:xfrm>
        </p:spPr>
        <p:txBody>
          <a:bodyPr/>
          <a:lstStyle/>
          <a:p>
            <a:r>
              <a:rPr lang="en-AU" altLang="en-US">
                <a:latin typeface="Garamond" panose="02020404030301010803" pitchFamily="18" charset="0"/>
              </a:rPr>
              <a:t>EVFTA – Tariff Liberalization</a:t>
            </a:r>
          </a:p>
        </p:txBody>
      </p:sp>
      <p:sp>
        <p:nvSpPr>
          <p:cNvPr id="37891" name="Content Placeholder 2">
            <a:extLst>
              <a:ext uri="{FF2B5EF4-FFF2-40B4-BE49-F238E27FC236}">
                <a16:creationId xmlns:a16="http://schemas.microsoft.com/office/drawing/2014/main" id="{4EA3A8F0-8B2E-045C-D12C-DA41EA7EF4D8}"/>
              </a:ext>
            </a:extLst>
          </p:cNvPr>
          <p:cNvSpPr>
            <a:spLocks noGrp="1"/>
          </p:cNvSpPr>
          <p:nvPr>
            <p:ph idx="1"/>
          </p:nvPr>
        </p:nvSpPr>
        <p:spPr>
          <a:xfrm>
            <a:off x="1903413" y="1995489"/>
            <a:ext cx="8577262" cy="4479925"/>
          </a:xfrm>
        </p:spPr>
        <p:txBody>
          <a:bodyPr/>
          <a:lstStyle/>
          <a:p>
            <a:r>
              <a:rPr lang="en-AU" altLang="en-US" sz="2800">
                <a:latin typeface="Garamond" panose="02020404030301010803" pitchFamily="18" charset="0"/>
              </a:rPr>
              <a:t>Tariff </a:t>
            </a:r>
            <a:r>
              <a:rPr lang="en-AU" altLang="en-US" sz="2800">
                <a:solidFill>
                  <a:srgbClr val="2D2D8A"/>
                </a:solidFill>
                <a:latin typeface="Garamond" panose="02020404030301010803" pitchFamily="18" charset="0"/>
              </a:rPr>
              <a:t>liberlization</a:t>
            </a:r>
            <a:r>
              <a:rPr lang="en-AU" altLang="en-US" sz="2800">
                <a:latin typeface="Garamond" panose="02020404030301010803" pitchFamily="18" charset="0"/>
              </a:rPr>
              <a:t>: </a:t>
            </a:r>
          </a:p>
          <a:p>
            <a:pPr lvl="1"/>
            <a:r>
              <a:rPr lang="en-GB" altLang="en-US">
                <a:latin typeface="Garamond" panose="02020404030301010803" pitchFamily="18" charset="0"/>
              </a:rPr>
              <a:t>99% of tariffs both value and number of tariff lines</a:t>
            </a:r>
          </a:p>
          <a:p>
            <a:pPr lvl="1"/>
            <a:r>
              <a:rPr lang="en-GB" altLang="en-US">
                <a:latin typeface="Garamond" panose="02020404030301010803" pitchFamily="18" charset="0"/>
              </a:rPr>
              <a:t>After 7 years for EU</a:t>
            </a:r>
          </a:p>
          <a:p>
            <a:pPr lvl="1"/>
            <a:r>
              <a:rPr lang="en-GB" altLang="en-US">
                <a:latin typeface="Garamond" panose="02020404030301010803" pitchFamily="18" charset="0"/>
              </a:rPr>
              <a:t>Vietnam 10 years</a:t>
            </a:r>
          </a:p>
          <a:p>
            <a:pPr lvl="1">
              <a:buFont typeface="Arial" panose="020B0604020202020204" pitchFamily="34" charset="0"/>
              <a:buChar char="•"/>
            </a:pPr>
            <a:r>
              <a:rPr lang="en-GB" altLang="en-US" sz="2800">
                <a:latin typeface="Garamond" panose="02020404030301010803" pitchFamily="18" charset="0"/>
              </a:rPr>
              <a:t>Coverage at entry into force:</a:t>
            </a:r>
          </a:p>
          <a:p>
            <a:pPr lvl="1">
              <a:buClr>
                <a:srgbClr val="007CC1"/>
              </a:buClr>
            </a:pPr>
            <a:r>
              <a:rPr lang="en-GB" altLang="en-US">
                <a:latin typeface="Garamond" panose="02020404030301010803" pitchFamily="18" charset="0"/>
              </a:rPr>
              <a:t>71% of value of Vietnamese exports / 84% tariff lines</a:t>
            </a:r>
          </a:p>
          <a:p>
            <a:pPr lvl="1">
              <a:buClr>
                <a:srgbClr val="007CC1"/>
              </a:buClr>
            </a:pPr>
            <a:r>
              <a:rPr lang="en-GB" altLang="en-US">
                <a:latin typeface="Garamond" panose="02020404030301010803" pitchFamily="18" charset="0"/>
              </a:rPr>
              <a:t>65% value of EU exports / 49% tariff lines</a:t>
            </a:r>
          </a:p>
          <a:p>
            <a:pPr lvl="1"/>
            <a:endParaRPr lang="en-AU" altLang="en-US">
              <a:solidFill>
                <a:srgbClr val="003300"/>
              </a:solidFill>
              <a:latin typeface="Garamond" panose="02020404030301010803" pitchFamily="18" charset="0"/>
            </a:endParaRPr>
          </a:p>
        </p:txBody>
      </p:sp>
      <p:sp>
        <p:nvSpPr>
          <p:cNvPr id="37892" name="Slide Number Placeholder 3">
            <a:extLst>
              <a:ext uri="{FF2B5EF4-FFF2-40B4-BE49-F238E27FC236}">
                <a16:creationId xmlns:a16="http://schemas.microsoft.com/office/drawing/2014/main" id="{26D9172B-9C5A-6E36-AC37-FF92E1B56BB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ACB6AE-2B48-4AF7-A44F-10D6FF446D6A}" type="slidenum">
              <a:rPr lang="en-US" altLang="vi-VN">
                <a:solidFill>
                  <a:srgbClr val="203C6A"/>
                </a:solidFill>
              </a:rPr>
              <a:pPr/>
              <a:t>29</a:t>
            </a:fld>
            <a:endParaRPr lang="en-US" altLang="vi-VN">
              <a:solidFill>
                <a:srgbClr val="203C6A"/>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124200"/>
            <a:ext cx="8595360" cy="868680"/>
          </a:xfrm>
        </p:spPr>
        <p:txBody>
          <a:bodyPr>
            <a:normAutofit/>
          </a:bodyPr>
          <a:lstStyle/>
          <a:p>
            <a:pPr algn="ctr"/>
            <a:r>
              <a:rPr lang="en-US" dirty="0">
                <a:latin typeface="Garamond" panose="02020404030301010803" pitchFamily="18" charset="0"/>
              </a:rPr>
              <a:t>Overview of Vietnam business landscape</a:t>
            </a:r>
          </a:p>
        </p:txBody>
      </p:sp>
    </p:spTree>
    <p:extLst>
      <p:ext uri="{BB962C8B-B14F-4D97-AF65-F5344CB8AC3E}">
        <p14:creationId xmlns:p14="http://schemas.microsoft.com/office/powerpoint/2010/main" val="147341006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B550DAF-B75E-18B6-1AA4-B47EE07E000E}"/>
              </a:ext>
            </a:extLst>
          </p:cNvPr>
          <p:cNvSpPr>
            <a:spLocks noGrp="1"/>
          </p:cNvSpPr>
          <p:nvPr>
            <p:ph type="title"/>
          </p:nvPr>
        </p:nvSpPr>
        <p:spPr>
          <a:xfrm>
            <a:off x="1905001" y="838201"/>
            <a:ext cx="8594725" cy="868363"/>
          </a:xfrm>
        </p:spPr>
        <p:txBody>
          <a:bodyPr/>
          <a:lstStyle/>
          <a:p>
            <a:r>
              <a:rPr lang="en-AU" altLang="en-US">
                <a:latin typeface="Garamond" panose="02020404030301010803" pitchFamily="18" charset="0"/>
              </a:rPr>
              <a:t>EVFTA – Benefits for Vietnam</a:t>
            </a:r>
          </a:p>
        </p:txBody>
      </p:sp>
      <p:sp>
        <p:nvSpPr>
          <p:cNvPr id="38915" name="Content Placeholder 2">
            <a:extLst>
              <a:ext uri="{FF2B5EF4-FFF2-40B4-BE49-F238E27FC236}">
                <a16:creationId xmlns:a16="http://schemas.microsoft.com/office/drawing/2014/main" id="{C0A31FBC-F4F7-B265-2C46-D71E43F66E14}"/>
              </a:ext>
            </a:extLst>
          </p:cNvPr>
          <p:cNvSpPr>
            <a:spLocks noGrp="1"/>
          </p:cNvSpPr>
          <p:nvPr>
            <p:ph idx="1"/>
          </p:nvPr>
        </p:nvSpPr>
        <p:spPr>
          <a:xfrm>
            <a:off x="1828801" y="1752600"/>
            <a:ext cx="8577263" cy="4953000"/>
          </a:xfrm>
        </p:spPr>
        <p:txBody>
          <a:bodyPr/>
          <a:lstStyle/>
          <a:p>
            <a:r>
              <a:rPr lang="en-US" altLang="vi-VN" sz="2100" dirty="0">
                <a:latin typeface="Garamond" panose="02020404030301010803" pitchFamily="18" charset="0"/>
              </a:rPr>
              <a:t>Vietnam’s annual economic expansions rate may grow an additional 15% every year </a:t>
            </a:r>
          </a:p>
          <a:p>
            <a:r>
              <a:rPr lang="en-US" altLang="vi-VN" sz="2100" dirty="0">
                <a:latin typeface="Garamond" panose="02020404030301010803" pitchFamily="18" charset="0"/>
              </a:rPr>
              <a:t>Tariffs for most of Vietnamese export product to the EU will gradually reduce to 0% </a:t>
            </a:r>
          </a:p>
          <a:p>
            <a:r>
              <a:rPr lang="en-US" altLang="vi-VN" sz="2100" dirty="0">
                <a:latin typeface="Garamond" panose="02020404030301010803" pitchFamily="18" charset="0"/>
              </a:rPr>
              <a:t>The real wages of skilled laborers may increase by up to 12% while real salary of common workers may rise by 13%</a:t>
            </a:r>
          </a:p>
          <a:p>
            <a:r>
              <a:rPr lang="en-US" altLang="vi-VN" sz="2100" dirty="0">
                <a:latin typeface="Garamond" panose="02020404030301010803" pitchFamily="18" charset="0"/>
              </a:rPr>
              <a:t>The </a:t>
            </a:r>
            <a:r>
              <a:rPr lang="en-US" altLang="vi-VN" sz="2100" dirty="0" err="1">
                <a:latin typeface="Garamond" panose="02020404030301010803" pitchFamily="18" charset="0"/>
              </a:rPr>
              <a:t>EVFTA</a:t>
            </a:r>
            <a:r>
              <a:rPr lang="en-US" altLang="vi-VN" sz="2100" dirty="0">
                <a:latin typeface="Garamond" panose="02020404030301010803" pitchFamily="18" charset="0"/>
              </a:rPr>
              <a:t> is the legal framework for a more stable relationship in bilateral trade for Vietnam when competing in the international market</a:t>
            </a:r>
          </a:p>
          <a:p>
            <a:r>
              <a:rPr lang="en-US" altLang="vi-VN" sz="2100" dirty="0">
                <a:latin typeface="Garamond" panose="02020404030301010803" pitchFamily="18" charset="0"/>
              </a:rPr>
              <a:t>The </a:t>
            </a:r>
            <a:r>
              <a:rPr lang="en-US" altLang="vi-VN" sz="2100" dirty="0" err="1">
                <a:latin typeface="Garamond" panose="02020404030301010803" pitchFamily="18" charset="0"/>
              </a:rPr>
              <a:t>EVFTA</a:t>
            </a:r>
            <a:r>
              <a:rPr lang="en-US" altLang="vi-VN" sz="2100" dirty="0">
                <a:latin typeface="Garamond" panose="02020404030301010803" pitchFamily="18" charset="0"/>
              </a:rPr>
              <a:t> will generate greater effects, e.g. increased quality of investment flows from EU, acceleration of the process of sharing expertise and transfer of green technology and the creation of more employment activities</a:t>
            </a:r>
          </a:p>
          <a:p>
            <a:endParaRPr lang="en-AU" altLang="en-US" sz="2400" dirty="0">
              <a:latin typeface="Garamond" panose="02020404030301010803" pitchFamily="18" charset="0"/>
            </a:endParaRPr>
          </a:p>
        </p:txBody>
      </p:sp>
      <p:sp>
        <p:nvSpPr>
          <p:cNvPr id="38916" name="Slide Number Placeholder 3">
            <a:extLst>
              <a:ext uri="{FF2B5EF4-FFF2-40B4-BE49-F238E27FC236}">
                <a16:creationId xmlns:a16="http://schemas.microsoft.com/office/drawing/2014/main" id="{06773967-D37E-1EC4-29BB-5E7716AE04E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E5E7C5-0618-4BC4-B1C5-01AF6F64DDFB}" type="slidenum">
              <a:rPr lang="en-US" altLang="vi-VN">
                <a:solidFill>
                  <a:srgbClr val="203C6A"/>
                </a:solidFill>
              </a:rPr>
              <a:pPr/>
              <a:t>30</a:t>
            </a:fld>
            <a:endParaRPr lang="en-US" altLang="vi-VN">
              <a:solidFill>
                <a:srgbClr val="203C6A"/>
              </a:solidFill>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2F5C22C-0BBA-0AED-778F-687D353E94E4}"/>
              </a:ext>
            </a:extLst>
          </p:cNvPr>
          <p:cNvSpPr>
            <a:spLocks noGrp="1"/>
          </p:cNvSpPr>
          <p:nvPr>
            <p:ph type="title"/>
          </p:nvPr>
        </p:nvSpPr>
        <p:spPr>
          <a:xfrm>
            <a:off x="1903413" y="1068388"/>
            <a:ext cx="8596312" cy="868362"/>
          </a:xfrm>
        </p:spPr>
        <p:txBody>
          <a:bodyPr/>
          <a:lstStyle/>
          <a:p>
            <a:r>
              <a:rPr lang="en-AU" altLang="en-US" sz="3600">
                <a:latin typeface="Garamond" panose="02020404030301010803" pitchFamily="18" charset="0"/>
              </a:rPr>
              <a:t>EVFTA – Benefits for the European Union</a:t>
            </a:r>
            <a:endParaRPr lang="en-US" altLang="en-US" sz="3600"/>
          </a:p>
        </p:txBody>
      </p:sp>
      <p:sp>
        <p:nvSpPr>
          <p:cNvPr id="39939" name="Content Placeholder 2">
            <a:extLst>
              <a:ext uri="{FF2B5EF4-FFF2-40B4-BE49-F238E27FC236}">
                <a16:creationId xmlns:a16="http://schemas.microsoft.com/office/drawing/2014/main" id="{AB49365E-E9D1-DAA2-AB32-9860E9723E73}"/>
              </a:ext>
            </a:extLst>
          </p:cNvPr>
          <p:cNvSpPr>
            <a:spLocks noGrp="1"/>
          </p:cNvSpPr>
          <p:nvPr>
            <p:ph idx="1"/>
          </p:nvPr>
        </p:nvSpPr>
        <p:spPr>
          <a:xfrm>
            <a:off x="1903413" y="1995489"/>
            <a:ext cx="8577262" cy="4479925"/>
          </a:xfrm>
        </p:spPr>
        <p:txBody>
          <a:bodyPr/>
          <a:lstStyle/>
          <a:p>
            <a:r>
              <a:rPr lang="en-US" altLang="vi-VN" sz="2800" dirty="0">
                <a:latin typeface="Garamond" panose="02020404030301010803" pitchFamily="18" charset="0"/>
              </a:rPr>
              <a:t>23 of the 27 member states of the EU (UK not included) are trade partners of Vietnam</a:t>
            </a:r>
          </a:p>
          <a:p>
            <a:r>
              <a:rPr lang="en-US" altLang="vi-VN" sz="2800" dirty="0">
                <a:latin typeface="Garamond" panose="02020404030301010803" pitchFamily="18" charset="0"/>
              </a:rPr>
              <a:t>Improvement of intellectual property rights</a:t>
            </a:r>
          </a:p>
          <a:p>
            <a:r>
              <a:rPr lang="en-US" altLang="vi-VN" sz="2800" dirty="0">
                <a:latin typeface="Garamond" panose="02020404030301010803" pitchFamily="18" charset="0"/>
              </a:rPr>
              <a:t>Higher level of security over EU’s investment in Vietnam</a:t>
            </a:r>
          </a:p>
          <a:p>
            <a:r>
              <a:rPr lang="en-AU" altLang="en-US" sz="2800" dirty="0">
                <a:latin typeface="Garamond" panose="02020404030301010803" pitchFamily="18" charset="0"/>
              </a:rPr>
              <a:t>Better access to EU’s second important trading partner in ASEAN</a:t>
            </a:r>
          </a:p>
          <a:p>
            <a:endParaRPr lang="en-US" altLang="en-US" sz="2800" dirty="0"/>
          </a:p>
        </p:txBody>
      </p:sp>
      <p:sp>
        <p:nvSpPr>
          <p:cNvPr id="39940" name="Slide Number Placeholder 3">
            <a:extLst>
              <a:ext uri="{FF2B5EF4-FFF2-40B4-BE49-F238E27FC236}">
                <a16:creationId xmlns:a16="http://schemas.microsoft.com/office/drawing/2014/main" id="{D79E69BB-5454-4265-1656-AC0AD53C9E1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4E2C00-74BC-4FAE-B7FE-1ACE3DD80A18}" type="slidenum">
              <a:rPr lang="en-US" altLang="vi-VN">
                <a:solidFill>
                  <a:srgbClr val="203C6A"/>
                </a:solidFill>
              </a:rPr>
              <a:pPr/>
              <a:t>31</a:t>
            </a:fld>
            <a:endParaRPr lang="en-US" altLang="vi-VN">
              <a:solidFill>
                <a:srgbClr val="203C6A"/>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DD6F1A5-87C0-8C7A-C145-CA23B539A003}"/>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Government Procurement</a:t>
            </a:r>
          </a:p>
        </p:txBody>
      </p:sp>
      <p:sp>
        <p:nvSpPr>
          <p:cNvPr id="40963" name="Content Placeholder 2">
            <a:extLst>
              <a:ext uri="{FF2B5EF4-FFF2-40B4-BE49-F238E27FC236}">
                <a16:creationId xmlns:a16="http://schemas.microsoft.com/office/drawing/2014/main" id="{90FAB939-F514-C13B-959F-60087B906D38}"/>
              </a:ext>
            </a:extLst>
          </p:cNvPr>
          <p:cNvSpPr>
            <a:spLocks noGrp="1"/>
          </p:cNvSpPr>
          <p:nvPr>
            <p:ph idx="1"/>
          </p:nvPr>
        </p:nvSpPr>
        <p:spPr>
          <a:xfrm>
            <a:off x="1903413" y="1995489"/>
            <a:ext cx="8577262" cy="4479925"/>
          </a:xfrm>
        </p:spPr>
        <p:txBody>
          <a:bodyPr/>
          <a:lstStyle/>
          <a:p>
            <a:r>
              <a:rPr lang="en-US" altLang="en-US" sz="2600">
                <a:latin typeface="Garamond" panose="02020404030301010803" pitchFamily="18" charset="0"/>
              </a:rPr>
              <a:t>Average government procurement in the EU is about 16%</a:t>
            </a:r>
          </a:p>
          <a:p>
            <a:r>
              <a:rPr lang="en-US" altLang="en-US" sz="2600">
                <a:latin typeface="Garamond" panose="02020404030301010803" pitchFamily="18" charset="0"/>
              </a:rPr>
              <a:t>Vietnam has one of the highest government procurement rates of all countries worldwide (with about 39%)</a:t>
            </a:r>
          </a:p>
          <a:p>
            <a:r>
              <a:rPr lang="en-US" altLang="en-US" sz="2600">
                <a:latin typeface="Garamond" panose="02020404030301010803" pitchFamily="18" charset="0"/>
              </a:rPr>
              <a:t>Vietnam is not a member of the Government Procurement Agreement of the WTO</a:t>
            </a:r>
          </a:p>
          <a:p>
            <a:r>
              <a:rPr lang="en-US" altLang="en-US" sz="2600">
                <a:latin typeface="Garamond" panose="02020404030301010803" pitchFamily="18" charset="0"/>
              </a:rPr>
              <a:t>Vietnam undertakes to transparency and procedural fairness regulations</a:t>
            </a:r>
          </a:p>
          <a:p>
            <a:r>
              <a:rPr lang="en-US" altLang="en-US" sz="2600">
                <a:latin typeface="Garamond" panose="02020404030301010803" pitchFamily="18" charset="0"/>
              </a:rPr>
              <a:t>Investors will get access to a huge market of government procurement</a:t>
            </a:r>
          </a:p>
        </p:txBody>
      </p:sp>
      <p:sp>
        <p:nvSpPr>
          <p:cNvPr id="40964" name="Slide Number Placeholder 3">
            <a:extLst>
              <a:ext uri="{FF2B5EF4-FFF2-40B4-BE49-F238E27FC236}">
                <a16:creationId xmlns:a16="http://schemas.microsoft.com/office/drawing/2014/main" id="{0E676F3C-9227-D717-5A38-16E3AD2ABA4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AE56EB-C348-45FB-8B9A-61623719F9DF}" type="slidenum">
              <a:rPr lang="en-US" altLang="vi-VN">
                <a:solidFill>
                  <a:srgbClr val="203C6A"/>
                </a:solidFill>
              </a:rPr>
              <a:pPr/>
              <a:t>32</a:t>
            </a:fld>
            <a:endParaRPr lang="en-US" altLang="vi-VN">
              <a:solidFill>
                <a:srgbClr val="203C6A"/>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5679CC4-698B-1F0B-04AF-FD4B7AAB9706}"/>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IPA - Conflict Resolution</a:t>
            </a:r>
          </a:p>
        </p:txBody>
      </p:sp>
      <p:sp>
        <p:nvSpPr>
          <p:cNvPr id="41987" name="Content Placeholder 2">
            <a:extLst>
              <a:ext uri="{FF2B5EF4-FFF2-40B4-BE49-F238E27FC236}">
                <a16:creationId xmlns:a16="http://schemas.microsoft.com/office/drawing/2014/main" id="{28F5EF57-4CC9-9982-1718-5EB07099396A}"/>
              </a:ext>
            </a:extLst>
          </p:cNvPr>
          <p:cNvSpPr>
            <a:spLocks noGrp="1"/>
          </p:cNvSpPr>
          <p:nvPr>
            <p:ph idx="1"/>
          </p:nvPr>
        </p:nvSpPr>
        <p:spPr>
          <a:xfrm>
            <a:off x="1903413" y="1995489"/>
            <a:ext cx="8577262" cy="4479925"/>
          </a:xfrm>
        </p:spPr>
        <p:txBody>
          <a:bodyPr/>
          <a:lstStyle/>
          <a:p>
            <a:r>
              <a:rPr lang="en-US" altLang="en-US" sz="2400">
                <a:latin typeface="Garamond" panose="02020404030301010803" pitchFamily="18" charset="0"/>
              </a:rPr>
              <a:t>IPA secures a modern reformed investment dispute resolution standard</a:t>
            </a:r>
          </a:p>
          <a:p>
            <a:r>
              <a:rPr lang="en-US" altLang="en-US" sz="2400">
                <a:latin typeface="Garamond" panose="02020404030301010803" pitchFamily="18" charset="0"/>
              </a:rPr>
              <a:t>A standing international and fully independent investment tribunal will be competent to all conflicts about investment protection provisions (5 year transitional period for Vietnam)</a:t>
            </a:r>
          </a:p>
          <a:p>
            <a:r>
              <a:rPr lang="en-US" altLang="en-US" sz="2400">
                <a:latin typeface="Garamond" panose="02020404030301010803" pitchFamily="18" charset="0"/>
              </a:rPr>
              <a:t>UNCITRAL rules on transparency in treaty-based investor-state arbitration are implemented which guarantees a high standard of juridical transparency</a:t>
            </a:r>
          </a:p>
          <a:p>
            <a:r>
              <a:rPr lang="en-US" altLang="en-US" sz="2400">
                <a:latin typeface="Garamond" panose="02020404030301010803" pitchFamily="18" charset="0"/>
              </a:rPr>
              <a:t>The decisions of the tribunal are enforceable and cannot be questioned by local jurisdiction</a:t>
            </a:r>
          </a:p>
        </p:txBody>
      </p:sp>
      <p:sp>
        <p:nvSpPr>
          <p:cNvPr id="41988" name="Slide Number Placeholder 3">
            <a:extLst>
              <a:ext uri="{FF2B5EF4-FFF2-40B4-BE49-F238E27FC236}">
                <a16:creationId xmlns:a16="http://schemas.microsoft.com/office/drawing/2014/main" id="{33FBA349-0D85-D526-3CEE-C60A752451A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65E229-A5DA-48C4-A6EA-B8E558279CC6}" type="slidenum">
              <a:rPr lang="en-US" altLang="vi-VN">
                <a:solidFill>
                  <a:srgbClr val="203C6A"/>
                </a:solidFill>
              </a:rPr>
              <a:pPr/>
              <a:t>33</a:t>
            </a:fld>
            <a:endParaRPr lang="en-US" altLang="vi-VN">
              <a:solidFill>
                <a:srgbClr val="203C6A"/>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E76736A-1F60-A151-B93B-F725DCE55357}"/>
              </a:ext>
            </a:extLst>
          </p:cNvPr>
          <p:cNvSpPr>
            <a:spLocks noGrp="1"/>
          </p:cNvSpPr>
          <p:nvPr>
            <p:ph type="title"/>
          </p:nvPr>
        </p:nvSpPr>
        <p:spPr>
          <a:xfrm>
            <a:off x="1828800" y="3124200"/>
            <a:ext cx="8610600" cy="914400"/>
          </a:xfrm>
        </p:spPr>
        <p:txBody>
          <a:bodyPr/>
          <a:lstStyle/>
          <a:p>
            <a:pPr algn="ctr"/>
            <a:r>
              <a:rPr lang="en-US" altLang="en-US" sz="3600">
                <a:latin typeface="Garamond" panose="02020404030301010803" pitchFamily="18" charset="0"/>
              </a:rPr>
              <a:t>Opportunities and challenges in some specific sectors</a:t>
            </a:r>
          </a:p>
        </p:txBody>
      </p:sp>
      <p:sp>
        <p:nvSpPr>
          <p:cNvPr id="43011" name="Slide Number Placeholder 3">
            <a:extLst>
              <a:ext uri="{FF2B5EF4-FFF2-40B4-BE49-F238E27FC236}">
                <a16:creationId xmlns:a16="http://schemas.microsoft.com/office/drawing/2014/main" id="{ECBD5DEE-7CEE-90E6-352E-F7F63DDF52F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DED91E-703C-440C-B685-04409CF8F2C8}" type="slidenum">
              <a:rPr lang="en-US" altLang="vi-VN">
                <a:solidFill>
                  <a:srgbClr val="203C6A"/>
                </a:solidFill>
              </a:rPr>
              <a:pPr/>
              <a:t>34</a:t>
            </a:fld>
            <a:endParaRPr lang="en-US" altLang="vi-VN">
              <a:solidFill>
                <a:srgbClr val="203C6A"/>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6641406-B702-D480-1CF3-2A895DBC94AA}"/>
              </a:ext>
            </a:extLst>
          </p:cNvPr>
          <p:cNvSpPr>
            <a:spLocks noGrp="1"/>
          </p:cNvSpPr>
          <p:nvPr>
            <p:ph type="title"/>
          </p:nvPr>
        </p:nvSpPr>
        <p:spPr>
          <a:xfrm>
            <a:off x="1905001" y="914401"/>
            <a:ext cx="8596313" cy="868363"/>
          </a:xfrm>
        </p:spPr>
        <p:txBody>
          <a:bodyPr/>
          <a:lstStyle/>
          <a:p>
            <a:r>
              <a:rPr lang="en-US" altLang="en-US">
                <a:latin typeface="Garamond" panose="02020404030301010803" pitchFamily="18" charset="0"/>
              </a:rPr>
              <a:t>Automotive</a:t>
            </a:r>
          </a:p>
        </p:txBody>
      </p:sp>
      <p:sp>
        <p:nvSpPr>
          <p:cNvPr id="3" name="Content Placeholder 2">
            <a:extLst>
              <a:ext uri="{FF2B5EF4-FFF2-40B4-BE49-F238E27FC236}">
                <a16:creationId xmlns:a16="http://schemas.microsoft.com/office/drawing/2014/main" id="{4393D759-0F3B-7CC2-EF31-91DD6873ABB2}"/>
              </a:ext>
            </a:extLst>
          </p:cNvPr>
          <p:cNvSpPr>
            <a:spLocks noGrp="1"/>
          </p:cNvSpPr>
          <p:nvPr>
            <p:ph idx="1"/>
          </p:nvPr>
        </p:nvSpPr>
        <p:spPr>
          <a:xfrm>
            <a:off x="1905001" y="1847850"/>
            <a:ext cx="8577263" cy="4857750"/>
          </a:xfrm>
        </p:spPr>
        <p:txBody>
          <a:bodyPr/>
          <a:lstStyle/>
          <a:p>
            <a:pPr>
              <a:defRPr/>
            </a:pPr>
            <a:r>
              <a:rPr lang="en-US" sz="2200" dirty="0">
                <a:latin typeface="Garamond" panose="02020404030301010803" pitchFamily="18" charset="0"/>
              </a:rPr>
              <a:t>Almost fully liberalization of EU machinery and appliances exports</a:t>
            </a:r>
          </a:p>
          <a:p>
            <a:pPr>
              <a:defRPr/>
            </a:pPr>
            <a:r>
              <a:rPr lang="en-US" sz="2200" dirty="0">
                <a:latin typeface="Garamond" panose="02020404030301010803" pitchFamily="18" charset="0"/>
              </a:rPr>
              <a:t>EU exported car parts will be duty free after seven years</a:t>
            </a:r>
          </a:p>
          <a:p>
            <a:pPr>
              <a:defRPr/>
            </a:pPr>
            <a:r>
              <a:rPr lang="en-US" sz="2200" dirty="0">
                <a:latin typeface="Garamond" panose="02020404030301010803" pitchFamily="18" charset="0"/>
              </a:rPr>
              <a:t>Cars and motorcycles will be duty free after </a:t>
            </a:r>
            <a:r>
              <a:rPr lang="en-US" sz="2200" dirty="0">
                <a:solidFill>
                  <a:schemeClr val="accent6">
                    <a:lumMod val="75000"/>
                  </a:schemeClr>
                </a:solidFill>
                <a:latin typeface="Garamond" panose="02020404030301010803" pitchFamily="18" charset="0"/>
              </a:rPr>
              <a:t>ten years</a:t>
            </a:r>
          </a:p>
          <a:p>
            <a:pPr>
              <a:defRPr/>
            </a:pPr>
            <a:r>
              <a:rPr lang="en-US" sz="2200" dirty="0">
                <a:solidFill>
                  <a:schemeClr val="accent6">
                    <a:lumMod val="75000"/>
                  </a:schemeClr>
                </a:solidFill>
                <a:latin typeface="Garamond" panose="02020404030301010803" pitchFamily="18" charset="0"/>
              </a:rPr>
              <a:t>3 years after the </a:t>
            </a:r>
            <a:r>
              <a:rPr lang="en-US" sz="2200" dirty="0" err="1">
                <a:solidFill>
                  <a:schemeClr val="accent6">
                    <a:lumMod val="75000"/>
                  </a:schemeClr>
                </a:solidFill>
                <a:latin typeface="Garamond" panose="02020404030301010803" pitchFamily="18" charset="0"/>
              </a:rPr>
              <a:t>FTA</a:t>
            </a:r>
            <a:r>
              <a:rPr lang="en-US" sz="2200" dirty="0">
                <a:solidFill>
                  <a:schemeClr val="accent6">
                    <a:lumMod val="75000"/>
                  </a:schemeClr>
                </a:solidFill>
                <a:latin typeface="Garamond" panose="02020404030301010803" pitchFamily="18" charset="0"/>
              </a:rPr>
              <a:t> comes into effect, Vietnam will accept </a:t>
            </a:r>
            <a:r>
              <a:rPr lang="en-US" sz="2200" dirty="0" err="1">
                <a:solidFill>
                  <a:schemeClr val="accent6">
                    <a:lumMod val="75000"/>
                  </a:schemeClr>
                </a:solidFill>
                <a:latin typeface="Garamond" panose="02020404030301010803" pitchFamily="18" charset="0"/>
              </a:rPr>
              <a:t>UNECE</a:t>
            </a:r>
            <a:r>
              <a:rPr lang="en-US" sz="2200" dirty="0">
                <a:solidFill>
                  <a:schemeClr val="accent6">
                    <a:lumMod val="75000"/>
                  </a:schemeClr>
                </a:solidFill>
                <a:latin typeface="Garamond" panose="02020404030301010803" pitchFamily="18" charset="0"/>
              </a:rPr>
              <a:t> (standards adopted from the EU, U.S., Russia and many other states which settle e.g. Worldwide harmonized Light vehicle Test Procedures) certification without any further testing requirements</a:t>
            </a:r>
          </a:p>
          <a:p>
            <a:pPr>
              <a:defRPr/>
            </a:pPr>
            <a:r>
              <a:rPr lang="en-US" sz="2200" dirty="0">
                <a:solidFill>
                  <a:schemeClr val="accent6">
                    <a:lumMod val="75000"/>
                  </a:schemeClr>
                </a:solidFill>
                <a:latin typeface="Garamond" panose="02020404030301010803" pitchFamily="18" charset="0"/>
              </a:rPr>
              <a:t>Demand for automobiles in Vietnam is at no other time set to surge like this moment</a:t>
            </a:r>
          </a:p>
          <a:p>
            <a:pPr>
              <a:defRPr/>
            </a:pPr>
            <a:r>
              <a:rPr lang="en-US" sz="2200" dirty="0">
                <a:solidFill>
                  <a:schemeClr val="accent6">
                    <a:lumMod val="75000"/>
                  </a:schemeClr>
                </a:solidFill>
                <a:latin typeface="Garamond" panose="02020404030301010803" pitchFamily="18" charset="0"/>
              </a:rPr>
              <a:t>Vietnam is going to be the new production hub in Asia for the machinery and especially automotive tier two manufacturing industry where several German and European automotive companies already experienced their own success story</a:t>
            </a:r>
          </a:p>
        </p:txBody>
      </p:sp>
      <p:sp>
        <p:nvSpPr>
          <p:cNvPr id="44036" name="Slide Number Placeholder 3">
            <a:extLst>
              <a:ext uri="{FF2B5EF4-FFF2-40B4-BE49-F238E27FC236}">
                <a16:creationId xmlns:a16="http://schemas.microsoft.com/office/drawing/2014/main" id="{3012A4B3-1B2C-A0B6-F2AD-1622B55227B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CF8CD2-7609-4B73-8C25-FC8D4CD4C928}" type="slidenum">
              <a:rPr lang="en-US" altLang="vi-VN">
                <a:solidFill>
                  <a:srgbClr val="203C6A"/>
                </a:solidFill>
              </a:rPr>
              <a:pPr/>
              <a:t>35</a:t>
            </a:fld>
            <a:endParaRPr lang="en-US" altLang="vi-VN">
              <a:solidFill>
                <a:srgbClr val="203C6A"/>
              </a:solidFill>
            </a:endParaRPr>
          </a:p>
        </p:txBody>
      </p:sp>
      <p:pic>
        <p:nvPicPr>
          <p:cNvPr id="95234" name="Picture 2" descr="C:\Users\arieper.CORP\AppData\Local\Microsoft\Windows\Temporary Internet Files\Content.IE5\5WOGJAJG\Car_pictogram.svg[1].png">
            <a:extLst>
              <a:ext uri="{FF2B5EF4-FFF2-40B4-BE49-F238E27FC236}">
                <a16:creationId xmlns:a16="http://schemas.microsoft.com/office/drawing/2014/main" id="{71205224-8D56-51BA-FFCC-C8D8288A6148}"/>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6800" y="1066801"/>
            <a:ext cx="1692274" cy="781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AD9E011-1E21-AB42-D888-25E7C7AD37D8}"/>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Pharmaceutical Products </a:t>
            </a:r>
          </a:p>
        </p:txBody>
      </p:sp>
      <p:sp>
        <p:nvSpPr>
          <p:cNvPr id="45059" name="Content Placeholder 2">
            <a:extLst>
              <a:ext uri="{FF2B5EF4-FFF2-40B4-BE49-F238E27FC236}">
                <a16:creationId xmlns:a16="http://schemas.microsoft.com/office/drawing/2014/main" id="{4F9927FA-C370-9FF7-BBB7-2351B5693BA4}"/>
              </a:ext>
            </a:extLst>
          </p:cNvPr>
          <p:cNvSpPr>
            <a:spLocks noGrp="1"/>
          </p:cNvSpPr>
          <p:nvPr>
            <p:ph idx="1"/>
          </p:nvPr>
        </p:nvSpPr>
        <p:spPr>
          <a:xfrm>
            <a:off x="1903413" y="1995489"/>
            <a:ext cx="8577262" cy="4479925"/>
          </a:xfrm>
        </p:spPr>
        <p:txBody>
          <a:bodyPr/>
          <a:lstStyle/>
          <a:p>
            <a:r>
              <a:rPr lang="en-US" altLang="en-US" dirty="0">
                <a:latin typeface="Garamond" panose="02020404030301010803" pitchFamily="18" charset="0"/>
              </a:rPr>
              <a:t>Improvement of intellectual property right</a:t>
            </a:r>
          </a:p>
          <a:p>
            <a:r>
              <a:rPr lang="en-US" altLang="en-US" dirty="0">
                <a:latin typeface="Garamond" panose="02020404030301010803" pitchFamily="18" charset="0"/>
              </a:rPr>
              <a:t>Simplification of marketing authorization</a:t>
            </a:r>
          </a:p>
          <a:p>
            <a:r>
              <a:rPr lang="en-US" altLang="en-US" dirty="0">
                <a:latin typeface="Garamond" panose="02020404030301010803" pitchFamily="18" charset="0"/>
              </a:rPr>
              <a:t>Centralized procurement system for pharmaceuticals which will legally secure market access</a:t>
            </a:r>
          </a:p>
        </p:txBody>
      </p:sp>
      <p:sp>
        <p:nvSpPr>
          <p:cNvPr id="45060" name="Slide Number Placeholder 3">
            <a:extLst>
              <a:ext uri="{FF2B5EF4-FFF2-40B4-BE49-F238E27FC236}">
                <a16:creationId xmlns:a16="http://schemas.microsoft.com/office/drawing/2014/main" id="{1F7849E9-AFB9-3274-918C-3BB2AE9528E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E4065A-5DA5-4483-B7FD-661E870D4E7E}" type="slidenum">
              <a:rPr lang="en-US" altLang="vi-VN">
                <a:solidFill>
                  <a:srgbClr val="203C6A"/>
                </a:solidFill>
              </a:rPr>
              <a:pPr/>
              <a:t>36</a:t>
            </a:fld>
            <a:endParaRPr lang="en-US" altLang="vi-VN">
              <a:solidFill>
                <a:srgbClr val="203C6A"/>
              </a:solidFill>
            </a:endParaRPr>
          </a:p>
        </p:txBody>
      </p:sp>
      <p:pic>
        <p:nvPicPr>
          <p:cNvPr id="96258" name="Picture 2" descr="C:\Users\arieper.CORP\AppData\Local\Microsoft\Windows\Temporary Internet Files\Content.IE5\5WOGJAJG\Caduceus.svg[1].png">
            <a:extLst>
              <a:ext uri="{FF2B5EF4-FFF2-40B4-BE49-F238E27FC236}">
                <a16:creationId xmlns:a16="http://schemas.microsoft.com/office/drawing/2014/main" id="{A6A8854D-F4E8-9C4C-E737-088A24BB6353}"/>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5096" y="1143000"/>
            <a:ext cx="723900" cy="861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8CC3F13-3FAE-622F-7E39-2C796856EEF9}"/>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Alcoholic Beverages</a:t>
            </a:r>
          </a:p>
        </p:txBody>
      </p:sp>
      <p:sp>
        <p:nvSpPr>
          <p:cNvPr id="46083" name="Content Placeholder 2">
            <a:extLst>
              <a:ext uri="{FF2B5EF4-FFF2-40B4-BE49-F238E27FC236}">
                <a16:creationId xmlns:a16="http://schemas.microsoft.com/office/drawing/2014/main" id="{738A9683-9393-DAEE-666F-B933CEC27DBC}"/>
              </a:ext>
            </a:extLst>
          </p:cNvPr>
          <p:cNvSpPr>
            <a:spLocks noGrp="1"/>
          </p:cNvSpPr>
          <p:nvPr>
            <p:ph idx="1"/>
          </p:nvPr>
        </p:nvSpPr>
        <p:spPr>
          <a:xfrm>
            <a:off x="1903413" y="1995489"/>
            <a:ext cx="8577262" cy="4479925"/>
          </a:xfrm>
        </p:spPr>
        <p:txBody>
          <a:bodyPr/>
          <a:lstStyle/>
          <a:p>
            <a:r>
              <a:rPr lang="en-US" altLang="en-US">
                <a:latin typeface="Garamond" panose="02020404030301010803" pitchFamily="18" charset="0"/>
              </a:rPr>
              <a:t>Geographical Indications will be better protected</a:t>
            </a:r>
          </a:p>
          <a:p>
            <a:r>
              <a:rPr lang="en-US" altLang="en-US">
                <a:latin typeface="Garamond" panose="02020404030301010803" pitchFamily="18" charset="0"/>
              </a:rPr>
              <a:t>Tariffs for alcoholics will be reduced after 7 or 10 years</a:t>
            </a:r>
          </a:p>
          <a:p>
            <a:r>
              <a:rPr lang="en-US" altLang="en-US">
                <a:latin typeface="Garamond" panose="02020404030301010803" pitchFamily="18" charset="0"/>
              </a:rPr>
              <a:t>Vietnam removed /decreased restrictions in manufacturing of beverages</a:t>
            </a:r>
          </a:p>
        </p:txBody>
      </p:sp>
      <p:sp>
        <p:nvSpPr>
          <p:cNvPr id="46084" name="Slide Number Placeholder 3">
            <a:extLst>
              <a:ext uri="{FF2B5EF4-FFF2-40B4-BE49-F238E27FC236}">
                <a16:creationId xmlns:a16="http://schemas.microsoft.com/office/drawing/2014/main" id="{9B5511BB-0829-72BA-E6CB-78D2487470D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2F4D80-DFE2-4681-B33A-C29775F723A8}" type="slidenum">
              <a:rPr lang="en-US" altLang="vi-VN">
                <a:solidFill>
                  <a:srgbClr val="203C6A"/>
                </a:solidFill>
              </a:rPr>
              <a:pPr/>
              <a:t>37</a:t>
            </a:fld>
            <a:endParaRPr lang="en-US" altLang="vi-VN">
              <a:solidFill>
                <a:srgbClr val="203C6A"/>
              </a:solidFill>
            </a:endParaRPr>
          </a:p>
        </p:txBody>
      </p:sp>
      <p:pic>
        <p:nvPicPr>
          <p:cNvPr id="46085" name="Picture 2" descr="C:\Users\arieper.CORP\AppData\Local\Microsoft\Windows\Temporary Internet Files\Content.IE5\5WOGJAJG\blockpage[1].gif">
            <a:extLst>
              <a:ext uri="{FF2B5EF4-FFF2-40B4-BE49-F238E27FC236}">
                <a16:creationId xmlns:a16="http://schemas.microsoft.com/office/drawing/2014/main" id="{C4E7DB6C-86D9-4C6E-DF8B-40015D71B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938" y="4979989"/>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descr="C:\Users\arieper.CORP\AppData\Local\Microsoft\Windows\Temporary Internet Files\Content.IE5\5WOGJAJG\Wine_logo.svg[1].png">
            <a:extLst>
              <a:ext uri="{FF2B5EF4-FFF2-40B4-BE49-F238E27FC236}">
                <a16:creationId xmlns:a16="http://schemas.microsoft.com/office/drawing/2014/main" id="{CAB3070B-76E9-F8DD-0A10-4293D538DD31}"/>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72601" y="1219202"/>
            <a:ext cx="761999" cy="761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769576A-B862-CACB-8FC2-259CCD03C5CB}"/>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Challenges</a:t>
            </a:r>
          </a:p>
        </p:txBody>
      </p:sp>
      <p:sp>
        <p:nvSpPr>
          <p:cNvPr id="47107" name="Content Placeholder 2">
            <a:extLst>
              <a:ext uri="{FF2B5EF4-FFF2-40B4-BE49-F238E27FC236}">
                <a16:creationId xmlns:a16="http://schemas.microsoft.com/office/drawing/2014/main" id="{FEE0BC7E-6249-8C39-D22E-E79FFF325AB1}"/>
              </a:ext>
            </a:extLst>
          </p:cNvPr>
          <p:cNvSpPr>
            <a:spLocks noGrp="1"/>
          </p:cNvSpPr>
          <p:nvPr>
            <p:ph idx="1"/>
          </p:nvPr>
        </p:nvSpPr>
        <p:spPr>
          <a:xfrm>
            <a:off x="1903413" y="1995489"/>
            <a:ext cx="8577262" cy="4479925"/>
          </a:xfrm>
        </p:spPr>
        <p:txBody>
          <a:bodyPr/>
          <a:lstStyle/>
          <a:p>
            <a:r>
              <a:rPr lang="en-US" altLang="en-US" sz="2800">
                <a:latin typeface="Garamond" panose="02020404030301010803" pitchFamily="18" charset="0"/>
              </a:rPr>
              <a:t>As the market will be much more open, a high level of competitiveness will reach Vietnam’s companies</a:t>
            </a:r>
          </a:p>
          <a:p>
            <a:r>
              <a:rPr lang="en-US" altLang="en-US" sz="2800">
                <a:latin typeface="Garamond" panose="02020404030301010803" pitchFamily="18" charset="0"/>
              </a:rPr>
              <a:t>Especially the sellers of electrical products, cars, motorcycles and machinery will get to know a new level of business competition</a:t>
            </a:r>
          </a:p>
          <a:p>
            <a:r>
              <a:rPr lang="en-US" altLang="en-US" sz="2800">
                <a:latin typeface="Garamond" panose="02020404030301010803" pitchFamily="18" charset="0"/>
              </a:rPr>
              <a:t>The challenge will be to maintain and improve the standards of labor rights, environmental protection and sustainability even though the price pressure will increase</a:t>
            </a:r>
          </a:p>
          <a:p>
            <a:r>
              <a:rPr lang="en-US" altLang="en-US" sz="2800">
                <a:latin typeface="Garamond" panose="02020404030301010803" pitchFamily="18" charset="0"/>
              </a:rPr>
              <a:t>The income from tariffs will be reduced</a:t>
            </a:r>
          </a:p>
        </p:txBody>
      </p:sp>
      <p:sp>
        <p:nvSpPr>
          <p:cNvPr id="47108" name="Slide Number Placeholder 3">
            <a:extLst>
              <a:ext uri="{FF2B5EF4-FFF2-40B4-BE49-F238E27FC236}">
                <a16:creationId xmlns:a16="http://schemas.microsoft.com/office/drawing/2014/main" id="{06AF5B0A-EFE9-9AC8-E98C-092116BA00C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763B59-E953-409C-922F-4342577D15C1}" type="slidenum">
              <a:rPr lang="en-US" altLang="vi-VN">
                <a:solidFill>
                  <a:srgbClr val="203C6A"/>
                </a:solidFill>
              </a:rPr>
              <a:pPr/>
              <a:t>38</a:t>
            </a:fld>
            <a:endParaRPr lang="en-US" altLang="vi-VN">
              <a:solidFill>
                <a:srgbClr val="203C6A"/>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D8A0859-DFF7-C2E4-F700-661E30AC14A3}"/>
              </a:ext>
            </a:extLst>
          </p:cNvPr>
          <p:cNvSpPr>
            <a:spLocks noGrp="1"/>
          </p:cNvSpPr>
          <p:nvPr>
            <p:ph type="title"/>
          </p:nvPr>
        </p:nvSpPr>
        <p:spPr>
          <a:xfrm>
            <a:off x="1903413" y="1068388"/>
            <a:ext cx="8596312" cy="868362"/>
          </a:xfrm>
        </p:spPr>
        <p:txBody>
          <a:bodyPr/>
          <a:lstStyle/>
          <a:p>
            <a:r>
              <a:rPr lang="en-US" altLang="en-US">
                <a:latin typeface="Garamond" panose="02020404030301010803" pitchFamily="18" charset="0"/>
              </a:rPr>
              <a:t>Impacts</a:t>
            </a:r>
          </a:p>
        </p:txBody>
      </p:sp>
      <p:sp>
        <p:nvSpPr>
          <p:cNvPr id="48131" name="Content Placeholder 2">
            <a:extLst>
              <a:ext uri="{FF2B5EF4-FFF2-40B4-BE49-F238E27FC236}">
                <a16:creationId xmlns:a16="http://schemas.microsoft.com/office/drawing/2014/main" id="{879420D8-970C-5546-EF99-D5C08D089AA0}"/>
              </a:ext>
            </a:extLst>
          </p:cNvPr>
          <p:cNvSpPr>
            <a:spLocks noGrp="1"/>
          </p:cNvSpPr>
          <p:nvPr>
            <p:ph idx="1"/>
          </p:nvPr>
        </p:nvSpPr>
        <p:spPr>
          <a:xfrm>
            <a:off x="1903413" y="1995489"/>
            <a:ext cx="8577262" cy="4479925"/>
          </a:xfrm>
        </p:spPr>
        <p:txBody>
          <a:bodyPr/>
          <a:lstStyle/>
          <a:p>
            <a:r>
              <a:rPr lang="en-US" altLang="en-US">
                <a:latin typeface="Garamond" panose="02020404030301010803" pitchFamily="18" charset="0"/>
              </a:rPr>
              <a:t>EVFTA and IPA will make trading more transparent and competitive</a:t>
            </a:r>
          </a:p>
          <a:p>
            <a:r>
              <a:rPr lang="en-US" altLang="en-US">
                <a:latin typeface="Garamond" panose="02020404030301010803" pitchFamily="18" charset="0"/>
              </a:rPr>
              <a:t>It will be much easier for investors to access new markets in Vietnam</a:t>
            </a:r>
          </a:p>
          <a:p>
            <a:r>
              <a:rPr lang="en-US" altLang="en-US">
                <a:latin typeface="Garamond" panose="02020404030301010803" pitchFamily="18" charset="0"/>
              </a:rPr>
              <a:t>A high quality standard is settled</a:t>
            </a:r>
          </a:p>
          <a:p>
            <a:r>
              <a:rPr lang="en-US" altLang="en-US">
                <a:latin typeface="Garamond" panose="02020404030301010803" pitchFamily="18" charset="0"/>
              </a:rPr>
              <a:t>Intellectual property will be safer</a:t>
            </a:r>
          </a:p>
          <a:p>
            <a:endParaRPr lang="en-US" altLang="en-US">
              <a:latin typeface="Garamond" panose="02020404030301010803" pitchFamily="18" charset="0"/>
            </a:endParaRPr>
          </a:p>
        </p:txBody>
      </p:sp>
      <p:sp>
        <p:nvSpPr>
          <p:cNvPr id="48132" name="Slide Number Placeholder 3">
            <a:extLst>
              <a:ext uri="{FF2B5EF4-FFF2-40B4-BE49-F238E27FC236}">
                <a16:creationId xmlns:a16="http://schemas.microsoft.com/office/drawing/2014/main" id="{0630DA20-84CC-C4DB-F450-6DA559EAD7D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20446A-900C-401D-BAC2-7FCD49208364}" type="slidenum">
              <a:rPr lang="en-US" altLang="vi-VN">
                <a:solidFill>
                  <a:srgbClr val="203C6A"/>
                </a:solidFill>
              </a:rPr>
              <a:pPr/>
              <a:t>39</a:t>
            </a:fld>
            <a:endParaRPr lang="en-US" altLang="vi-VN">
              <a:solidFill>
                <a:srgbClr val="203C6A"/>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15159" y="909045"/>
            <a:ext cx="7009804" cy="652463"/>
          </a:xfrm>
        </p:spPr>
        <p:txBody>
          <a:bodyPr>
            <a:normAutofit/>
          </a:bodyPr>
          <a:lstStyle/>
          <a:p>
            <a:r>
              <a:rPr lang="en-US" altLang="en-US" sz="3600" dirty="0">
                <a:latin typeface="Garamond" panose="02020404030301010803" pitchFamily="18" charset="0"/>
              </a:rPr>
              <a:t>Vietnam Economy at a glance</a:t>
            </a:r>
            <a:endParaRPr lang="en-AU" altLang="en-US" dirty="0">
              <a:latin typeface="Garamond" panose="02020404030301010803" pitchFamily="18" charset="0"/>
            </a:endParaRPr>
          </a:p>
        </p:txBody>
      </p:sp>
      <p:sp>
        <p:nvSpPr>
          <p:cNvPr id="16388"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A49346-5937-47B0-91C2-01CBC593D1A7}" type="slidenum">
              <a:rPr lang="en-US" altLang="vi-VN" smtClean="0">
                <a:solidFill>
                  <a:srgbClr val="203C6A"/>
                </a:solidFill>
              </a:rPr>
              <a:pPr/>
              <a:t>4</a:t>
            </a:fld>
            <a:endParaRPr lang="en-US" altLang="vi-VN">
              <a:solidFill>
                <a:srgbClr val="203C6A"/>
              </a:solidFill>
            </a:endParaRPr>
          </a:p>
        </p:txBody>
      </p:sp>
      <p:sp>
        <p:nvSpPr>
          <p:cNvPr id="45" name="Content Placeholder 2"/>
          <p:cNvSpPr>
            <a:spLocks noGrp="1"/>
          </p:cNvSpPr>
          <p:nvPr>
            <p:ph idx="1"/>
          </p:nvPr>
        </p:nvSpPr>
        <p:spPr>
          <a:xfrm>
            <a:off x="5720061" y="1981200"/>
            <a:ext cx="5943600" cy="4193712"/>
          </a:xfrm>
        </p:spPr>
        <p:txBody>
          <a:bodyPr vert="horz" wrap="square" lIns="68580" tIns="34290" rIns="68580" bIns="34290" numCol="1" anchor="t" anchorCtr="0" compatLnSpc="1"/>
          <a:lstStyle/>
          <a:p>
            <a:pPr marL="334804" lvl="1" indent="-202406">
              <a:buFont typeface="Arial" panose="020B0604020202020204" pitchFamily="34" charset="0"/>
              <a:buChar char="•"/>
            </a:pPr>
            <a:r>
              <a:rPr lang="en-US" altLang="zh-TW" sz="1800" dirty="0">
                <a:latin typeface="Garamond" panose="02020404030301010803" pitchFamily="18" charset="0"/>
              </a:rPr>
              <a:t>2024 GDP: US$476.3 billion </a:t>
            </a:r>
          </a:p>
          <a:p>
            <a:pPr marL="334804" lvl="1" indent="-202406">
              <a:buFont typeface="Arial" panose="020B0604020202020204" pitchFamily="34" charset="0"/>
              <a:buChar char="•"/>
            </a:pPr>
            <a:r>
              <a:rPr lang="en-US" altLang="zh-TW" sz="1800" dirty="0">
                <a:latin typeface="Garamond" panose="02020404030301010803" pitchFamily="18" charset="0"/>
              </a:rPr>
              <a:t>GDP per capita: US$4,700 </a:t>
            </a:r>
          </a:p>
          <a:p>
            <a:pPr marL="334804" lvl="1" indent="-202406">
              <a:buFont typeface="Arial" panose="020B0604020202020204" pitchFamily="34" charset="0"/>
              <a:buChar char="•"/>
            </a:pPr>
            <a:r>
              <a:rPr lang="en-US" altLang="zh-TW" sz="1800" dirty="0">
                <a:latin typeface="Garamond" panose="02020404030301010803" pitchFamily="18" charset="0"/>
              </a:rPr>
              <a:t>GDP Growth in 2024 increased by 7%</a:t>
            </a:r>
          </a:p>
          <a:p>
            <a:pPr marL="334804" lvl="1" indent="-202406">
              <a:buFont typeface="Arial" panose="020B0604020202020204" pitchFamily="34" charset="0"/>
              <a:buChar char="•"/>
            </a:pPr>
            <a:r>
              <a:rPr lang="en-US" altLang="zh-TW" sz="1800" dirty="0">
                <a:latin typeface="Garamond" panose="02020404030301010803" pitchFamily="18" charset="0"/>
              </a:rPr>
              <a:t>Inflation: 3.63%</a:t>
            </a:r>
          </a:p>
          <a:p>
            <a:pPr marL="334804" lvl="1" indent="-202406">
              <a:buFont typeface="Arial" panose="020B0604020202020204" pitchFamily="34" charset="0"/>
              <a:buChar char="•"/>
            </a:pPr>
            <a:r>
              <a:rPr lang="en-US" altLang="zh-TW" sz="1800" dirty="0">
                <a:latin typeface="Garamond" panose="02020404030301010803" pitchFamily="18" charset="0"/>
              </a:rPr>
              <a:t>Population: About 101 million</a:t>
            </a:r>
          </a:p>
          <a:p>
            <a:pPr marL="334804" lvl="1" indent="-202406">
              <a:buFont typeface="Arial" panose="020B0604020202020204" pitchFamily="34" charset="0"/>
              <a:buChar char="•"/>
            </a:pPr>
            <a:r>
              <a:rPr lang="en-US" altLang="zh-TW" sz="1800" dirty="0">
                <a:latin typeface="Garamond" panose="02020404030301010803" pitchFamily="18" charset="0"/>
              </a:rPr>
              <a:t>Labor force aged 15 and above: 68.9% </a:t>
            </a:r>
          </a:p>
          <a:p>
            <a:pPr marL="334804" lvl="1" indent="-202406">
              <a:buFont typeface="Arial" panose="020B0604020202020204" pitchFamily="34" charset="0"/>
              <a:buChar char="•"/>
            </a:pPr>
            <a:r>
              <a:rPr lang="en-US" altLang="zh-TW" sz="1800" dirty="0">
                <a:latin typeface="Garamond" panose="02020404030301010803" pitchFamily="18" charset="0"/>
              </a:rPr>
              <a:t>Regional Minimum wage (Region I): VND 4,960,000 (US$ 198) per month (effective from 1</a:t>
            </a:r>
            <a:r>
              <a:rPr lang="en-US" altLang="zh-TW" sz="1800" baseline="30000" dirty="0">
                <a:latin typeface="Garamond" panose="02020404030301010803" pitchFamily="18" charset="0"/>
              </a:rPr>
              <a:t>st</a:t>
            </a:r>
            <a:r>
              <a:rPr lang="en-US" altLang="zh-TW" sz="1800" dirty="0">
                <a:latin typeface="Garamond" panose="02020404030301010803" pitchFamily="18" charset="0"/>
              </a:rPr>
              <a:t> July 2024) </a:t>
            </a:r>
          </a:p>
          <a:p>
            <a:pPr marL="334804" lvl="1" indent="-202406">
              <a:buFont typeface="Arial" panose="020B0604020202020204" pitchFamily="34" charset="0"/>
              <a:buChar char="•"/>
            </a:pPr>
            <a:r>
              <a:rPr lang="en-US" altLang="zh-TW" sz="1800" dirty="0">
                <a:latin typeface="Garamond" panose="02020404030301010803" pitchFamily="18" charset="0"/>
              </a:rPr>
              <a:t>Vietnam’s median age: 32.8 years old </a:t>
            </a:r>
          </a:p>
          <a:p>
            <a:pPr marL="334804" lvl="1" indent="-202406">
              <a:buFont typeface="Arial" panose="020B0604020202020204" pitchFamily="34" charset="0"/>
              <a:buChar char="•"/>
            </a:pPr>
            <a:r>
              <a:rPr lang="en-US" altLang="en-US" sz="1800" b="1" dirty="0">
                <a:latin typeface="Garamond" panose="02020404030301010803" pitchFamily="18" charset="0"/>
              </a:rPr>
              <a:t>Recently, FTSE Russell announced that Vietnam will be upgraded to Secondary Emerging Market status from 21 September 2026, after a final review scheduled for March 2026.</a:t>
            </a:r>
          </a:p>
          <a:p>
            <a:pPr marL="132398" lvl="1" indent="0">
              <a:buNone/>
            </a:pPr>
            <a:endParaRPr lang="en-US" altLang="en-US" sz="1800" dirty="0">
              <a:latin typeface="Garamond" panose="02020404030301010803" pitchFamily="18" charset="0"/>
            </a:endParaRPr>
          </a:p>
        </p:txBody>
      </p:sp>
      <p:pic>
        <p:nvPicPr>
          <p:cNvPr id="47" name="Picture 5"/>
          <p:cNvPicPr>
            <a:picLocks noChangeAspect="1"/>
          </p:cNvPicPr>
          <p:nvPr/>
        </p:nvPicPr>
        <p:blipFill>
          <a:blip r:embed="rId3"/>
          <a:stretch>
            <a:fillRect/>
          </a:stretch>
        </p:blipFill>
        <p:spPr>
          <a:xfrm>
            <a:off x="1189278" y="1919459"/>
            <a:ext cx="4552950" cy="4265341"/>
          </a:xfrm>
          <a:prstGeom prst="rect">
            <a:avLst/>
          </a:prstGeom>
          <a:noFill/>
          <a:ln w="9525">
            <a:noFill/>
          </a:ln>
        </p:spPr>
      </p:pic>
    </p:spTree>
    <p:extLst>
      <p:ext uri="{BB962C8B-B14F-4D97-AF65-F5344CB8AC3E}">
        <p14:creationId xmlns:p14="http://schemas.microsoft.com/office/powerpoint/2010/main" val="35768058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00200" y="3352800"/>
            <a:ext cx="8593138" cy="865188"/>
          </a:xfrm>
        </p:spPr>
        <p:txBody>
          <a:bodyPr vert="horz" wrap="square" lIns="91440" tIns="45720" rIns="91440" bIns="45720" anchor="ctr">
            <a:normAutofit fontScale="90000"/>
          </a:bodyPr>
          <a:lstStyle/>
          <a:p>
            <a:pPr algn="ctr"/>
            <a:br>
              <a:rPr lang="en-US" altLang="en-US" b="0"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CONNECTIONS ARE BUSINESS</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PLEASE CONNECT WITH ME ON LINKEDIN:</a:t>
            </a:r>
            <a:br>
              <a:rPr lang="en-US" altLang="en-US" dirty="0">
                <a:latin typeface="Garamond" panose="02020404030301010803" pitchFamily="18" charset="0"/>
                <a:ea typeface="Arial" panose="020B0604020202020204" pitchFamily="34" charset="0"/>
                <a:cs typeface="Arial" panose="020B0604020202020204" pitchFamily="34" charset="0"/>
              </a:rPr>
            </a:br>
            <a:r>
              <a:rPr lang="en-US" altLang="en-US" dirty="0">
                <a:latin typeface="Garamond" panose="02020404030301010803" pitchFamily="18" charset="0"/>
                <a:ea typeface="Arial" panose="020B0604020202020204" pitchFamily="34" charset="0"/>
                <a:cs typeface="Arial" panose="020B0604020202020204" pitchFamily="34" charset="0"/>
              </a:rPr>
              <a:t>OLIVER MASSMANN</a:t>
            </a:r>
            <a:br>
              <a:rPr lang="en-US" altLang="en-US" b="0" dirty="0">
                <a:latin typeface="Garamond" panose="02020404030301010803" pitchFamily="18" charset="0"/>
                <a:ea typeface="Arial" panose="020B0604020202020204" pitchFamily="34" charset="0"/>
                <a:cs typeface="Arial" panose="020B0604020202020204" pitchFamily="34" charset="0"/>
              </a:rPr>
            </a:br>
            <a:br>
              <a:rPr lang="en-US" altLang="en-US" b="0" dirty="0">
                <a:latin typeface="Garamond" panose="02020404030301010803" pitchFamily="18" charset="0"/>
                <a:ea typeface="Arial" panose="020B0604020202020204" pitchFamily="34" charset="0"/>
                <a:cs typeface="Arial" panose="020B0604020202020204" pitchFamily="34" charset="0"/>
              </a:rPr>
            </a:br>
            <a:endParaRPr lang="en-US" altLang="en-US" dirty="0">
              <a:latin typeface="Garamond" panose="02020404030301010803" pitchFamily="18" charset="0"/>
              <a:ea typeface="Arial" panose="020B0604020202020204" pitchFamily="34" charset="0"/>
              <a:cs typeface="Arial" panose="020B0604020202020204" pitchFamily="34" charset="0"/>
            </a:endParaRPr>
          </a:p>
        </p:txBody>
      </p:sp>
      <p:sp>
        <p:nvSpPr>
          <p:cNvPr id="39939" name="Slide Number Placeholder 2"/>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40</a:t>
            </a:fld>
            <a:endParaRPr lang="en-US" altLang="vi-VN" sz="1000" dirty="0">
              <a:solidFill>
                <a:srgbClr val="203C6A"/>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3413" y="1068388"/>
            <a:ext cx="8596312" cy="868362"/>
          </a:xfrm>
        </p:spPr>
        <p:txBody>
          <a:bodyPr vert="horz" wrap="square" lIns="91440" tIns="45720" rIns="91440" bIns="45720" anchor="ctr"/>
          <a:lstStyle/>
          <a:p>
            <a:pPr algn="ctr" eaLnBrk="1" hangingPunct="1"/>
            <a:r>
              <a:rPr lang="en-US" altLang="vi-VN" dirty="0">
                <a:latin typeface="Garamond" panose="02020404030301010803" pitchFamily="18" charset="0"/>
                <a:ea typeface="Arial" panose="020B0604020202020204" pitchFamily="34" charset="0"/>
                <a:cs typeface="Arial" panose="020B0604020202020204" pitchFamily="34" charset="0"/>
              </a:rPr>
              <a:t>DUANE MORRIS VIETNAM LLC</a:t>
            </a:r>
          </a:p>
        </p:txBody>
      </p:sp>
      <p:sp>
        <p:nvSpPr>
          <p:cNvPr id="41987" name="Content Placeholder 2"/>
          <p:cNvSpPr>
            <a:spLocks noGrp="1"/>
          </p:cNvSpPr>
          <p:nvPr>
            <p:ph idx="1"/>
          </p:nvPr>
        </p:nvSpPr>
        <p:spPr>
          <a:xfrm>
            <a:off x="1903413" y="1995491"/>
            <a:ext cx="8577262" cy="4479925"/>
          </a:xfrm>
        </p:spPr>
        <p:txBody>
          <a:bodyPr vert="horz" wrap="square" lIns="91440" tIns="45720" rIns="91440" bIns="45720" anchor="t">
            <a:normAutofit/>
          </a:bodyPr>
          <a:lstStyle/>
          <a:p>
            <a:pPr algn="ctr" eaLnBrk="1" hangingPunct="1">
              <a:lnSpc>
                <a:spcPct val="90000"/>
              </a:lnSpc>
              <a:buFont typeface="Times New Roman" panose="02020603050405020304" pitchFamily="18" charset="0"/>
              <a:buNone/>
            </a:pPr>
            <a:endParaRPr lang="en-US" altLang="vi-VN" sz="1400" b="1" dirty="0"/>
          </a:p>
          <a:p>
            <a:pPr algn="ctr" eaLnBrk="1" hangingPunct="1">
              <a:lnSpc>
                <a:spcPct val="90000"/>
              </a:lnSpc>
              <a:buFont typeface="Times New Roman" panose="02020603050405020304" pitchFamily="18" charset="0"/>
              <a:buNone/>
            </a:pPr>
            <a:r>
              <a:rPr lang="en-US" altLang="vi-VN" sz="2400" b="1" dirty="0">
                <a:latin typeface="Garamond" panose="02020404030301010803" pitchFamily="18" charset="0"/>
              </a:rPr>
              <a:t>Thank you very much!</a:t>
            </a:r>
          </a:p>
          <a:p>
            <a:pPr algn="ctr" eaLnBrk="1" hangingPunct="1">
              <a:lnSpc>
                <a:spcPct val="90000"/>
              </a:lnSpc>
              <a:buFontTx/>
            </a:pPr>
            <a:endParaRPr lang="en-US" altLang="vi-VN" sz="1800" dirty="0">
              <a:latin typeface="Garamond" panose="02020404030301010803" pitchFamily="18" charset="0"/>
            </a:endParaRPr>
          </a:p>
          <a:p>
            <a:pPr eaLnBrk="1" hangingPunct="1">
              <a:lnSpc>
                <a:spcPct val="90000"/>
              </a:lnSpc>
              <a:buFont typeface="Times New Roman" panose="02020603050405020304" pitchFamily="18" charset="0"/>
              <a:buNone/>
            </a:pPr>
            <a:r>
              <a:rPr lang="en-US" altLang="vi-VN" sz="2000" b="1" dirty="0">
                <a:latin typeface="Garamond" panose="02020404030301010803" pitchFamily="18" charset="0"/>
              </a:rPr>
              <a:t>HANOI OFFICE</a:t>
            </a:r>
            <a:r>
              <a:rPr lang="en-US" altLang="vi-VN" sz="1800" b="1" dirty="0">
                <a:latin typeface="Garamond" panose="02020404030301010803" pitchFamily="18" charset="0"/>
              </a:rPr>
              <a:t>			</a:t>
            </a:r>
            <a:r>
              <a:rPr lang="en-US" altLang="vi-VN" sz="2000" b="1" dirty="0">
                <a:latin typeface="Garamond" panose="02020404030301010803" pitchFamily="18" charset="0"/>
              </a:rPr>
              <a:t>HO CHI MINH CITY OFFICE</a:t>
            </a:r>
          </a:p>
          <a:p>
            <a:pPr eaLnBrk="1" hangingPunct="1">
              <a:lnSpc>
                <a:spcPct val="90000"/>
              </a:lnSpc>
              <a:buFont typeface="Times New Roman" panose="02020603050405020304" pitchFamily="18" charset="0"/>
              <a:buNone/>
            </a:pPr>
            <a:endParaRPr lang="en-US" altLang="vi-VN" sz="1800" b="1" dirty="0">
              <a:latin typeface="Garamond" panose="02020404030301010803" pitchFamily="18" charset="0"/>
            </a:endParaRP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Pacific Place, Unit V1307/08, 13</a:t>
            </a:r>
            <a:r>
              <a:rPr lang="en-US" altLang="vi-VN" sz="1800" b="1" baseline="30000" dirty="0">
                <a:latin typeface="Garamond" panose="02020404030301010803" pitchFamily="18" charset="0"/>
              </a:rPr>
              <a:t>th</a:t>
            </a:r>
            <a:r>
              <a:rPr lang="en-US" altLang="vi-VN" sz="1800" b="1" dirty="0">
                <a:latin typeface="Garamond" panose="02020404030301010803" pitchFamily="18" charset="0"/>
              </a:rPr>
              <a:t> Floor, 	Suite 1503/04, Saigon Tower 	</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83B Ly Thuong Kiet, Hoan Kiem District	29 Le Duan Street, District 1</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Hanoi, Vietnam				Ho Chi Minh City, Vietnam</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Tel.:  +84 24 3946 2200			Tel.:  +84 28 3824 0240</a:t>
            </a:r>
          </a:p>
          <a:p>
            <a:pPr eaLnBrk="1" hangingPunct="1">
              <a:lnSpc>
                <a:spcPct val="90000"/>
              </a:lnSpc>
              <a:buFont typeface="Times New Roman" panose="02020603050405020304" pitchFamily="18" charset="0"/>
              <a:buNone/>
            </a:pPr>
            <a:r>
              <a:rPr lang="en-US" altLang="vi-VN" sz="1800" b="1" dirty="0">
                <a:latin typeface="Garamond" panose="02020404030301010803" pitchFamily="18" charset="0"/>
              </a:rPr>
              <a:t>Fax:  +84 24 3946 1311			Fax:  +84 28 3824 0241</a:t>
            </a:r>
          </a:p>
          <a:p>
            <a:pPr algn="ctr" eaLnBrk="1" hangingPunct="1">
              <a:buNone/>
            </a:pPr>
            <a:r>
              <a:rPr lang="en-US" altLang="vi-VN" sz="1800" b="1" dirty="0">
                <a:latin typeface="Garamond" panose="02020404030301010803" pitchFamily="18" charset="0"/>
              </a:rPr>
              <a:t>Contact email:</a:t>
            </a:r>
          </a:p>
          <a:p>
            <a:pPr algn="ctr" eaLnBrk="1" hangingPunct="1">
              <a:buNone/>
            </a:pPr>
            <a:r>
              <a:rPr lang="en-US" altLang="vi-VN" sz="2400" b="1" dirty="0">
                <a:latin typeface="Garamond" panose="02020404030301010803" pitchFamily="18" charset="0"/>
              </a:rPr>
              <a:t>omassmann@duanemorris.com</a:t>
            </a:r>
          </a:p>
          <a:p>
            <a:pPr algn="ctr" eaLnBrk="1" hangingPunct="1">
              <a:buNone/>
            </a:pPr>
            <a:endParaRPr lang="en-US" altLang="vi-VN" sz="1400" dirty="0"/>
          </a:p>
          <a:p>
            <a:pPr eaLnBrk="1" hangingPunct="1">
              <a:buNone/>
            </a:pPr>
            <a:endParaRPr lang="en-US" altLang="vi-VN" sz="1400" dirty="0"/>
          </a:p>
        </p:txBody>
      </p:sp>
      <p:sp>
        <p:nvSpPr>
          <p:cNvPr id="41988" name="Slide Number Placeholder 3"/>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a:solidFill>
                  <a:srgbClr val="203C6A"/>
                </a:solidFill>
              </a:rPr>
              <a:t>41</a:t>
            </a:fld>
            <a:endParaRPr lang="en-US" altLang="vi-VN" sz="1000" dirty="0">
              <a:solidFill>
                <a:srgbClr val="203C6A"/>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89613" y="920464"/>
            <a:ext cx="10972800" cy="984536"/>
          </a:xfrm>
        </p:spPr>
        <p:txBody>
          <a:bodyPr anchor="ctr">
            <a:normAutofit/>
          </a:bodyPr>
          <a:lstStyle/>
          <a:p>
            <a:r>
              <a:rPr lang="en-US" altLang="en-US" dirty="0"/>
              <a:t>Emerging Market Status</a:t>
            </a:r>
            <a:endParaRPr lang="en-AU" altLang="en-US" dirty="0"/>
          </a:p>
        </p:txBody>
      </p:sp>
      <p:sp>
        <p:nvSpPr>
          <p:cNvPr id="16393" name="Text Placeholder 2">
            <a:extLst>
              <a:ext uri="{FF2B5EF4-FFF2-40B4-BE49-F238E27FC236}">
                <a16:creationId xmlns:a16="http://schemas.microsoft.com/office/drawing/2014/main" id="{34EA987B-22BD-1DBE-3D87-FE6BFB508E6D}"/>
              </a:ext>
            </a:extLst>
          </p:cNvPr>
          <p:cNvSpPr>
            <a:spLocks noGrp="1"/>
          </p:cNvSpPr>
          <p:nvPr>
            <p:ph type="body" idx="1"/>
          </p:nvPr>
        </p:nvSpPr>
        <p:spPr>
          <a:xfrm>
            <a:off x="583844" y="1905002"/>
            <a:ext cx="5412675" cy="494725"/>
          </a:xfrm>
        </p:spPr>
        <p:txBody>
          <a:bodyPr/>
          <a:lstStyle/>
          <a:p>
            <a:endParaRPr lang="en-US" dirty="0"/>
          </a:p>
        </p:txBody>
      </p:sp>
      <p:sp>
        <p:nvSpPr>
          <p:cNvPr id="2" name="Content Placeholder 2">
            <a:extLst>
              <a:ext uri="{FF2B5EF4-FFF2-40B4-BE49-F238E27FC236}">
                <a16:creationId xmlns:a16="http://schemas.microsoft.com/office/drawing/2014/main" id="{D5D1F130-5B14-BBFD-4EF9-197EF4D69311}"/>
              </a:ext>
            </a:extLst>
          </p:cNvPr>
          <p:cNvSpPr>
            <a:spLocks noGrp="1"/>
          </p:cNvSpPr>
          <p:nvPr>
            <p:ph sz="half" idx="2"/>
          </p:nvPr>
        </p:nvSpPr>
        <p:spPr>
          <a:xfrm>
            <a:off x="583844" y="2399725"/>
            <a:ext cx="5412675" cy="3951288"/>
          </a:xfrm>
        </p:spPr>
        <p:txBody>
          <a:bodyPr vert="horz" lIns="68580" tIns="34290" rIns="68580" bIns="34290" numCol="1" anchorCtr="0" compatLnSpc="1">
            <a:normAutofit/>
          </a:bodyPr>
          <a:lstStyle/>
          <a:p>
            <a:pPr marL="132398" lvl="1" indent="0">
              <a:lnSpc>
                <a:spcPct val="90000"/>
              </a:lnSpc>
              <a:buNone/>
            </a:pPr>
            <a:r>
              <a:rPr lang="en-US" altLang="zh-TW" sz="1700" dirty="0">
                <a:latin typeface="Garamond" panose="02020404030301010803" pitchFamily="18" charset="0"/>
              </a:rPr>
              <a:t>Taking the US pension funds for example:</a:t>
            </a:r>
          </a:p>
          <a:p>
            <a:pPr marL="334804" lvl="1" indent="-202406">
              <a:lnSpc>
                <a:spcPct val="90000"/>
              </a:lnSpc>
              <a:buFont typeface="Arial" panose="020B0604020202020204" pitchFamily="34" charset="0"/>
              <a:buChar char="•"/>
            </a:pPr>
            <a:r>
              <a:rPr lang="en-US" altLang="zh-TW" sz="1700" dirty="0">
                <a:latin typeface="Garamond" panose="02020404030301010803" pitchFamily="18" charset="0"/>
              </a:rPr>
              <a:t>Based on the available data on retirement assets, the total capital of the US pension funds is about $30 trillion</a:t>
            </a:r>
          </a:p>
          <a:p>
            <a:pPr marL="334804" lvl="1" indent="-202406">
              <a:lnSpc>
                <a:spcPct val="90000"/>
              </a:lnSpc>
              <a:buFont typeface="Arial" panose="020B0604020202020204" pitchFamily="34" charset="0"/>
              <a:buChar char="•"/>
            </a:pPr>
            <a:r>
              <a:rPr lang="en-US" altLang="zh-TW" sz="1700" dirty="0">
                <a:latin typeface="Garamond" panose="02020404030301010803" pitchFamily="18" charset="0"/>
              </a:rPr>
              <a:t>US pension funds often invest in international stocks via passive funds or active mandates tied to global equity benchmarks provided by index like MSCI or FTSE Russell</a:t>
            </a:r>
          </a:p>
          <a:p>
            <a:pPr marL="334804" lvl="1" indent="-202406">
              <a:lnSpc>
                <a:spcPct val="90000"/>
              </a:lnSpc>
              <a:buFont typeface="Arial" panose="020B0604020202020204" pitchFamily="34" charset="0"/>
              <a:buChar char="•"/>
            </a:pPr>
            <a:r>
              <a:rPr lang="en-US" altLang="zh-TW" sz="1700" dirty="0">
                <a:latin typeface="Garamond" panose="02020404030301010803" pitchFamily="18" charset="0"/>
              </a:rPr>
              <a:t>If Vietnam achieves Emerging Market status, it will be significantly easier and more automatic for US pension funds to invest in Vietnam compared to its current frontier market status.</a:t>
            </a:r>
          </a:p>
          <a:p>
            <a:pPr marL="132398" lvl="1" indent="0">
              <a:lnSpc>
                <a:spcPct val="90000"/>
              </a:lnSpc>
              <a:buNone/>
            </a:pPr>
            <a:r>
              <a:rPr lang="en-US" altLang="en-US" sz="1700" b="1" dirty="0">
                <a:latin typeface="Garamond" panose="02020404030301010803" pitchFamily="18" charset="0"/>
              </a:rPr>
              <a:t>-&gt; Potential inflows of billions of US Dollars from passive funds alone is underway for Vietnam.</a:t>
            </a:r>
          </a:p>
        </p:txBody>
      </p:sp>
      <p:sp>
        <p:nvSpPr>
          <p:cNvPr id="16395" name="Text Placeholder 4">
            <a:extLst>
              <a:ext uri="{FF2B5EF4-FFF2-40B4-BE49-F238E27FC236}">
                <a16:creationId xmlns:a16="http://schemas.microsoft.com/office/drawing/2014/main" id="{36A3977D-81D3-7ADE-03EA-08EFE500B26C}"/>
              </a:ext>
            </a:extLst>
          </p:cNvPr>
          <p:cNvSpPr>
            <a:spLocks noGrp="1"/>
          </p:cNvSpPr>
          <p:nvPr>
            <p:ph type="body" sz="quarter" idx="3"/>
          </p:nvPr>
        </p:nvSpPr>
        <p:spPr>
          <a:xfrm>
            <a:off x="6193369" y="1905002"/>
            <a:ext cx="5389033" cy="494725"/>
          </a:xfrm>
        </p:spPr>
        <p:txBody>
          <a:bodyPr/>
          <a:lstStyle/>
          <a:p>
            <a:endParaRPr lang="en-US"/>
          </a:p>
        </p:txBody>
      </p:sp>
      <p:pic>
        <p:nvPicPr>
          <p:cNvPr id="1026" name="Picture 2" descr="VIETNAM - NEW DECREE 245 ON ATTRACTING FOREIGN INVESTMENT AND ACCELERATING  VIETNAM'S MARKET UPGRADE TO EMERGING MARKET STATUS - Lawyer in Vietnam- Dr.  Oliver Massmann">
            <a:extLst>
              <a:ext uri="{FF2B5EF4-FFF2-40B4-BE49-F238E27FC236}">
                <a16:creationId xmlns:a16="http://schemas.microsoft.com/office/drawing/2014/main" id="{64E40D0A-5270-4AF0-AEEA-5A3801C3A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44" r="11744" b="2"/>
          <a:stretch>
            <a:fillRect/>
          </a:stretch>
        </p:blipFill>
        <p:spPr bwMode="auto">
          <a:xfrm>
            <a:off x="6193369" y="2399725"/>
            <a:ext cx="5389033" cy="3951288"/>
          </a:xfrm>
          <a:prstGeom prst="rect">
            <a:avLst/>
          </a:prstGeom>
          <a:solidFill>
            <a:srgbClr val="FFFFFF"/>
          </a:solidFill>
        </p:spPr>
      </p:pic>
      <p:sp>
        <p:nvSpPr>
          <p:cNvPr id="16388" name="Slide Number Placeholder 3" hidden="1"/>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C3A49346-5937-47B0-91C2-01CBC593D1A7}" type="slidenum">
              <a:rPr lang="en-US" altLang="vi-VN" smtClean="0">
                <a:solidFill>
                  <a:srgbClr val="203C6A"/>
                </a:solidFill>
              </a:rPr>
              <a:pPr>
                <a:spcAft>
                  <a:spcPts val="600"/>
                </a:spcAft>
              </a:pPr>
              <a:t>5</a:t>
            </a:fld>
            <a:endParaRPr lang="en-US" altLang="vi-VN">
              <a:solidFill>
                <a:srgbClr val="203C6A"/>
              </a:solidFill>
            </a:endParaRPr>
          </a:p>
        </p:txBody>
      </p:sp>
    </p:spTree>
    <p:extLst>
      <p:ext uri="{BB962C8B-B14F-4D97-AF65-F5344CB8AC3E}">
        <p14:creationId xmlns:p14="http://schemas.microsoft.com/office/powerpoint/2010/main" val="11074893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33091" y="838200"/>
            <a:ext cx="7009804" cy="652463"/>
          </a:xfrm>
        </p:spPr>
        <p:txBody>
          <a:bodyPr>
            <a:normAutofit/>
          </a:bodyPr>
          <a:lstStyle/>
          <a:p>
            <a:r>
              <a:rPr lang="en-US" altLang="en-US" sz="3600" dirty="0">
                <a:latin typeface="Garamond" panose="02020404030301010803" pitchFamily="18" charset="0"/>
              </a:rPr>
              <a:t>Fastest Developing Cities on Earth</a:t>
            </a:r>
            <a:endParaRPr lang="en-AU" altLang="en-US" dirty="0">
              <a:latin typeface="Garamond" panose="02020404030301010803" pitchFamily="18" charset="0"/>
            </a:endParaRPr>
          </a:p>
        </p:txBody>
      </p:sp>
      <p:sp>
        <p:nvSpPr>
          <p:cNvPr id="16388" name="Slide Number Placeholder 3"/>
          <p:cNvSpPr>
            <a:spLocks noGrp="1"/>
          </p:cNvSpPr>
          <p:nvPr>
            <p:ph type="sldNum" sz="quarter" idx="10"/>
          </p:nvPr>
        </p:nvSpPr>
        <p:spPr bwMode="auto">
          <a:xfrm>
            <a:off x="0" y="649287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A49346-5937-47B0-91C2-01CBC593D1A7}" type="slidenum">
              <a:rPr lang="en-US" altLang="vi-VN" smtClean="0">
                <a:solidFill>
                  <a:srgbClr val="203C6A"/>
                </a:solidFill>
              </a:rPr>
              <a:pPr/>
              <a:t>6</a:t>
            </a:fld>
            <a:endParaRPr lang="en-US" altLang="vi-VN">
              <a:solidFill>
                <a:srgbClr val="203C6A"/>
              </a:solidFill>
            </a:endParaRPr>
          </a:p>
        </p:txBody>
      </p:sp>
      <p:pic>
        <p:nvPicPr>
          <p:cNvPr id="3" name="Picture 2"/>
          <p:cNvPicPr>
            <a:picLocks noChangeAspect="1"/>
          </p:cNvPicPr>
          <p:nvPr/>
        </p:nvPicPr>
        <p:blipFill>
          <a:blip r:embed="rId3"/>
          <a:stretch>
            <a:fillRect/>
          </a:stretch>
        </p:blipFill>
        <p:spPr>
          <a:xfrm>
            <a:off x="2667000" y="1564691"/>
            <a:ext cx="5741986" cy="5110746"/>
          </a:xfrm>
          <a:prstGeom prst="rect">
            <a:avLst/>
          </a:prstGeom>
        </p:spPr>
      </p:pic>
    </p:spTree>
    <p:extLst>
      <p:ext uri="{BB962C8B-B14F-4D97-AF65-F5344CB8AC3E}">
        <p14:creationId xmlns:p14="http://schemas.microsoft.com/office/powerpoint/2010/main" val="798651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7</a:t>
            </a:fld>
            <a:endParaRPr lang="en-US" altLang="vi-VN" sz="1000" dirty="0">
              <a:solidFill>
                <a:srgbClr val="203C6A"/>
              </a:solidFill>
            </a:endParaRPr>
          </a:p>
        </p:txBody>
      </p:sp>
      <p:sp>
        <p:nvSpPr>
          <p:cNvPr id="5" name="Text Box 4"/>
          <p:cNvSpPr txBox="1"/>
          <p:nvPr/>
        </p:nvSpPr>
        <p:spPr>
          <a:xfrm>
            <a:off x="4038601" y="1471295"/>
            <a:ext cx="4239559" cy="400110"/>
          </a:xfrm>
          <a:prstGeom prst="rect">
            <a:avLst/>
          </a:prstGeom>
          <a:noFill/>
        </p:spPr>
        <p:txBody>
          <a:bodyPr wrap="none" rtlCol="0">
            <a:spAutoFit/>
          </a:bodyPr>
          <a:lstStyle/>
          <a:p>
            <a:r>
              <a:rPr lang="en-US" sz="2000" dirty="0">
                <a:solidFill>
                  <a:srgbClr val="254800"/>
                </a:solidFill>
              </a:rPr>
              <a:t>SOUTHEAST ASIA GDP GROWTH</a:t>
            </a:r>
          </a:p>
        </p:txBody>
      </p:sp>
      <p:pic>
        <p:nvPicPr>
          <p:cNvPr id="3" name="Picture 2"/>
          <p:cNvPicPr>
            <a:picLocks noChangeAspect="1"/>
          </p:cNvPicPr>
          <p:nvPr/>
        </p:nvPicPr>
        <p:blipFill>
          <a:blip r:embed="rId2"/>
          <a:stretch>
            <a:fillRect/>
          </a:stretch>
        </p:blipFill>
        <p:spPr>
          <a:xfrm>
            <a:off x="2209800" y="1995488"/>
            <a:ext cx="8286750" cy="437197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506680" y="1068779"/>
            <a:ext cx="11460480" cy="868680"/>
          </a:xfrm>
          <a:prstGeom prst="rect">
            <a:avLst/>
          </a:prstGeom>
          <a:noFill/>
          <a:ln w="9525">
            <a:noFill/>
          </a:ln>
        </p:spPr>
        <p:txBody>
          <a:bodyPr rtlCol="0" anchor="ctr">
            <a:normAutofit/>
          </a:bodyPr>
          <a:lstStyle/>
          <a:p>
            <a:pPr>
              <a:spcAft>
                <a:spcPts val="600"/>
              </a:spcAft>
            </a:pPr>
            <a:r>
              <a:rPr lang="en-US" sz="3300" b="1">
                <a:solidFill>
                  <a:srgbClr val="6E8650"/>
                </a:solidFill>
                <a:latin typeface="Arial" panose="020B0604020202020204" pitchFamily="34" charset="0"/>
                <a:ea typeface="Arial" panose="020B0604020202020204" pitchFamily="34" charset="0"/>
                <a:cs typeface="Arial" panose="020B0604020202020204" pitchFamily="34" charset="0"/>
              </a:rPr>
              <a:t>SOUTHEAST ASIA GDP GROWTH</a:t>
            </a:r>
          </a:p>
        </p:txBody>
      </p:sp>
      <p:pic>
        <p:nvPicPr>
          <p:cNvPr id="1026" name="Picture 2" descr="AFC Vietnam Fund on X">
            <a:extLst>
              <a:ext uri="{FF2B5EF4-FFF2-40B4-BE49-F238E27FC236}">
                <a16:creationId xmlns:a16="http://schemas.microsoft.com/office/drawing/2014/main" id="{FE0BC808-6368-EAB7-329F-B8E027496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272" r="-1" b="9270"/>
          <a:stretch>
            <a:fillRect/>
          </a:stretch>
        </p:blipFill>
        <p:spPr bwMode="auto">
          <a:xfrm>
            <a:off x="506680" y="1995055"/>
            <a:ext cx="11436096" cy="4480560"/>
          </a:xfrm>
          <a:prstGeom prst="rect">
            <a:avLst/>
          </a:prstGeom>
          <a:solidFill>
            <a:srgbClr val="FFFFFF"/>
          </a:solidFill>
        </p:spPr>
      </p:pic>
      <p:sp>
        <p:nvSpPr>
          <p:cNvPr id="11268" name="Slide Number Placeholder 3" hidden="1"/>
          <p:cNvSpPr txBox="1">
            <a:spLocks noGrp="1"/>
          </p:cNvSpPr>
          <p:nvPr>
            <p:ph type="sldNum" sz="quarter" idx="10"/>
          </p:nvPr>
        </p:nvSpPr>
        <p:spPr>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Aft>
                <a:spcPts val="600"/>
              </a:spcAft>
            </a:pPr>
            <a:fld id="{9A0DB2DC-4C9A-4742-B13C-FB6460FD3503}" type="slidenum">
              <a:rPr lang="en-US" altLang="vi-VN" sz="1000" smtClean="0">
                <a:solidFill>
                  <a:srgbClr val="203C6A"/>
                </a:solidFill>
              </a:rPr>
              <a:pPr lvl="0" eaLnBrk="1" hangingPunct="1">
                <a:spcAft>
                  <a:spcPts val="600"/>
                </a:spcAft>
              </a:pPr>
              <a:t>8</a:t>
            </a:fld>
            <a:endParaRPr lang="en-US" altLang="vi-VN" sz="1000">
              <a:solidFill>
                <a:srgbClr val="203C6A"/>
              </a:solidFill>
            </a:endParaRPr>
          </a:p>
        </p:txBody>
      </p:sp>
    </p:spTree>
    <p:extLst>
      <p:ext uri="{BB962C8B-B14F-4D97-AF65-F5344CB8AC3E}">
        <p14:creationId xmlns:p14="http://schemas.microsoft.com/office/powerpoint/2010/main" val="9810335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897160"/>
            <a:ext cx="10515600" cy="868363"/>
          </a:xfrm>
        </p:spPr>
        <p:txBody>
          <a:bodyPr vert="horz" wrap="square" lIns="91440" tIns="45720" rIns="91440" bIns="45720" anchor="ctr"/>
          <a:lstStyle/>
          <a:p>
            <a:r>
              <a:rPr lang="en-US" altLang="en-US" sz="3600" dirty="0">
                <a:latin typeface="Garamond" panose="02020404030301010803" pitchFamily="18" charset="0"/>
              </a:rPr>
              <a:t>High-growth economy plus potential market</a:t>
            </a:r>
            <a:endParaRPr lang="vi-VN" altLang="vi-VN" dirty="0">
              <a:ea typeface="Arial" panose="020B0604020202020204" pitchFamily="34" charset="0"/>
              <a:cs typeface="Arial" panose="020B0604020202020204" pitchFamily="34" charset="0"/>
            </a:endParaRPr>
          </a:p>
        </p:txBody>
      </p:sp>
      <p:sp>
        <p:nvSpPr>
          <p:cNvPr id="8196" name="Slide Number Placeholder 3"/>
          <p:cNvSpPr txBox="1">
            <a:spLocks noGrp="1"/>
          </p:cNvSpPr>
          <p:nvPr>
            <p:ph type="sldNum" sz="quarter" idx="10"/>
          </p:nvPr>
        </p:nvSpPr>
        <p:spPr>
          <a:xfrm>
            <a:off x="0" y="6492875"/>
            <a:ext cx="2844800" cy="365125"/>
          </a:xfrm>
          <a:noFill/>
          <a:ln>
            <a:noFill/>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en-US" altLang="vi-VN" sz="1000" dirty="0">
                <a:solidFill>
                  <a:srgbClr val="203C6A"/>
                </a:solidFill>
              </a:rPr>
              <a:t>9</a:t>
            </a:fld>
            <a:endParaRPr lang="en-US" altLang="vi-VN" sz="1000" dirty="0">
              <a:solidFill>
                <a:srgbClr val="203C6A"/>
              </a:solidFill>
            </a:endParaRPr>
          </a:p>
        </p:txBody>
      </p:sp>
      <p:sp>
        <p:nvSpPr>
          <p:cNvPr id="5" name="Title 1"/>
          <p:cNvSpPr txBox="1">
            <a:spLocks/>
          </p:cNvSpPr>
          <p:nvPr/>
        </p:nvSpPr>
        <p:spPr>
          <a:xfrm>
            <a:off x="2053693" y="1636809"/>
            <a:ext cx="8596312" cy="868362"/>
          </a:xfrm>
          <a:prstGeom prst="rect">
            <a:avLst/>
          </a:prstGeom>
          <a:noFill/>
          <a:ln w="9525">
            <a:noFill/>
          </a:ln>
        </p:spPr>
        <p:txBody>
          <a:bodyPr vert="horz" wrap="square" lIns="91440" tIns="45720" rIns="91440" bIns="45720" anchor="ctr"/>
          <a:lstStyle>
            <a:lvl1pPr algn="l" rtl="0" eaLnBrk="0" fontAlgn="base" hangingPunct="0">
              <a:spcBef>
                <a:spcPct val="0"/>
              </a:spcBef>
              <a:spcAft>
                <a:spcPct val="0"/>
              </a:spcAft>
              <a:defRPr sz="3300" b="1">
                <a:solidFill>
                  <a:srgbClr val="6E8650"/>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2pPr>
            <a:lvl3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3pPr>
            <a:lvl4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4pPr>
            <a:lvl5pPr algn="l" rtl="0" eaLnBrk="0" fontAlgn="base" hangingPunct="0">
              <a:spcBef>
                <a:spcPct val="0"/>
              </a:spcBef>
              <a:spcAft>
                <a:spcPct val="0"/>
              </a:spcAft>
              <a:defRPr sz="3200">
                <a:solidFill>
                  <a:srgbClr val="6E8650"/>
                </a:solidFill>
                <a:latin typeface="Arial" panose="020B0604020202020204" pitchFamily="34" charset="0"/>
                <a:ea typeface="Arial" panose="020B0604020202020204" pitchFamily="34" charset="0"/>
                <a:cs typeface="Arial" panose="020B0604020202020204" pitchFamily="34" charset="0"/>
              </a:defRPr>
            </a:lvl5pPr>
            <a:lvl6pPr marL="457200" indent="228600" algn="l" rtl="0" eaLnBrk="1" fontAlgn="base" hangingPunct="1">
              <a:spcBef>
                <a:spcPct val="0"/>
              </a:spcBef>
              <a:spcAft>
                <a:spcPct val="0"/>
              </a:spcAft>
              <a:defRPr sz="3600">
                <a:solidFill>
                  <a:srgbClr val="1B325F"/>
                </a:solidFill>
                <a:latin typeface="Adobe Heiti Std R" pitchFamily="34" charset="-128"/>
              </a:defRPr>
            </a:lvl6pPr>
            <a:lvl7pPr marL="914400" indent="228600" algn="l" rtl="0" eaLnBrk="1" fontAlgn="base" hangingPunct="1">
              <a:spcBef>
                <a:spcPct val="0"/>
              </a:spcBef>
              <a:spcAft>
                <a:spcPct val="0"/>
              </a:spcAft>
              <a:defRPr sz="3600">
                <a:solidFill>
                  <a:srgbClr val="1B325F"/>
                </a:solidFill>
                <a:latin typeface="Adobe Heiti Std R" pitchFamily="34" charset="-128"/>
              </a:defRPr>
            </a:lvl7pPr>
            <a:lvl8pPr marL="1371600" indent="228600" algn="l" rtl="0" eaLnBrk="1" fontAlgn="base" hangingPunct="1">
              <a:spcBef>
                <a:spcPct val="0"/>
              </a:spcBef>
              <a:spcAft>
                <a:spcPct val="0"/>
              </a:spcAft>
              <a:defRPr sz="3600">
                <a:solidFill>
                  <a:srgbClr val="1B325F"/>
                </a:solidFill>
                <a:latin typeface="Adobe Heiti Std R" pitchFamily="34" charset="-128"/>
              </a:defRPr>
            </a:lvl8pPr>
            <a:lvl9pPr marL="1828800" indent="228600" algn="l" rtl="0" eaLnBrk="1" fontAlgn="base" hangingPunct="1">
              <a:spcBef>
                <a:spcPct val="0"/>
              </a:spcBef>
              <a:spcAft>
                <a:spcPct val="0"/>
              </a:spcAft>
              <a:defRPr sz="3600">
                <a:solidFill>
                  <a:srgbClr val="1B325F"/>
                </a:solidFill>
                <a:latin typeface="Adobe Heiti Std R" pitchFamily="34" charset="-128"/>
              </a:defRPr>
            </a:lvl9pPr>
          </a:lstStyle>
          <a:p>
            <a:r>
              <a:rPr lang="en-US" altLang="vi-VN" sz="1900" dirty="0">
                <a:solidFill>
                  <a:srgbClr val="203C6A"/>
                </a:solidFill>
                <a:latin typeface="Garamond" panose="02020404030301010803" pitchFamily="18" charset="0"/>
              </a:rPr>
              <a:t>WTO analysis of liberalization of market access</a:t>
            </a:r>
            <a:endParaRPr lang="en-US" altLang="en-US" sz="1900" dirty="0">
              <a:solidFill>
                <a:srgbClr val="203C6A"/>
              </a:solidFill>
              <a:latin typeface="Garamond" panose="02020404030301010803"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75214106"/>
              </p:ext>
            </p:extLst>
          </p:nvPr>
        </p:nvGraphicFramePr>
        <p:xfrm>
          <a:off x="1962572" y="2359405"/>
          <a:ext cx="8499475" cy="3033713"/>
        </p:xfrm>
        <a:graphic>
          <a:graphicData uri="http://schemas.openxmlformats.org/drawingml/2006/table">
            <a:tbl>
              <a:tblPr firstRow="1" bandRow="1">
                <a:tableStyleId>{5C22544A-7EE6-4342-B048-85BDC9FD1C3A}</a:tableStyleId>
              </a:tblPr>
              <a:tblGrid>
                <a:gridCol w="1967472">
                  <a:extLst>
                    <a:ext uri="{9D8B030D-6E8A-4147-A177-3AD203B41FA5}">
                      <a16:colId xmlns:a16="http://schemas.microsoft.com/office/drawing/2014/main" val="20000"/>
                    </a:ext>
                  </a:extLst>
                </a:gridCol>
                <a:gridCol w="2203567">
                  <a:extLst>
                    <a:ext uri="{9D8B030D-6E8A-4147-A177-3AD203B41FA5}">
                      <a16:colId xmlns:a16="http://schemas.microsoft.com/office/drawing/2014/main" val="20001"/>
                    </a:ext>
                  </a:extLst>
                </a:gridCol>
                <a:gridCol w="2203567">
                  <a:extLst>
                    <a:ext uri="{9D8B030D-6E8A-4147-A177-3AD203B41FA5}">
                      <a16:colId xmlns:a16="http://schemas.microsoft.com/office/drawing/2014/main" val="20002"/>
                    </a:ext>
                  </a:extLst>
                </a:gridCol>
                <a:gridCol w="2124869">
                  <a:extLst>
                    <a:ext uri="{9D8B030D-6E8A-4147-A177-3AD203B41FA5}">
                      <a16:colId xmlns:a16="http://schemas.microsoft.com/office/drawing/2014/main" val="20003"/>
                    </a:ext>
                  </a:extLst>
                </a:gridCol>
              </a:tblGrid>
              <a:tr h="745427">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Country</a:t>
                      </a:r>
                      <a:endParaRPr lang="en-US" sz="1600" dirty="0"/>
                    </a:p>
                  </a:txBody>
                  <a:tcPr marL="91436" marR="91436" marT="45714" marB="45714"/>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Limitation of market access*</a:t>
                      </a:r>
                      <a:endParaRPr lang="en-US" sz="1600" dirty="0"/>
                    </a:p>
                  </a:txBody>
                  <a:tcPr marL="91436" marR="91436" marT="45714" marB="45714"/>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Country</a:t>
                      </a:r>
                    </a:p>
                  </a:txBody>
                  <a:tcPr marL="91436" marR="91436" marT="45714" marB="45714"/>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Limitation of market access*</a:t>
                      </a:r>
                      <a:endParaRPr lang="en-US" sz="1600" dirty="0"/>
                    </a:p>
                  </a:txBody>
                  <a:tcPr marL="91436" marR="91436" marT="45714" marB="45714"/>
                </a:tc>
                <a:extLst>
                  <a:ext uri="{0D108BD9-81ED-4DB2-BD59-A6C34878D82A}">
                    <a16:rowId xmlns:a16="http://schemas.microsoft.com/office/drawing/2014/main" val="10000"/>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Malaysia</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Myanmar</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high</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C00000"/>
                    </a:solidFill>
                  </a:tcPr>
                </a:tc>
                <a:extLst>
                  <a:ext uri="{0D108BD9-81ED-4DB2-BD59-A6C34878D82A}">
                    <a16:rowId xmlns:a16="http://schemas.microsoft.com/office/drawing/2014/main" val="10001"/>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noProof="1">
                          <a:ln>
                            <a:noFill/>
                          </a:ln>
                          <a:solidFill>
                            <a:schemeClr val="tx1"/>
                          </a:solidFill>
                          <a:effectLst/>
                          <a:latin typeface="Arial" panose="020B0604020202020204" pitchFamily="34" charset="0"/>
                          <a:cs typeface="Arial" panose="020B0604020202020204" pitchFamily="34" charset="0"/>
                        </a:rPr>
                        <a:t>Indonesia</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medium</a:t>
                      </a: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Cambodia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extLst>
                  <a:ext uri="{0D108BD9-81ED-4DB2-BD59-A6C34878D82A}">
                    <a16:rowId xmlns:a16="http://schemas.microsoft.com/office/drawing/2014/main" val="10002"/>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Philippines</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medium</a:t>
                      </a: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Laos</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extLst>
                  <a:ext uri="{0D108BD9-81ED-4DB2-BD59-A6C34878D82A}">
                    <a16:rowId xmlns:a16="http://schemas.microsoft.com/office/drawing/2014/main" val="10003"/>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Singapore</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low</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00B05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India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high</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C00000"/>
                    </a:solidFill>
                  </a:tcPr>
                </a:tc>
                <a:extLst>
                  <a:ext uri="{0D108BD9-81ED-4DB2-BD59-A6C34878D82A}">
                    <a16:rowId xmlns:a16="http://schemas.microsoft.com/office/drawing/2014/main" val="10004"/>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Thailand</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China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medium</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FFFF00"/>
                    </a:solidFill>
                  </a:tcPr>
                </a:tc>
                <a:extLst>
                  <a:ext uri="{0D108BD9-81ED-4DB2-BD59-A6C34878D82A}">
                    <a16:rowId xmlns:a16="http://schemas.microsoft.com/office/drawing/2014/main" val="10005"/>
                  </a:ext>
                </a:extLst>
              </a:tr>
              <a:tr h="38138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Brunei</a:t>
                      </a: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high</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C000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Vietnam</a:t>
                      </a:r>
                      <a:endParaRPr kumimoji="0" lang="en-US" sz="16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91436" marR="91436" marT="45714" marB="45714">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low</a:t>
                      </a:r>
                      <a:endParaRPr kumimoji="0" 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6" marR="91436" marT="45714" marB="45714">
                    <a:solidFill>
                      <a:srgbClr val="00B050"/>
                    </a:solidFill>
                  </a:tcPr>
                </a:tc>
                <a:extLst>
                  <a:ext uri="{0D108BD9-81ED-4DB2-BD59-A6C34878D82A}">
                    <a16:rowId xmlns:a16="http://schemas.microsoft.com/office/drawing/2014/main" val="10006"/>
                  </a:ext>
                </a:extLst>
              </a:tr>
            </a:tbl>
          </a:graphicData>
        </a:graphic>
      </p:graphicFrame>
      <p:sp>
        <p:nvSpPr>
          <p:cNvPr id="7" name="Rectangle 5"/>
          <p:cNvSpPr/>
          <p:nvPr/>
        </p:nvSpPr>
        <p:spPr>
          <a:xfrm>
            <a:off x="2275149" y="5444537"/>
            <a:ext cx="8153400" cy="1107996"/>
          </a:xfrm>
          <a:prstGeom prst="rect">
            <a:avLst/>
          </a:prstGeom>
          <a:noFill/>
          <a:ln w="9525">
            <a:noFill/>
          </a:ln>
        </p:spPr>
        <p:txBody>
          <a:bodyPr>
            <a:spAutoFit/>
          </a:bodyPr>
          <a:lstStyle/>
          <a:p>
            <a:r>
              <a:rPr lang="en-US" altLang="vi-VN" sz="1900" dirty="0">
                <a:solidFill>
                  <a:srgbClr val="203C6A"/>
                </a:solidFill>
                <a:latin typeface="Garamond" panose="02020404030301010803" pitchFamily="18" charset="0"/>
                <a:ea typeface="Arial" panose="020B0604020202020204" pitchFamily="34" charset="0"/>
                <a:cs typeface="Arial" panose="020B0604020202020204" pitchFamily="34" charset="0"/>
              </a:rPr>
              <a:t>* Typical restrictions: number of opened sectors, JV requirement, limits on foreign-owned shares, permission requirement</a:t>
            </a:r>
          </a:p>
          <a:p>
            <a:pPr algn="r">
              <a:buFont typeface="Arial" panose="020B0604020202020204" pitchFamily="34" charset="0"/>
            </a:pPr>
            <a:endParaRPr lang="en-AU" altLang="zh-CN" sz="1400" i="1" dirty="0">
              <a:latin typeface="Garamond" panose="02020404030301010803" pitchFamily="18" charset="0"/>
              <a:ea typeface="SimSun" panose="02010600030101010101" pitchFamily="2" charset="-122"/>
            </a:endParaRPr>
          </a:p>
          <a:p>
            <a:pPr algn="r">
              <a:buFont typeface="Arial" panose="020B0604020202020204" pitchFamily="34" charset="0"/>
            </a:pPr>
            <a:r>
              <a:rPr lang="en-AU" altLang="zh-CN" sz="1400" i="1" dirty="0">
                <a:latin typeface="Garamond" panose="02020404030301010803" pitchFamily="18" charset="0"/>
                <a:ea typeface="SimSun" panose="02010600030101010101" pitchFamily="2" charset="-122"/>
              </a:rPr>
              <a:t>Copyright Oliver Massmann - All rights reserved</a:t>
            </a:r>
            <a:endParaRPr lang="vi-VN" altLang="vi-VN" sz="1400" i="1" dirty="0"/>
          </a:p>
        </p:txBody>
      </p:sp>
    </p:spTree>
    <p:extLst>
      <p:ext uri="{BB962C8B-B14F-4D97-AF65-F5344CB8AC3E}">
        <p14:creationId xmlns:p14="http://schemas.microsoft.com/office/powerpoint/2010/main" val="892715283"/>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12.12"/>
  <p:tag name="AS_TITLE" val="Aspose.Slides for .NET 4.0 Client Profile"/>
  <p:tag name="AS_VERSION" val="18.12"/>
</p:tagLst>
</file>

<file path=ppt/theme/theme1.xml><?xml version="1.0" encoding="utf-8"?>
<a:theme xmlns:a="http://schemas.openxmlformats.org/drawingml/2006/main" name="1_Bulle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dobe Heiti Std R"/>
        <a:ea typeface=""/>
        <a:cs typeface=""/>
      </a:majorFont>
      <a:minorFont>
        <a:latin typeface="Adobe Heiti Std 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2063</Words>
  <Application>Microsoft Office PowerPoint</Application>
  <PresentationFormat>Widescreen</PresentationFormat>
  <Paragraphs>310</Paragraphs>
  <Slides>41</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Adobe Heiti Std R</vt:lpstr>
      <vt:lpstr>Arial</vt:lpstr>
      <vt:lpstr>Calibri</vt:lpstr>
      <vt:lpstr>Garamond</vt:lpstr>
      <vt:lpstr>Times New Roman</vt:lpstr>
      <vt:lpstr>Wingdings</vt:lpstr>
      <vt:lpstr>1_Bullet Design</vt:lpstr>
      <vt:lpstr>Chart</vt:lpstr>
      <vt:lpstr>VIETNAM - MARKET ENTRY –  IN CONTEXT OF ASIA</vt:lpstr>
      <vt:lpstr>AGENDA</vt:lpstr>
      <vt:lpstr>Overview of Vietnam business landscape</vt:lpstr>
      <vt:lpstr>Vietnam Economy at a glance</vt:lpstr>
      <vt:lpstr>Emerging Market Status</vt:lpstr>
      <vt:lpstr>Fastest Developing Cities on Earth</vt:lpstr>
      <vt:lpstr>PowerPoint Presentation</vt:lpstr>
      <vt:lpstr>PowerPoint Presentation</vt:lpstr>
      <vt:lpstr>High-growth economy plus potential market</vt:lpstr>
      <vt:lpstr>Vietnam’s Deep International Integration</vt:lpstr>
      <vt:lpstr>PowerPoint Presentation</vt:lpstr>
      <vt:lpstr>PowerPoint Presentation</vt:lpstr>
      <vt:lpstr>AEC Market Snapshot – Asia’s main investment hub</vt:lpstr>
      <vt:lpstr>AEC - Services sectors of priority integration</vt:lpstr>
      <vt:lpstr>AEC Mutual recognition arrangement</vt:lpstr>
      <vt:lpstr>Why doing business in ASEAN – Investors’ perspective</vt:lpstr>
      <vt:lpstr>PowerPoint Presentation</vt:lpstr>
      <vt:lpstr>Comprehensive and Progressive Trans-Pacific Partnership (“CPTPP”)</vt:lpstr>
      <vt:lpstr>CPTPP and AEC intersection</vt:lpstr>
      <vt:lpstr>PowerPoint Presentation</vt:lpstr>
      <vt:lpstr>CPTPP - Gains for Vietnam</vt:lpstr>
      <vt:lpstr>CPTPP - Gains for Vietnam (cont.)</vt:lpstr>
      <vt:lpstr>CPTPP - Challenges for business in Vietnam</vt:lpstr>
      <vt:lpstr>EU – Vietnam Free Trade Agreement (EVFTA)</vt:lpstr>
      <vt:lpstr>EVFTA AND IPA</vt:lpstr>
      <vt:lpstr>EVFTA – Comprehensive agreement</vt:lpstr>
      <vt:lpstr>EVIPA</vt:lpstr>
      <vt:lpstr>EVFTA – Main features</vt:lpstr>
      <vt:lpstr>EVFTA – Tariff Liberalization</vt:lpstr>
      <vt:lpstr>EVFTA – Benefits for Vietnam</vt:lpstr>
      <vt:lpstr>EVFTA – Benefits for the European Union</vt:lpstr>
      <vt:lpstr>Government Procurement</vt:lpstr>
      <vt:lpstr>IPA - Conflict Resolution</vt:lpstr>
      <vt:lpstr>Opportunities and challenges in some specific sectors</vt:lpstr>
      <vt:lpstr>Automotive</vt:lpstr>
      <vt:lpstr>Pharmaceutical Products </vt:lpstr>
      <vt:lpstr>Alcoholic Beverages</vt:lpstr>
      <vt:lpstr>Challenges</vt:lpstr>
      <vt:lpstr>Impacts</vt:lpstr>
      <vt:lpstr> CONNECTIONS ARE BUSINESS PLEASE CONNECT WITH ME ON LINKEDIN: OLIVER MASSMANN  </vt:lpstr>
      <vt:lpstr>DUANE MORRIS VIETNAM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2025-11-11T08:01:31Z</dcterms:modified>
</cp:coreProperties>
</file>