
<file path=[Content_Types].xml><?xml version="1.0" encoding="utf-8"?>
<Types xmlns="http://schemas.openxmlformats.org/package/2006/content-types">
  <Default Extension="fntdata" ContentType="application/x-fontdata"/>
  <Default Extension="jpeg" ContentType="image/jpeg"/>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8"/>
  </p:notesMasterIdLst>
  <p:sldIdLst>
    <p:sldId id="1404" r:id="rId2"/>
    <p:sldId id="1385" r:id="rId3"/>
    <p:sldId id="1379" r:id="rId4"/>
    <p:sldId id="1406" r:id="rId5"/>
    <p:sldId id="1412" r:id="rId6"/>
    <p:sldId id="1392" r:id="rId7"/>
  </p:sldIdLst>
  <p:sldSz cx="12192000" cy="6858000"/>
  <p:notesSz cx="6858000" cy="9144000"/>
  <p:embeddedFontLst>
    <p:embeddedFont>
      <p:font typeface="Poppins" panose="00000500000000000000" pitchFamily="2" charset="0"/>
      <p:regular r:id="rId9"/>
      <p:bold r:id="rId10"/>
      <p:italic r:id="rId11"/>
      <p:boldItalic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84" y="5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C8EC09-9233-4D45-A0B3-5C8757D88F77}" type="datetimeFigureOut">
              <a:rPr lang="en-GB" smtClean="0"/>
              <a:t>09/12/2025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EAC661-F29A-47E2-82EE-1B3F8B5E279B}"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F0066BB-3FA2-4FB0-8AA6-5E7A092FEBE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F0066BB-3FA2-4FB0-8AA6-5E7A092FEBE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F0066BB-3FA2-4FB0-8AA6-5E7A092FEBE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113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F0066BB-3FA2-4FB0-8AA6-5E7A092FEBE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78829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62B41-0AC0-7AFF-8E8D-3C909F10FC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036DDA-9230-3885-C477-DEC0ABE3EE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B3EB7C-25B2-5708-3FF3-756A6E7478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AE243B-F033-BAA7-2A28-EF5FE267234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F0066BB-3FA2-4FB0-8AA6-5E7A092FEBE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4492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00" indent="0" algn="ctr">
              <a:buNone/>
              <a:defRPr>
                <a:solidFill>
                  <a:schemeClr val="tx1">
                    <a:tint val="75000"/>
                  </a:schemeClr>
                </a:solidFill>
              </a:defRPr>
            </a:lvl2pPr>
            <a:lvl3pPr marL="609600" indent="0" algn="ctr">
              <a:buNone/>
              <a:defRPr>
                <a:solidFill>
                  <a:schemeClr val="tx1">
                    <a:tint val="75000"/>
                  </a:schemeClr>
                </a:solidFill>
              </a:defRPr>
            </a:lvl3pPr>
            <a:lvl4pPr marL="914400" indent="0" algn="ctr">
              <a:buNone/>
              <a:defRPr>
                <a:solidFill>
                  <a:schemeClr val="tx1">
                    <a:tint val="75000"/>
                  </a:schemeClr>
                </a:solidFill>
              </a:defRPr>
            </a:lvl4pPr>
            <a:lvl5pPr marL="1219200" indent="0" algn="ctr">
              <a:buNone/>
              <a:defRPr>
                <a:solidFill>
                  <a:schemeClr val="tx1">
                    <a:tint val="75000"/>
                  </a:schemeClr>
                </a:solidFill>
              </a:defRPr>
            </a:lvl5pPr>
            <a:lvl6pPr marL="1524000" indent="0" algn="ctr">
              <a:buNone/>
              <a:defRPr>
                <a:solidFill>
                  <a:schemeClr val="tx1">
                    <a:tint val="75000"/>
                  </a:schemeClr>
                </a:solidFill>
              </a:defRPr>
            </a:lvl6pPr>
            <a:lvl7pPr marL="1828800" indent="0" algn="ctr">
              <a:buNone/>
              <a:defRPr>
                <a:solidFill>
                  <a:schemeClr val="tx1">
                    <a:tint val="75000"/>
                  </a:schemeClr>
                </a:solidFill>
              </a:defRPr>
            </a:lvl7pPr>
            <a:lvl8pPr marL="2133600" indent="0" algn="ctr">
              <a:buNone/>
              <a:defRPr>
                <a:solidFill>
                  <a:schemeClr val="tx1">
                    <a:tint val="75000"/>
                  </a:schemeClr>
                </a:solidFill>
              </a:defRPr>
            </a:lvl8pPr>
            <a:lvl9pPr marL="24384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5"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5">
                <a:solidFill>
                  <a:schemeClr val="tx1">
                    <a:tint val="75000"/>
                  </a:schemeClr>
                </a:solidFill>
              </a:defRPr>
            </a:lvl1pPr>
            <a:lvl2pPr marL="304800" indent="0">
              <a:buNone/>
              <a:defRPr sz="1200">
                <a:solidFill>
                  <a:schemeClr val="tx1">
                    <a:tint val="75000"/>
                  </a:schemeClr>
                </a:solidFill>
              </a:defRPr>
            </a:lvl2pPr>
            <a:lvl3pPr marL="609600" indent="0">
              <a:buNone/>
              <a:defRPr sz="1065">
                <a:solidFill>
                  <a:schemeClr val="tx1">
                    <a:tint val="75000"/>
                  </a:schemeClr>
                </a:solidFill>
              </a:defRPr>
            </a:lvl3pPr>
            <a:lvl4pPr marL="914400" indent="0">
              <a:buNone/>
              <a:defRPr sz="935">
                <a:solidFill>
                  <a:schemeClr val="tx1">
                    <a:tint val="75000"/>
                  </a:schemeClr>
                </a:solidFill>
              </a:defRPr>
            </a:lvl4pPr>
            <a:lvl5pPr marL="1219200" indent="0">
              <a:buNone/>
              <a:defRPr sz="935">
                <a:solidFill>
                  <a:schemeClr val="tx1">
                    <a:tint val="75000"/>
                  </a:schemeClr>
                </a:solidFill>
              </a:defRPr>
            </a:lvl5pPr>
            <a:lvl6pPr marL="1524000" indent="0">
              <a:buNone/>
              <a:defRPr sz="935">
                <a:solidFill>
                  <a:schemeClr val="tx1">
                    <a:tint val="75000"/>
                  </a:schemeClr>
                </a:solidFill>
              </a:defRPr>
            </a:lvl6pPr>
            <a:lvl7pPr marL="1828800" indent="0">
              <a:buNone/>
              <a:defRPr sz="935">
                <a:solidFill>
                  <a:schemeClr val="tx1">
                    <a:tint val="75000"/>
                  </a:schemeClr>
                </a:solidFill>
              </a:defRPr>
            </a:lvl7pPr>
            <a:lvl8pPr marL="2133600" indent="0">
              <a:buNone/>
              <a:defRPr sz="935">
                <a:solidFill>
                  <a:schemeClr val="tx1">
                    <a:tint val="75000"/>
                  </a:schemeClr>
                </a:solidFill>
              </a:defRPr>
            </a:lvl8pPr>
            <a:lvl9pPr marL="2438400" indent="0">
              <a:buNone/>
              <a:defRPr sz="93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5"/>
            </a:lvl1pPr>
            <a:lvl2pPr>
              <a:defRPr sz="1600"/>
            </a:lvl2pPr>
            <a:lvl3pPr>
              <a:defRPr sz="1335"/>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5"/>
            </a:lvl1pPr>
            <a:lvl2pPr>
              <a:defRPr sz="1600"/>
            </a:lvl2pPr>
            <a:lvl3pPr>
              <a:defRPr sz="1335"/>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00" indent="0">
              <a:buNone/>
              <a:defRPr sz="1335" b="1"/>
            </a:lvl2pPr>
            <a:lvl3pPr marL="609600" indent="0">
              <a:buNone/>
              <a:defRPr sz="1200" b="1"/>
            </a:lvl3pPr>
            <a:lvl4pPr marL="914400" indent="0">
              <a:buNone/>
              <a:defRPr sz="1065" b="1"/>
            </a:lvl4pPr>
            <a:lvl5pPr marL="1219200" indent="0">
              <a:buNone/>
              <a:defRPr sz="1065" b="1"/>
            </a:lvl5pPr>
            <a:lvl6pPr marL="1524000" indent="0">
              <a:buNone/>
              <a:defRPr sz="1065" b="1"/>
            </a:lvl6pPr>
            <a:lvl7pPr marL="1828800" indent="0">
              <a:buNone/>
              <a:defRPr sz="1065" b="1"/>
            </a:lvl7pPr>
            <a:lvl8pPr marL="2133600" indent="0">
              <a:buNone/>
              <a:defRPr sz="1065" b="1"/>
            </a:lvl8pPr>
            <a:lvl9pPr marL="2438400" indent="0">
              <a:buNone/>
              <a:defRPr sz="1065"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5"/>
            </a:lvl2pPr>
            <a:lvl3pPr>
              <a:defRPr sz="1200"/>
            </a:lvl3pPr>
            <a:lvl4pPr>
              <a:defRPr sz="1065"/>
            </a:lvl4pPr>
            <a:lvl5pPr>
              <a:defRPr sz="1065"/>
            </a:lvl5pPr>
            <a:lvl6pPr>
              <a:defRPr sz="1065"/>
            </a:lvl6pPr>
            <a:lvl7pPr>
              <a:defRPr sz="1065"/>
            </a:lvl7pPr>
            <a:lvl8pPr>
              <a:defRPr sz="1065"/>
            </a:lvl8pPr>
            <a:lvl9pPr>
              <a:defRPr sz="10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00" indent="0">
              <a:buNone/>
              <a:defRPr sz="1335" b="1"/>
            </a:lvl2pPr>
            <a:lvl3pPr marL="609600" indent="0">
              <a:buNone/>
              <a:defRPr sz="1200" b="1"/>
            </a:lvl3pPr>
            <a:lvl4pPr marL="914400" indent="0">
              <a:buNone/>
              <a:defRPr sz="1065" b="1"/>
            </a:lvl4pPr>
            <a:lvl5pPr marL="1219200" indent="0">
              <a:buNone/>
              <a:defRPr sz="1065" b="1"/>
            </a:lvl5pPr>
            <a:lvl6pPr marL="1524000" indent="0">
              <a:buNone/>
              <a:defRPr sz="1065" b="1"/>
            </a:lvl6pPr>
            <a:lvl7pPr marL="1828800" indent="0">
              <a:buNone/>
              <a:defRPr sz="1065" b="1"/>
            </a:lvl7pPr>
            <a:lvl8pPr marL="2133600" indent="0">
              <a:buNone/>
              <a:defRPr sz="1065" b="1"/>
            </a:lvl8pPr>
            <a:lvl9pPr marL="2438400" indent="0">
              <a:buNone/>
              <a:defRPr sz="1065"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5"/>
            </a:lvl2pPr>
            <a:lvl3pPr>
              <a:defRPr sz="1200"/>
            </a:lvl3pPr>
            <a:lvl4pPr>
              <a:defRPr sz="1065"/>
            </a:lvl4pPr>
            <a:lvl5pPr>
              <a:defRPr sz="1065"/>
            </a:lvl5pPr>
            <a:lvl6pPr>
              <a:defRPr sz="1065"/>
            </a:lvl6pPr>
            <a:lvl7pPr>
              <a:defRPr sz="1065"/>
            </a:lvl7pPr>
            <a:lvl8pPr>
              <a:defRPr sz="1065"/>
            </a:lvl8pPr>
            <a:lvl9pPr>
              <a:defRPr sz="10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t>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t>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5"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5"/>
            </a:lvl1pPr>
            <a:lvl2pPr>
              <a:defRPr sz="1865"/>
            </a:lvl2pPr>
            <a:lvl3pPr>
              <a:defRPr sz="1600"/>
            </a:lvl3pPr>
            <a:lvl4pPr>
              <a:defRPr sz="1335"/>
            </a:lvl4pPr>
            <a:lvl5pPr>
              <a:defRPr sz="1335"/>
            </a:lvl5pPr>
            <a:lvl6pPr>
              <a:defRPr sz="1335"/>
            </a:lvl6pPr>
            <a:lvl7pPr>
              <a:defRPr sz="1335"/>
            </a:lvl7pPr>
            <a:lvl8pPr>
              <a:defRPr sz="1335"/>
            </a:lvl8pPr>
            <a:lvl9pPr>
              <a:defRPr sz="133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5"/>
            </a:lvl1pPr>
            <a:lvl2pPr marL="304800" indent="0">
              <a:buNone/>
              <a:defRPr sz="800"/>
            </a:lvl2pPr>
            <a:lvl3pPr marL="609600" indent="0">
              <a:buNone/>
              <a:defRPr sz="665"/>
            </a:lvl3pPr>
            <a:lvl4pPr marL="914400" indent="0">
              <a:buNone/>
              <a:defRPr sz="600"/>
            </a:lvl4pPr>
            <a:lvl5pPr marL="1219200" indent="0">
              <a:buNone/>
              <a:defRPr sz="600"/>
            </a:lvl5pPr>
            <a:lvl6pPr marL="1524000" indent="0">
              <a:buNone/>
              <a:defRPr sz="600"/>
            </a:lvl6pPr>
            <a:lvl7pPr marL="1828800" indent="0">
              <a:buNone/>
              <a:defRPr sz="600"/>
            </a:lvl7pPr>
            <a:lvl8pPr marL="2133600" indent="0">
              <a:buNone/>
              <a:defRPr sz="600"/>
            </a:lvl8pPr>
            <a:lvl9pPr marL="2438400"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5"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5"/>
            </a:lvl1pPr>
            <a:lvl2pPr marL="304800" indent="0">
              <a:buNone/>
              <a:defRPr sz="1865"/>
            </a:lvl2pPr>
            <a:lvl3pPr marL="609600" indent="0">
              <a:buNone/>
              <a:defRPr sz="1600"/>
            </a:lvl3pPr>
            <a:lvl4pPr marL="914400" indent="0">
              <a:buNone/>
              <a:defRPr sz="1335"/>
            </a:lvl4pPr>
            <a:lvl5pPr marL="1219200" indent="0">
              <a:buNone/>
              <a:defRPr sz="1335"/>
            </a:lvl5pPr>
            <a:lvl6pPr marL="1524000" indent="0">
              <a:buNone/>
              <a:defRPr sz="1335"/>
            </a:lvl6pPr>
            <a:lvl7pPr marL="1828800" indent="0">
              <a:buNone/>
              <a:defRPr sz="1335"/>
            </a:lvl7pPr>
            <a:lvl8pPr marL="2133600" indent="0">
              <a:buNone/>
              <a:defRPr sz="1335"/>
            </a:lvl8pPr>
            <a:lvl9pPr marL="2438400" indent="0">
              <a:buNone/>
              <a:defRPr sz="1335"/>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5"/>
            </a:lvl1pPr>
            <a:lvl2pPr marL="304800" indent="0">
              <a:buNone/>
              <a:defRPr sz="800"/>
            </a:lvl2pPr>
            <a:lvl3pPr marL="609600" indent="0">
              <a:buNone/>
              <a:defRPr sz="665"/>
            </a:lvl3pPr>
            <a:lvl4pPr marL="914400" indent="0">
              <a:buNone/>
              <a:defRPr sz="600"/>
            </a:lvl4pPr>
            <a:lvl5pPr marL="1219200" indent="0">
              <a:buNone/>
              <a:defRPr sz="600"/>
            </a:lvl5pPr>
            <a:lvl6pPr marL="1524000" indent="0">
              <a:buNone/>
              <a:defRPr sz="600"/>
            </a:lvl6pPr>
            <a:lvl7pPr marL="1828800" indent="0">
              <a:buNone/>
              <a:defRPr sz="600"/>
            </a:lvl7pPr>
            <a:lvl8pPr marL="2133600" indent="0">
              <a:buNone/>
              <a:defRPr sz="600"/>
            </a:lvl8pPr>
            <a:lvl9pPr marL="2438400"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t>12/9/2025</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09600" rtl="0" eaLnBrk="1" latinLnBrk="0" hangingPunct="1">
        <a:spcBef>
          <a:spcPct val="0"/>
        </a:spcBef>
        <a:buNone/>
        <a:defRPr sz="2935" kern="1200">
          <a:solidFill>
            <a:schemeClr val="tx1"/>
          </a:solidFill>
          <a:latin typeface="+mj-lt"/>
          <a:ea typeface="+mj-ea"/>
          <a:cs typeface="+mj-cs"/>
        </a:defRPr>
      </a:lvl1pPr>
    </p:titleStyle>
    <p:bodyStyle>
      <a:lvl1pPr marL="228600" indent="-228600" algn="l" defTabSz="609600" rtl="0" eaLnBrk="1" latinLnBrk="0" hangingPunct="1">
        <a:spcBef>
          <a:spcPct val="20000"/>
        </a:spcBef>
        <a:buFont typeface="Arial" panose="020B0604020202020204" pitchFamily="34" charset="0"/>
        <a:buChar char="•"/>
        <a:defRPr sz="2135" kern="1200">
          <a:solidFill>
            <a:schemeClr val="tx1"/>
          </a:solidFill>
          <a:latin typeface="+mn-lt"/>
          <a:ea typeface="+mn-ea"/>
          <a:cs typeface="+mn-cs"/>
        </a:defRPr>
      </a:lvl1pPr>
      <a:lvl2pPr marL="495300" indent="-190500" algn="l" defTabSz="609600" rtl="0" eaLnBrk="1" latinLnBrk="0" hangingPunct="1">
        <a:spcBef>
          <a:spcPct val="20000"/>
        </a:spcBef>
        <a:buFont typeface="Arial" panose="020B0604020202020204" pitchFamily="34" charset="0"/>
        <a:buChar char="–"/>
        <a:defRPr sz="1865" kern="1200">
          <a:solidFill>
            <a:schemeClr val="tx1"/>
          </a:solidFill>
          <a:latin typeface="+mn-lt"/>
          <a:ea typeface="+mn-ea"/>
          <a:cs typeface="+mn-cs"/>
        </a:defRPr>
      </a:lvl2pPr>
      <a:lvl3pPr marL="762000" indent="-152400" algn="l" defTabSz="6096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3pPr>
      <a:lvl4pPr marL="10668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4pPr>
      <a:lvl5pPr marL="13716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5pPr>
      <a:lvl6pPr marL="16764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6pPr>
      <a:lvl7pPr marL="19812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7pPr>
      <a:lvl8pPr marL="22860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8pPr>
      <a:lvl9pPr marL="25908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9pPr>
    </p:bodyStyle>
    <p:otherStyle>
      <a:defPPr>
        <a:defRPr lang="en-US"/>
      </a:defPPr>
      <a:lvl1pPr marL="0" algn="l" defTabSz="609600" rtl="0" eaLnBrk="1" latinLnBrk="0" hangingPunct="1">
        <a:defRPr sz="1200" kern="1200">
          <a:solidFill>
            <a:schemeClr val="tx1"/>
          </a:solidFill>
          <a:latin typeface="+mn-lt"/>
          <a:ea typeface="+mn-ea"/>
          <a:cs typeface="+mn-cs"/>
        </a:defRPr>
      </a:lvl1pPr>
      <a:lvl2pPr marL="304800" algn="l" defTabSz="609600" rtl="0" eaLnBrk="1" latinLnBrk="0" hangingPunct="1">
        <a:defRPr sz="1200" kern="1200">
          <a:solidFill>
            <a:schemeClr val="tx1"/>
          </a:solidFill>
          <a:latin typeface="+mn-lt"/>
          <a:ea typeface="+mn-ea"/>
          <a:cs typeface="+mn-cs"/>
        </a:defRPr>
      </a:lvl2pPr>
      <a:lvl3pPr marL="609600" algn="l" defTabSz="609600" rtl="0" eaLnBrk="1" latinLnBrk="0" hangingPunct="1">
        <a:defRPr sz="1200" kern="1200">
          <a:solidFill>
            <a:schemeClr val="tx1"/>
          </a:solidFill>
          <a:latin typeface="+mn-lt"/>
          <a:ea typeface="+mn-ea"/>
          <a:cs typeface="+mn-cs"/>
        </a:defRPr>
      </a:lvl3pPr>
      <a:lvl4pPr marL="914400" algn="l" defTabSz="609600" rtl="0" eaLnBrk="1" latinLnBrk="0" hangingPunct="1">
        <a:defRPr sz="1200" kern="1200">
          <a:solidFill>
            <a:schemeClr val="tx1"/>
          </a:solidFill>
          <a:latin typeface="+mn-lt"/>
          <a:ea typeface="+mn-ea"/>
          <a:cs typeface="+mn-cs"/>
        </a:defRPr>
      </a:lvl4pPr>
      <a:lvl5pPr marL="1219200" algn="l" defTabSz="609600" rtl="0" eaLnBrk="1" latinLnBrk="0" hangingPunct="1">
        <a:defRPr sz="1200" kern="1200">
          <a:solidFill>
            <a:schemeClr val="tx1"/>
          </a:solidFill>
          <a:latin typeface="+mn-lt"/>
          <a:ea typeface="+mn-ea"/>
          <a:cs typeface="+mn-cs"/>
        </a:defRPr>
      </a:lvl5pPr>
      <a:lvl6pPr marL="1524000" algn="l" defTabSz="609600" rtl="0" eaLnBrk="1" latinLnBrk="0" hangingPunct="1">
        <a:defRPr sz="1200" kern="1200">
          <a:solidFill>
            <a:schemeClr val="tx1"/>
          </a:solidFill>
          <a:latin typeface="+mn-lt"/>
          <a:ea typeface="+mn-ea"/>
          <a:cs typeface="+mn-cs"/>
        </a:defRPr>
      </a:lvl6pPr>
      <a:lvl7pPr marL="1828800" algn="l" defTabSz="609600" rtl="0" eaLnBrk="1" latinLnBrk="0" hangingPunct="1">
        <a:defRPr sz="1200" kern="1200">
          <a:solidFill>
            <a:schemeClr val="tx1"/>
          </a:solidFill>
          <a:latin typeface="+mn-lt"/>
          <a:ea typeface="+mn-ea"/>
          <a:cs typeface="+mn-cs"/>
        </a:defRPr>
      </a:lvl7pPr>
      <a:lvl8pPr marL="2133600" algn="l" defTabSz="609600" rtl="0" eaLnBrk="1" latinLnBrk="0" hangingPunct="1">
        <a:defRPr sz="1200" kern="1200">
          <a:solidFill>
            <a:schemeClr val="tx1"/>
          </a:solidFill>
          <a:latin typeface="+mn-lt"/>
          <a:ea typeface="+mn-ea"/>
          <a:cs typeface="+mn-cs"/>
        </a:defRPr>
      </a:lvl8pPr>
      <a:lvl9pPr marL="2438400" algn="l" defTabSz="60960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3397" y="0"/>
            <a:ext cx="12186508" cy="6854784"/>
          </a:xfrm>
          <a:prstGeom prst="rect">
            <a:avLst/>
          </a:prstGeom>
          <a:blipFill>
            <a:blip r:embed="rId2" cstate="print"/>
            <a:stretch>
              <a:fillRect/>
            </a:stretch>
          </a:blipFill>
        </p:spPr>
        <p:txBody>
          <a:bodyPr wrap="square" lIns="0" tIns="0" rIns="0" bIns="0" rtlCol="0"/>
          <a:lstStyle/>
          <a:p>
            <a:endParaRPr sz="1199"/>
          </a:p>
        </p:txBody>
      </p:sp>
      <p:sp>
        <p:nvSpPr>
          <p:cNvPr id="3" name="object 3"/>
          <p:cNvSpPr txBox="1"/>
          <p:nvPr/>
        </p:nvSpPr>
        <p:spPr>
          <a:xfrm>
            <a:off x="1971639" y="6080885"/>
            <a:ext cx="8249907" cy="492443"/>
          </a:xfrm>
          <a:prstGeom prst="rect">
            <a:avLst/>
          </a:prstGeom>
        </p:spPr>
        <p:txBody>
          <a:bodyPr vert="horz" wrap="square" lIns="0" tIns="0" rIns="0" bIns="0" rtlCol="0">
            <a:spAutoFit/>
          </a:bodyPr>
          <a:lstStyle/>
          <a:p>
            <a:pPr algn="ctr">
              <a:lnSpc>
                <a:spcPct val="100000"/>
              </a:lnSpc>
            </a:pPr>
            <a:r>
              <a:rPr sz="800" spc="-3">
                <a:solidFill>
                  <a:srgbClr val="243C6A"/>
                </a:solidFill>
                <a:latin typeface="Arial"/>
                <a:cs typeface="Arial"/>
              </a:rPr>
              <a:t>©2017 Duane Morris </a:t>
            </a:r>
            <a:r>
              <a:rPr sz="800">
                <a:solidFill>
                  <a:srgbClr val="243C6A"/>
                </a:solidFill>
                <a:latin typeface="Arial"/>
                <a:cs typeface="Arial"/>
              </a:rPr>
              <a:t>LLP. </a:t>
            </a:r>
            <a:r>
              <a:rPr sz="800" spc="-3">
                <a:solidFill>
                  <a:srgbClr val="243C6A"/>
                </a:solidFill>
                <a:latin typeface="Arial"/>
                <a:cs typeface="Arial"/>
              </a:rPr>
              <a:t>All Rights Reserved. Duane Morris is a registered service </a:t>
            </a:r>
            <a:r>
              <a:rPr sz="800">
                <a:solidFill>
                  <a:srgbClr val="243C6A"/>
                </a:solidFill>
                <a:latin typeface="Arial"/>
                <a:cs typeface="Arial"/>
              </a:rPr>
              <a:t>mark of </a:t>
            </a:r>
            <a:r>
              <a:rPr sz="800" spc="-3">
                <a:solidFill>
                  <a:srgbClr val="243C6A"/>
                </a:solidFill>
                <a:latin typeface="Arial"/>
                <a:cs typeface="Arial"/>
              </a:rPr>
              <a:t>Duane Morris</a:t>
            </a:r>
            <a:r>
              <a:rPr sz="800" spc="-33">
                <a:solidFill>
                  <a:srgbClr val="243C6A"/>
                </a:solidFill>
                <a:latin typeface="Arial"/>
                <a:cs typeface="Arial"/>
              </a:rPr>
              <a:t> </a:t>
            </a:r>
            <a:r>
              <a:rPr sz="800">
                <a:solidFill>
                  <a:srgbClr val="243C6A"/>
                </a:solidFill>
                <a:latin typeface="Arial"/>
                <a:cs typeface="Arial"/>
              </a:rPr>
              <a:t>LLP.</a:t>
            </a:r>
            <a:endParaRPr sz="800">
              <a:latin typeface="Arial"/>
              <a:cs typeface="Arial"/>
            </a:endParaRPr>
          </a:p>
          <a:p>
            <a:pPr marL="8462" marR="3385" indent="-423" algn="ctr"/>
            <a:r>
              <a:rPr sz="800" spc="-3">
                <a:solidFill>
                  <a:srgbClr val="243C6A"/>
                </a:solidFill>
                <a:latin typeface="Arial"/>
                <a:cs typeface="Arial"/>
              </a:rPr>
              <a:t>Duane Morris – Firm </a:t>
            </a:r>
            <a:r>
              <a:rPr sz="800">
                <a:solidFill>
                  <a:srgbClr val="243C6A"/>
                </a:solidFill>
                <a:latin typeface="Arial"/>
                <a:cs typeface="Arial"/>
              </a:rPr>
              <a:t>Offices | </a:t>
            </a:r>
            <a:r>
              <a:rPr sz="800" spc="-3">
                <a:solidFill>
                  <a:srgbClr val="243C6A"/>
                </a:solidFill>
                <a:latin typeface="Arial"/>
                <a:cs typeface="Arial"/>
              </a:rPr>
              <a:t>New York </a:t>
            </a:r>
            <a:r>
              <a:rPr sz="800">
                <a:solidFill>
                  <a:srgbClr val="243C6A"/>
                </a:solidFill>
                <a:latin typeface="Arial"/>
                <a:cs typeface="Arial"/>
              </a:rPr>
              <a:t>| </a:t>
            </a:r>
            <a:r>
              <a:rPr sz="800" spc="-3">
                <a:solidFill>
                  <a:srgbClr val="243C6A"/>
                </a:solidFill>
                <a:latin typeface="Arial"/>
                <a:cs typeface="Arial"/>
              </a:rPr>
              <a:t>London </a:t>
            </a:r>
            <a:r>
              <a:rPr sz="800">
                <a:solidFill>
                  <a:srgbClr val="243C6A"/>
                </a:solidFill>
                <a:latin typeface="Arial"/>
                <a:cs typeface="Arial"/>
              </a:rPr>
              <a:t>| </a:t>
            </a:r>
            <a:r>
              <a:rPr sz="800" spc="-3">
                <a:solidFill>
                  <a:srgbClr val="243C6A"/>
                </a:solidFill>
                <a:latin typeface="Arial"/>
                <a:cs typeface="Arial"/>
              </a:rPr>
              <a:t>Singapore </a:t>
            </a:r>
            <a:r>
              <a:rPr sz="800">
                <a:solidFill>
                  <a:srgbClr val="243C6A"/>
                </a:solidFill>
                <a:latin typeface="Arial"/>
                <a:cs typeface="Arial"/>
              </a:rPr>
              <a:t>| </a:t>
            </a:r>
            <a:r>
              <a:rPr sz="800" spc="-3">
                <a:solidFill>
                  <a:srgbClr val="243C6A"/>
                </a:solidFill>
                <a:latin typeface="Arial"/>
                <a:cs typeface="Arial"/>
              </a:rPr>
              <a:t>Philadelphia </a:t>
            </a:r>
            <a:r>
              <a:rPr sz="800">
                <a:solidFill>
                  <a:srgbClr val="243C6A"/>
                </a:solidFill>
                <a:latin typeface="Arial"/>
                <a:cs typeface="Arial"/>
              </a:rPr>
              <a:t>| </a:t>
            </a:r>
            <a:r>
              <a:rPr sz="800" spc="-3">
                <a:solidFill>
                  <a:srgbClr val="243C6A"/>
                </a:solidFill>
                <a:latin typeface="Arial"/>
                <a:cs typeface="Arial"/>
              </a:rPr>
              <a:t>Chicago </a:t>
            </a:r>
            <a:r>
              <a:rPr sz="800">
                <a:solidFill>
                  <a:srgbClr val="243C6A"/>
                </a:solidFill>
                <a:latin typeface="Arial"/>
                <a:cs typeface="Arial"/>
              </a:rPr>
              <a:t>| </a:t>
            </a:r>
            <a:r>
              <a:rPr sz="800" spc="-3">
                <a:solidFill>
                  <a:srgbClr val="243C6A"/>
                </a:solidFill>
                <a:latin typeface="Arial"/>
                <a:cs typeface="Arial"/>
              </a:rPr>
              <a:t>Washington, D.C. </a:t>
            </a:r>
            <a:r>
              <a:rPr sz="800">
                <a:solidFill>
                  <a:srgbClr val="243C6A"/>
                </a:solidFill>
                <a:latin typeface="Arial"/>
                <a:cs typeface="Arial"/>
              </a:rPr>
              <a:t>| </a:t>
            </a:r>
            <a:r>
              <a:rPr sz="800" spc="-3">
                <a:solidFill>
                  <a:srgbClr val="243C6A"/>
                </a:solidFill>
                <a:latin typeface="Arial"/>
                <a:cs typeface="Arial"/>
              </a:rPr>
              <a:t>San Francisco </a:t>
            </a:r>
            <a:r>
              <a:rPr sz="800">
                <a:solidFill>
                  <a:srgbClr val="243C6A"/>
                </a:solidFill>
                <a:latin typeface="Arial"/>
                <a:cs typeface="Arial"/>
              </a:rPr>
              <a:t>| </a:t>
            </a:r>
            <a:r>
              <a:rPr sz="800" spc="-3">
                <a:solidFill>
                  <a:srgbClr val="243C6A"/>
                </a:solidFill>
                <a:latin typeface="Arial"/>
                <a:cs typeface="Arial"/>
              </a:rPr>
              <a:t>Silicon Valley </a:t>
            </a:r>
            <a:r>
              <a:rPr sz="800">
                <a:solidFill>
                  <a:srgbClr val="243C6A"/>
                </a:solidFill>
                <a:latin typeface="Arial"/>
                <a:cs typeface="Arial"/>
              </a:rPr>
              <a:t>| </a:t>
            </a:r>
            <a:r>
              <a:rPr sz="800" spc="-3">
                <a:solidFill>
                  <a:srgbClr val="243C6A"/>
                </a:solidFill>
                <a:latin typeface="Arial"/>
                <a:cs typeface="Arial"/>
              </a:rPr>
              <a:t>San Diego </a:t>
            </a:r>
            <a:r>
              <a:rPr sz="800">
                <a:solidFill>
                  <a:srgbClr val="243C6A"/>
                </a:solidFill>
                <a:latin typeface="Arial"/>
                <a:cs typeface="Arial"/>
              </a:rPr>
              <a:t>| </a:t>
            </a:r>
            <a:r>
              <a:rPr sz="800" spc="-3">
                <a:solidFill>
                  <a:srgbClr val="243C6A"/>
                </a:solidFill>
                <a:latin typeface="Arial"/>
                <a:cs typeface="Arial"/>
              </a:rPr>
              <a:t>Shanghai </a:t>
            </a:r>
            <a:r>
              <a:rPr sz="800">
                <a:solidFill>
                  <a:srgbClr val="243C6A"/>
                </a:solidFill>
                <a:latin typeface="Arial"/>
                <a:cs typeface="Arial"/>
              </a:rPr>
              <a:t>| </a:t>
            </a:r>
            <a:r>
              <a:rPr sz="800" spc="-3">
                <a:solidFill>
                  <a:srgbClr val="243C6A"/>
                </a:solidFill>
                <a:latin typeface="Arial"/>
                <a:cs typeface="Arial"/>
              </a:rPr>
              <a:t>Taiwan </a:t>
            </a:r>
            <a:r>
              <a:rPr sz="800">
                <a:solidFill>
                  <a:srgbClr val="446FA9"/>
                </a:solidFill>
                <a:latin typeface="Arial"/>
                <a:cs typeface="Arial"/>
              </a:rPr>
              <a:t>| </a:t>
            </a:r>
            <a:r>
              <a:rPr sz="800">
                <a:solidFill>
                  <a:srgbClr val="243C6A"/>
                </a:solidFill>
                <a:latin typeface="Arial"/>
                <a:cs typeface="Arial"/>
              </a:rPr>
              <a:t>Boston  </a:t>
            </a:r>
            <a:r>
              <a:rPr sz="800" spc="-3">
                <a:solidFill>
                  <a:srgbClr val="243C6A"/>
                </a:solidFill>
                <a:latin typeface="Arial"/>
                <a:cs typeface="Arial"/>
              </a:rPr>
              <a:t>Houston </a:t>
            </a:r>
            <a:r>
              <a:rPr sz="800">
                <a:solidFill>
                  <a:srgbClr val="243C6A"/>
                </a:solidFill>
                <a:latin typeface="Arial"/>
                <a:cs typeface="Arial"/>
              </a:rPr>
              <a:t>| </a:t>
            </a:r>
            <a:r>
              <a:rPr sz="800" spc="-3">
                <a:solidFill>
                  <a:srgbClr val="243C6A"/>
                </a:solidFill>
                <a:latin typeface="Arial"/>
                <a:cs typeface="Arial"/>
              </a:rPr>
              <a:t>Los Angeles </a:t>
            </a:r>
            <a:r>
              <a:rPr sz="800">
                <a:solidFill>
                  <a:srgbClr val="243C6A"/>
                </a:solidFill>
                <a:latin typeface="Arial"/>
                <a:cs typeface="Arial"/>
              </a:rPr>
              <a:t>| </a:t>
            </a:r>
            <a:r>
              <a:rPr sz="800" spc="-3">
                <a:solidFill>
                  <a:srgbClr val="243C6A"/>
                </a:solidFill>
                <a:latin typeface="Arial"/>
                <a:cs typeface="Arial"/>
              </a:rPr>
              <a:t>Hanoi </a:t>
            </a:r>
            <a:r>
              <a:rPr sz="800">
                <a:solidFill>
                  <a:srgbClr val="243C6A"/>
                </a:solidFill>
                <a:latin typeface="Arial"/>
                <a:cs typeface="Arial"/>
              </a:rPr>
              <a:t>| </a:t>
            </a:r>
            <a:r>
              <a:rPr sz="800" spc="-3">
                <a:solidFill>
                  <a:srgbClr val="243C6A"/>
                </a:solidFill>
                <a:latin typeface="Arial"/>
                <a:cs typeface="Arial"/>
              </a:rPr>
              <a:t>Ho Chi Minh City </a:t>
            </a:r>
            <a:r>
              <a:rPr sz="800">
                <a:solidFill>
                  <a:srgbClr val="243C6A"/>
                </a:solidFill>
                <a:latin typeface="Arial"/>
                <a:cs typeface="Arial"/>
              </a:rPr>
              <a:t>| </a:t>
            </a:r>
            <a:r>
              <a:rPr sz="800" spc="-3">
                <a:solidFill>
                  <a:srgbClr val="243C6A"/>
                </a:solidFill>
                <a:latin typeface="Arial"/>
                <a:cs typeface="Arial"/>
              </a:rPr>
              <a:t>Atlanta </a:t>
            </a:r>
            <a:r>
              <a:rPr sz="800">
                <a:solidFill>
                  <a:srgbClr val="243C6A"/>
                </a:solidFill>
                <a:latin typeface="Arial"/>
                <a:cs typeface="Arial"/>
              </a:rPr>
              <a:t>| </a:t>
            </a:r>
            <a:r>
              <a:rPr sz="800" spc="-3">
                <a:solidFill>
                  <a:srgbClr val="243C6A"/>
                </a:solidFill>
                <a:latin typeface="Arial"/>
                <a:cs typeface="Arial"/>
              </a:rPr>
              <a:t>Baltimore </a:t>
            </a:r>
            <a:r>
              <a:rPr sz="800">
                <a:solidFill>
                  <a:srgbClr val="243C6A"/>
                </a:solidFill>
                <a:latin typeface="Arial"/>
                <a:cs typeface="Arial"/>
              </a:rPr>
              <a:t>| Wilmington | </a:t>
            </a:r>
            <a:r>
              <a:rPr sz="800" spc="-3">
                <a:solidFill>
                  <a:srgbClr val="243C6A"/>
                </a:solidFill>
                <a:latin typeface="Arial"/>
                <a:cs typeface="Arial"/>
              </a:rPr>
              <a:t>Miami </a:t>
            </a:r>
            <a:r>
              <a:rPr sz="800">
                <a:solidFill>
                  <a:srgbClr val="243C6A"/>
                </a:solidFill>
                <a:latin typeface="Arial"/>
                <a:cs typeface="Arial"/>
              </a:rPr>
              <a:t>| Boca </a:t>
            </a:r>
            <a:r>
              <a:rPr sz="800" spc="-3">
                <a:solidFill>
                  <a:srgbClr val="243C6A"/>
                </a:solidFill>
                <a:latin typeface="Arial"/>
                <a:cs typeface="Arial"/>
              </a:rPr>
              <a:t>Raton </a:t>
            </a:r>
            <a:r>
              <a:rPr sz="800">
                <a:solidFill>
                  <a:srgbClr val="243C6A"/>
                </a:solidFill>
                <a:latin typeface="Arial"/>
                <a:cs typeface="Arial"/>
              </a:rPr>
              <a:t>| </a:t>
            </a:r>
            <a:r>
              <a:rPr sz="800" spc="-3">
                <a:solidFill>
                  <a:srgbClr val="243C6A"/>
                </a:solidFill>
                <a:latin typeface="Arial"/>
                <a:cs typeface="Arial"/>
              </a:rPr>
              <a:t>Pittsburgh </a:t>
            </a:r>
            <a:r>
              <a:rPr sz="800">
                <a:solidFill>
                  <a:srgbClr val="243C6A"/>
                </a:solidFill>
                <a:latin typeface="Arial"/>
                <a:cs typeface="Arial"/>
              </a:rPr>
              <a:t>| </a:t>
            </a:r>
            <a:r>
              <a:rPr sz="800" spc="-3">
                <a:solidFill>
                  <a:srgbClr val="243C6A"/>
                </a:solidFill>
                <a:latin typeface="Arial"/>
                <a:cs typeface="Arial"/>
              </a:rPr>
              <a:t>Newark </a:t>
            </a:r>
            <a:r>
              <a:rPr sz="800">
                <a:solidFill>
                  <a:srgbClr val="243C6A"/>
                </a:solidFill>
                <a:latin typeface="Arial"/>
                <a:cs typeface="Arial"/>
              </a:rPr>
              <a:t>| </a:t>
            </a:r>
            <a:r>
              <a:rPr sz="800" spc="-3">
                <a:solidFill>
                  <a:srgbClr val="243C6A"/>
                </a:solidFill>
                <a:latin typeface="Arial"/>
                <a:cs typeface="Arial"/>
              </a:rPr>
              <a:t>Las Vegas </a:t>
            </a:r>
            <a:r>
              <a:rPr sz="800">
                <a:solidFill>
                  <a:srgbClr val="243C6A"/>
                </a:solidFill>
                <a:latin typeface="Arial"/>
                <a:cs typeface="Arial"/>
              </a:rPr>
              <a:t>| </a:t>
            </a:r>
            <a:r>
              <a:rPr sz="800" spc="-3">
                <a:solidFill>
                  <a:srgbClr val="243C6A"/>
                </a:solidFill>
                <a:latin typeface="Arial"/>
                <a:cs typeface="Arial"/>
              </a:rPr>
              <a:t>Cherry Hill </a:t>
            </a:r>
            <a:r>
              <a:rPr sz="800">
                <a:solidFill>
                  <a:srgbClr val="243C6A"/>
                </a:solidFill>
                <a:latin typeface="Arial"/>
                <a:cs typeface="Arial"/>
              </a:rPr>
              <a:t>| </a:t>
            </a:r>
            <a:r>
              <a:rPr sz="800" spc="-3">
                <a:solidFill>
                  <a:srgbClr val="243C6A"/>
                </a:solidFill>
                <a:latin typeface="Arial"/>
                <a:cs typeface="Arial"/>
              </a:rPr>
              <a:t>Lake </a:t>
            </a:r>
            <a:r>
              <a:rPr sz="800">
                <a:solidFill>
                  <a:srgbClr val="243C6A"/>
                </a:solidFill>
                <a:latin typeface="Arial"/>
                <a:cs typeface="Arial"/>
              </a:rPr>
              <a:t>Tahoe | </a:t>
            </a:r>
            <a:r>
              <a:rPr sz="800" spc="-3">
                <a:solidFill>
                  <a:srgbClr val="243C6A"/>
                </a:solidFill>
                <a:latin typeface="Arial"/>
                <a:cs typeface="Arial"/>
              </a:rPr>
              <a:t>Myanmar </a:t>
            </a:r>
            <a:r>
              <a:rPr sz="800">
                <a:solidFill>
                  <a:srgbClr val="243C6A"/>
                </a:solidFill>
                <a:latin typeface="Arial"/>
                <a:cs typeface="Arial"/>
              </a:rPr>
              <a:t>| Oman  </a:t>
            </a:r>
            <a:r>
              <a:rPr sz="800" spc="-3">
                <a:solidFill>
                  <a:srgbClr val="243C6A"/>
                </a:solidFill>
                <a:latin typeface="Arial"/>
                <a:cs typeface="Arial"/>
              </a:rPr>
              <a:t>Duane Morris – </a:t>
            </a:r>
            <a:r>
              <a:rPr sz="800">
                <a:solidFill>
                  <a:srgbClr val="243C6A"/>
                </a:solidFill>
                <a:latin typeface="Arial"/>
                <a:cs typeface="Arial"/>
              </a:rPr>
              <a:t>Affiliate </a:t>
            </a:r>
            <a:r>
              <a:rPr sz="800" spc="-3">
                <a:solidFill>
                  <a:srgbClr val="243C6A"/>
                </a:solidFill>
                <a:latin typeface="Arial"/>
                <a:cs typeface="Arial"/>
              </a:rPr>
              <a:t>Offices </a:t>
            </a:r>
            <a:r>
              <a:rPr sz="800">
                <a:solidFill>
                  <a:srgbClr val="243C6A"/>
                </a:solidFill>
                <a:latin typeface="Arial"/>
                <a:cs typeface="Arial"/>
              </a:rPr>
              <a:t>| </a:t>
            </a:r>
            <a:r>
              <a:rPr sz="800" spc="-3">
                <a:solidFill>
                  <a:srgbClr val="243C6A"/>
                </a:solidFill>
                <a:latin typeface="Arial"/>
                <a:cs typeface="Arial"/>
              </a:rPr>
              <a:t>Mexico City </a:t>
            </a:r>
            <a:r>
              <a:rPr sz="800">
                <a:solidFill>
                  <a:srgbClr val="243C6A"/>
                </a:solidFill>
                <a:latin typeface="Arial"/>
                <a:cs typeface="Arial"/>
              </a:rPr>
              <a:t>| </a:t>
            </a:r>
            <a:r>
              <a:rPr sz="800" spc="-3">
                <a:solidFill>
                  <a:srgbClr val="243C6A"/>
                </a:solidFill>
                <a:latin typeface="Arial"/>
                <a:cs typeface="Arial"/>
              </a:rPr>
              <a:t>Sri Lanka </a:t>
            </a:r>
            <a:r>
              <a:rPr sz="800">
                <a:solidFill>
                  <a:srgbClr val="243C6A"/>
                </a:solidFill>
                <a:latin typeface="Arial"/>
                <a:cs typeface="Arial"/>
              </a:rPr>
              <a:t>| </a:t>
            </a:r>
            <a:r>
              <a:rPr sz="800" spc="-3">
                <a:solidFill>
                  <a:srgbClr val="243C6A"/>
                </a:solidFill>
                <a:latin typeface="Arial"/>
                <a:cs typeface="Arial"/>
              </a:rPr>
              <a:t>Duane Morris LLP – </a:t>
            </a:r>
            <a:r>
              <a:rPr sz="800">
                <a:solidFill>
                  <a:srgbClr val="243C6A"/>
                </a:solidFill>
                <a:latin typeface="Arial"/>
                <a:cs typeface="Arial"/>
              </a:rPr>
              <a:t>A </a:t>
            </a:r>
            <a:r>
              <a:rPr sz="800" spc="-3">
                <a:solidFill>
                  <a:srgbClr val="243C6A"/>
                </a:solidFill>
                <a:latin typeface="Arial"/>
                <a:cs typeface="Arial"/>
              </a:rPr>
              <a:t>Delaware limited liability</a:t>
            </a:r>
            <a:r>
              <a:rPr sz="800" spc="7">
                <a:solidFill>
                  <a:srgbClr val="243C6A"/>
                </a:solidFill>
                <a:latin typeface="Arial"/>
                <a:cs typeface="Arial"/>
              </a:rPr>
              <a:t> </a:t>
            </a:r>
            <a:r>
              <a:rPr sz="800" spc="-3">
                <a:solidFill>
                  <a:srgbClr val="243C6A"/>
                </a:solidFill>
                <a:latin typeface="Arial"/>
                <a:cs typeface="Arial"/>
              </a:rPr>
              <a:t>partnership</a:t>
            </a:r>
            <a:endParaRPr sz="800">
              <a:latin typeface="Arial"/>
              <a:cs typeface="Arial"/>
            </a:endParaRPr>
          </a:p>
        </p:txBody>
      </p:sp>
      <p:sp>
        <p:nvSpPr>
          <p:cNvPr id="4" name="object 4"/>
          <p:cNvSpPr txBox="1">
            <a:spLocks noGrp="1"/>
          </p:cNvSpPr>
          <p:nvPr>
            <p:ph type="title"/>
          </p:nvPr>
        </p:nvSpPr>
        <p:spPr>
          <a:xfrm>
            <a:off x="2849465" y="3058252"/>
            <a:ext cx="6534371" cy="738279"/>
          </a:xfrm>
          <a:prstGeom prst="rect">
            <a:avLst/>
          </a:prstGeom>
        </p:spPr>
        <p:txBody>
          <a:bodyPr vert="horz" wrap="square" lIns="0" tIns="0" rIns="0" bIns="0" rtlCol="0" anchor="ctr">
            <a:spAutoFit/>
          </a:bodyPr>
          <a:lstStyle/>
          <a:p>
            <a:pPr marL="8462"/>
            <a:r>
              <a:rPr lang="en-US" sz="1599" b="1" dirty="0"/>
              <a:t>LEGAL UPDATE – 10 December 2025</a:t>
            </a:r>
            <a:br>
              <a:rPr lang="en-US" sz="1599" b="1" dirty="0"/>
            </a:br>
            <a:br>
              <a:rPr lang="en-US" sz="1599" b="1" dirty="0"/>
            </a:br>
            <a:r>
              <a:rPr lang="en-US" sz="1599" b="1" dirty="0"/>
              <a:t>DUANE MORRIS VIETNAM LLC</a:t>
            </a:r>
            <a:endParaRPr lang="vi-VN" sz="1599" b="1" dirty="0"/>
          </a:p>
        </p:txBody>
      </p:sp>
      <p:sp>
        <p:nvSpPr>
          <p:cNvPr id="6" name="object 6"/>
          <p:cNvSpPr/>
          <p:nvPr/>
        </p:nvSpPr>
        <p:spPr>
          <a:xfrm>
            <a:off x="2364503" y="3960970"/>
            <a:ext cx="7541177" cy="1952529"/>
          </a:xfrm>
          <a:prstGeom prst="rect">
            <a:avLst/>
          </a:prstGeom>
          <a:blipFill>
            <a:blip r:embed="rId3" cstate="print"/>
            <a:stretch>
              <a:fillRect/>
            </a:stretch>
          </a:blipFill>
        </p:spPr>
        <p:txBody>
          <a:bodyPr wrap="square" lIns="0" tIns="0" rIns="0" bIns="0" rtlCol="0"/>
          <a:lstStyle/>
          <a:p>
            <a:endParaRPr sz="1199"/>
          </a:p>
        </p:txBody>
      </p:sp>
    </p:spTree>
    <p:extLst>
      <p:ext uri="{BB962C8B-B14F-4D97-AF65-F5344CB8AC3E}">
        <p14:creationId xmlns:p14="http://schemas.microsoft.com/office/powerpoint/2010/main" val="3550065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AutoShape 26"/>
          <p:cNvSpPr/>
          <p:nvPr/>
        </p:nvSpPr>
        <p:spPr>
          <a:xfrm rot="-10800000">
            <a:off x="72631" y="1079473"/>
            <a:ext cx="2632229" cy="0"/>
          </a:xfrm>
          <a:prstGeom prst="line">
            <a:avLst/>
          </a:prstGeom>
          <a:ln w="9525" cap="rnd">
            <a:solidFill>
              <a:srgbClr val="24416F"/>
            </a:solidFill>
            <a:prstDash val="solid"/>
            <a:headEnd type="none" w="sm" len="sm"/>
            <a:tailEnd type="none" w="sm" len="sm"/>
          </a:ln>
        </p:spPr>
        <p:txBody>
          <a:bodyPr/>
          <a:lstStyle/>
          <a:p>
            <a:endParaRPr lang="en-US"/>
          </a:p>
        </p:txBody>
      </p:sp>
      <p:sp>
        <p:nvSpPr>
          <p:cNvPr id="27" name="AutoShape 27"/>
          <p:cNvSpPr/>
          <p:nvPr/>
        </p:nvSpPr>
        <p:spPr>
          <a:xfrm rot="-10800000">
            <a:off x="9559771" y="1079473"/>
            <a:ext cx="2632229" cy="0"/>
          </a:xfrm>
          <a:prstGeom prst="line">
            <a:avLst/>
          </a:prstGeom>
          <a:ln w="9525" cap="rnd">
            <a:solidFill>
              <a:srgbClr val="24416F"/>
            </a:solidFill>
            <a:prstDash val="solid"/>
            <a:headEnd type="none" w="sm" len="sm"/>
            <a:tailEnd type="none" w="sm" len="sm"/>
          </a:ln>
        </p:spPr>
        <p:txBody>
          <a:bodyPr/>
          <a:lstStyle/>
          <a:p>
            <a:endParaRPr lang="en-US"/>
          </a:p>
        </p:txBody>
      </p:sp>
      <p:sp>
        <p:nvSpPr>
          <p:cNvPr id="9" name="TextBox 21"/>
          <p:cNvSpPr txBox="1"/>
          <p:nvPr/>
        </p:nvSpPr>
        <p:spPr>
          <a:xfrm>
            <a:off x="1858681" y="3873126"/>
            <a:ext cx="9961450" cy="369332"/>
          </a:xfrm>
          <a:prstGeom prst="rect">
            <a:avLst/>
          </a:prstGeom>
        </p:spPr>
        <p:txBody>
          <a:bodyPr wrap="square" lIns="0" tIns="0" rIns="0" bIns="0" rtlCol="0" anchor="t">
            <a:spAutoFit/>
          </a:bodyPr>
          <a:lstStyle/>
          <a:p>
            <a:pPr marL="0" marR="0" lvl="0" indent="0" algn="l" defTabSz="609600" rtl="0" eaLnBrk="1" fontAlgn="auto" latinLnBrk="0" hangingPunct="1">
              <a:lnSpc>
                <a:spcPct val="100000"/>
              </a:lnSpc>
              <a:spcBef>
                <a:spcPts val="665"/>
              </a:spcBef>
              <a:spcAft>
                <a:spcPts val="0"/>
              </a:spcAft>
              <a:buClrTx/>
              <a:buSzTx/>
              <a:buFontTx/>
              <a:buNone/>
              <a:defRPr/>
            </a:pPr>
            <a:endParaRPr kumimoji="0" lang="en-GB" sz="2400" b="0" i="0" u="none" strike="noStrike" kern="1200" cap="none" spc="27" normalizeH="0" baseline="0" noProof="0">
              <a:ln>
                <a:noFill/>
              </a:ln>
              <a:solidFill>
                <a:prstClr val="black">
                  <a:lumMod val="95000"/>
                  <a:lumOff val="5000"/>
                </a:prstClr>
              </a:solidFill>
              <a:effectLst/>
              <a:uLnTx/>
              <a:uFillTx/>
              <a:latin typeface="Poppins" panose="00000500000000000000" pitchFamily="2" charset="0"/>
              <a:ea typeface="+mn-ea"/>
              <a:cs typeface="Poppins" panose="00000500000000000000" pitchFamily="2" charset="0"/>
            </a:endParaRPr>
          </a:p>
        </p:txBody>
      </p:sp>
      <p:sp>
        <p:nvSpPr>
          <p:cNvPr id="14" name="TextBox 28"/>
          <p:cNvSpPr txBox="1"/>
          <p:nvPr/>
        </p:nvSpPr>
        <p:spPr>
          <a:xfrm>
            <a:off x="2688126" y="548693"/>
            <a:ext cx="6815749" cy="807272"/>
          </a:xfrm>
          <a:prstGeom prst="rect">
            <a:avLst/>
          </a:prstGeom>
        </p:spPr>
        <p:txBody>
          <a:bodyPr wrap="square" lIns="0" tIns="0" rIns="0" bIns="0" rtlCol="0" anchor="t">
            <a:spAutoFit/>
          </a:bodyPr>
          <a:lstStyle/>
          <a:p>
            <a:pPr marL="0" marR="0" lvl="0" indent="0" algn="ctr" defTabSz="609600" rtl="0" eaLnBrk="1" fontAlgn="auto" latinLnBrk="0" hangingPunct="1">
              <a:lnSpc>
                <a:spcPts val="6935"/>
              </a:lnSpc>
              <a:spcBef>
                <a:spcPts val="0"/>
              </a:spcBef>
              <a:spcAft>
                <a:spcPts val="0"/>
              </a:spcAft>
              <a:buClrTx/>
              <a:buSzTx/>
              <a:buFontTx/>
              <a:buNone/>
              <a:defRPr/>
            </a:pPr>
            <a:r>
              <a:rPr kumimoji="0" lang="en-US" sz="4000" b="1" i="0" u="none" strike="noStrike" kern="1200" cap="none" spc="0" normalizeH="0" baseline="0" noProof="0" dirty="0">
                <a:ln>
                  <a:noFill/>
                </a:ln>
                <a:solidFill>
                  <a:srgbClr val="24416F"/>
                </a:solidFill>
                <a:effectLst/>
                <a:uLnTx/>
                <a:uFillTx/>
                <a:latin typeface="Poppins" panose="00000500000000000000" pitchFamily="2" charset="0"/>
                <a:ea typeface="+mn-ea"/>
                <a:cs typeface="Poppins" panose="00000500000000000000" pitchFamily="2" charset="0"/>
              </a:rPr>
              <a:t>Summary</a:t>
            </a:r>
          </a:p>
        </p:txBody>
      </p:sp>
      <p:graphicFrame>
        <p:nvGraphicFramePr>
          <p:cNvPr id="3" name="Table 3"/>
          <p:cNvGraphicFramePr>
            <a:graphicFrameLocks noGrp="1"/>
          </p:cNvGraphicFramePr>
          <p:nvPr>
            <p:extLst>
              <p:ext uri="{D42A27DB-BD31-4B8C-83A1-F6EECF244321}">
                <p14:modId xmlns:p14="http://schemas.microsoft.com/office/powerpoint/2010/main" val="2547866582"/>
              </p:ext>
            </p:extLst>
          </p:nvPr>
        </p:nvGraphicFramePr>
        <p:xfrm>
          <a:off x="580707" y="1726552"/>
          <a:ext cx="11030585" cy="2599396"/>
        </p:xfrm>
        <a:graphic>
          <a:graphicData uri="http://schemas.openxmlformats.org/drawingml/2006/table">
            <a:tbl>
              <a:tblPr firstRow="1" bandRow="1">
                <a:tableStyleId>{5C22544A-7EE6-4342-B048-85BDC9FD1C3A}</a:tableStyleId>
              </a:tblPr>
              <a:tblGrid>
                <a:gridCol w="819785">
                  <a:extLst>
                    <a:ext uri="{9D8B030D-6E8A-4147-A177-3AD203B41FA5}">
                      <a16:colId xmlns:a16="http://schemas.microsoft.com/office/drawing/2014/main" val="20000"/>
                    </a:ext>
                  </a:extLst>
                </a:gridCol>
                <a:gridCol w="10210800">
                  <a:extLst>
                    <a:ext uri="{9D8B030D-6E8A-4147-A177-3AD203B41FA5}">
                      <a16:colId xmlns:a16="http://schemas.microsoft.com/office/drawing/2014/main" val="20001"/>
                    </a:ext>
                  </a:extLst>
                </a:gridCol>
              </a:tblGrid>
              <a:tr h="854416">
                <a:tc>
                  <a:txBody>
                    <a:bodyPr/>
                    <a:lstStyle/>
                    <a:p>
                      <a:pPr algn="ctr"/>
                      <a:r>
                        <a:rPr lang="en-US" sz="1600" dirty="0">
                          <a:latin typeface="Arial" panose="020B0604020202020204" pitchFamily="34" charset="0"/>
                          <a:cs typeface="Arial" panose="020B0604020202020204" pitchFamily="34" charset="0"/>
                        </a:rPr>
                        <a:t>No.</a:t>
                      </a:r>
                    </a:p>
                  </a:txBody>
                  <a:tcPr/>
                </a:tc>
                <a:tc>
                  <a:txBody>
                    <a:bodyPr/>
                    <a:lstStyle/>
                    <a:p>
                      <a:pPr algn="l"/>
                      <a:r>
                        <a:rPr lang="en-US" sz="1600" dirty="0">
                          <a:latin typeface="Arial" panose="020B0604020202020204" pitchFamily="34" charset="0"/>
                          <a:cs typeface="Arial" panose="020B0604020202020204" pitchFamily="34" charset="0"/>
                        </a:rPr>
                        <a:t>Items</a:t>
                      </a:r>
                    </a:p>
                  </a:txBody>
                  <a:tcPr/>
                </a:tc>
                <a:extLst>
                  <a:ext uri="{0D108BD9-81ED-4DB2-BD59-A6C34878D82A}">
                    <a16:rowId xmlns:a16="http://schemas.microsoft.com/office/drawing/2014/main" val="10000"/>
                  </a:ext>
                </a:extLst>
              </a:tr>
              <a:tr h="303530">
                <a:tc>
                  <a:txBody>
                    <a:bodyPr/>
                    <a:lstStyle/>
                    <a:p>
                      <a:pPr algn="ctr"/>
                      <a:r>
                        <a:rPr lang="en-US" sz="1600" b="1">
                          <a:latin typeface="Arial" panose="020B0604020202020204" pitchFamily="34" charset="0"/>
                          <a:cs typeface="Arial" panose="020B0604020202020204" pitchFamily="34" charset="0"/>
                        </a:rPr>
                        <a:t>1</a:t>
                      </a:r>
                    </a:p>
                    <a:p>
                      <a:pPr algn="ctr"/>
                      <a:endParaRPr lang="en-US" sz="1600" b="1">
                        <a:latin typeface="Arial" panose="020B0604020202020204" pitchFamily="34" charset="0"/>
                        <a:cs typeface="Arial" panose="020B0604020202020204" pitchFamily="34" charset="0"/>
                      </a:endParaRPr>
                    </a:p>
                  </a:txBody>
                  <a:tcPr/>
                </a:tc>
                <a:tc>
                  <a:txBody>
                    <a:bodyPr/>
                    <a:lstStyle/>
                    <a:p>
                      <a:pPr marL="0" marR="0" lvl="0" indent="0" algn="l" defTabSz="609600" rtl="0" eaLnBrk="1" fontAlgn="auto" latinLnBrk="0" hangingPunct="1">
                        <a:lnSpc>
                          <a:spcPct val="100000"/>
                        </a:lnSpc>
                        <a:spcBef>
                          <a:spcPts val="0"/>
                        </a:spcBef>
                        <a:spcAft>
                          <a:spcPts val="0"/>
                        </a:spcAft>
                        <a:buClrTx/>
                        <a:buSzTx/>
                        <a:buFontTx/>
                        <a:buNone/>
                        <a:defRPr/>
                      </a:pPr>
                      <a:r>
                        <a:rPr lang="en-US" altLang="en-US" sz="1600" b="1" kern="1200" dirty="0">
                          <a:solidFill>
                            <a:schemeClr val="dk1"/>
                          </a:solidFill>
                          <a:effectLst/>
                          <a:latin typeface="Arial" panose="020B0604020202020204" pitchFamily="34" charset="0"/>
                          <a:cs typeface="Arial" panose="020B0604020202020204" pitchFamily="34" charset="0"/>
                        </a:rPr>
                        <a:t>Draft Law on Artificial Intelligence</a:t>
                      </a:r>
                    </a:p>
                  </a:txBody>
                  <a:tcPr/>
                </a:tc>
                <a:extLst>
                  <a:ext uri="{0D108BD9-81ED-4DB2-BD59-A6C34878D82A}">
                    <a16:rowId xmlns:a16="http://schemas.microsoft.com/office/drawing/2014/main" val="10001"/>
                  </a:ext>
                </a:extLst>
              </a:tr>
              <a:tr h="583565">
                <a:tc>
                  <a:txBody>
                    <a:bodyPr/>
                    <a:lstStyle/>
                    <a:p>
                      <a:pPr algn="ctr"/>
                      <a:r>
                        <a:rPr lang="en-US" sz="1600" b="1">
                          <a:latin typeface="Arial" panose="020B0604020202020204" pitchFamily="34" charset="0"/>
                          <a:cs typeface="Arial" panose="020B0604020202020204" pitchFamily="34" charset="0"/>
                        </a:rPr>
                        <a:t>2</a:t>
                      </a:r>
                    </a:p>
                  </a:txBody>
                  <a:tcPr/>
                </a:tc>
                <a:tc>
                  <a:txBody>
                    <a:bodyPr/>
                    <a:lstStyle/>
                    <a:p>
                      <a:pPr marL="0" marR="0" lvl="0" indent="0" algn="l" defTabSz="609600" rtl="0" eaLnBrk="1" fontAlgn="auto" latinLnBrk="0" hangingPunct="1">
                        <a:lnSpc>
                          <a:spcPct val="100000"/>
                        </a:lnSpc>
                        <a:spcBef>
                          <a:spcPts val="0"/>
                        </a:spcBef>
                        <a:spcAft>
                          <a:spcPts val="0"/>
                        </a:spcAft>
                        <a:buClrTx/>
                        <a:buSzTx/>
                        <a:buFontTx/>
                        <a:buNone/>
                        <a:defRPr/>
                      </a:pPr>
                      <a:r>
                        <a:rPr lang="en-US" sz="1600" b="1" kern="1200" dirty="0">
                          <a:solidFill>
                            <a:schemeClr val="dk1"/>
                          </a:solidFill>
                          <a:effectLst/>
                          <a:latin typeface="Arial" panose="020B0604020202020204" pitchFamily="34" charset="0"/>
                          <a:cs typeface="Arial" panose="020B0604020202020204" pitchFamily="34" charset="0"/>
                        </a:rPr>
                        <a:t>Draft Law on Investment</a:t>
                      </a:r>
                    </a:p>
                  </a:txBody>
                  <a:tcPr/>
                </a:tc>
                <a:extLst>
                  <a:ext uri="{0D108BD9-81ED-4DB2-BD59-A6C34878D82A}">
                    <a16:rowId xmlns:a16="http://schemas.microsoft.com/office/drawing/2014/main" val="10002"/>
                  </a:ext>
                </a:extLst>
              </a:tr>
              <a:tr h="582295">
                <a:tc>
                  <a:txBody>
                    <a:bodyPr/>
                    <a:lstStyle/>
                    <a:p>
                      <a:pPr algn="ctr"/>
                      <a:r>
                        <a:rPr lang="en-US" sz="1600" b="1">
                          <a:latin typeface="Arial" panose="020B0604020202020204" pitchFamily="34" charset="0"/>
                          <a:cs typeface="Arial" panose="020B0604020202020204" pitchFamily="34" charset="0"/>
                        </a:rPr>
                        <a:t>3</a:t>
                      </a:r>
                    </a:p>
                  </a:txBody>
                  <a:tcPr/>
                </a:tc>
                <a:tc>
                  <a:txBody>
                    <a:bodyPr/>
                    <a:lstStyle/>
                    <a:p>
                      <a:pPr marL="0" marR="0" lvl="0" indent="0" algn="l" defTabSz="609600" rtl="0" eaLnBrk="1" fontAlgn="auto" latinLnBrk="0" hangingPunct="1">
                        <a:lnSpc>
                          <a:spcPct val="100000"/>
                        </a:lnSpc>
                        <a:spcBef>
                          <a:spcPts val="0"/>
                        </a:spcBef>
                        <a:spcAft>
                          <a:spcPts val="0"/>
                        </a:spcAft>
                        <a:buClrTx/>
                        <a:buSzTx/>
                        <a:buFontTx/>
                        <a:buNone/>
                        <a:defRPr/>
                      </a:pPr>
                      <a:r>
                        <a:rPr lang="en-US" altLang="vi-VN" sz="1600" b="1" kern="1200" dirty="0">
                          <a:solidFill>
                            <a:schemeClr val="dk1"/>
                          </a:solidFill>
                          <a:effectLst/>
                          <a:latin typeface="Arial" panose="020B0604020202020204" pitchFamily="34" charset="0"/>
                          <a:cs typeface="Arial" panose="020B0604020202020204" pitchFamily="34" charset="0"/>
                        </a:rPr>
                        <a:t>Draft Decree on the Conclusion and Implementation of Electronic Labor Contracts</a:t>
                      </a:r>
                    </a:p>
                  </a:txBody>
                  <a:tcPr/>
                </a:tc>
                <a:extLst>
                  <a:ext uri="{0D108BD9-81ED-4DB2-BD59-A6C34878D82A}">
                    <a16:rowId xmlns:a16="http://schemas.microsoft.com/office/drawing/2014/main" val="10003"/>
                  </a:ext>
                </a:extLst>
              </a:tr>
            </a:tbl>
          </a:graphicData>
        </a:graphic>
      </p:graphicFrame>
      <p:sp>
        <p:nvSpPr>
          <p:cNvPr id="8" name="object 5"/>
          <p:cNvSpPr/>
          <p:nvPr/>
        </p:nvSpPr>
        <p:spPr>
          <a:xfrm>
            <a:off x="9390185" y="30087"/>
            <a:ext cx="1978269" cy="678799"/>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21"/>
          <p:cNvSpPr txBox="1"/>
          <p:nvPr/>
        </p:nvSpPr>
        <p:spPr>
          <a:xfrm>
            <a:off x="1858681" y="3873126"/>
            <a:ext cx="9961450" cy="369332"/>
          </a:xfrm>
          <a:prstGeom prst="rect">
            <a:avLst/>
          </a:prstGeom>
        </p:spPr>
        <p:txBody>
          <a:bodyPr wrap="square" lIns="0" tIns="0" rIns="0" bIns="0" rtlCol="0" anchor="t">
            <a:spAutoFit/>
          </a:bodyPr>
          <a:lstStyle/>
          <a:p>
            <a:pPr defTabSz="609600">
              <a:spcBef>
                <a:spcPts val="665"/>
              </a:spcBef>
              <a:defRPr/>
            </a:pPr>
            <a:endParaRPr lang="en-GB" sz="2400" spc="27">
              <a:solidFill>
                <a:prstClr val="black">
                  <a:lumMod val="95000"/>
                  <a:lumOff val="5000"/>
                </a:prstClr>
              </a:solidFill>
              <a:latin typeface="Poppins" panose="00000500000000000000" pitchFamily="2" charset="0"/>
              <a:cs typeface="Poppins" panose="00000500000000000000" pitchFamily="2" charset="0"/>
            </a:endParaRPr>
          </a:p>
        </p:txBody>
      </p:sp>
      <p:sp>
        <p:nvSpPr>
          <p:cNvPr id="16" name="TextBox 15"/>
          <p:cNvSpPr txBox="1"/>
          <p:nvPr/>
        </p:nvSpPr>
        <p:spPr>
          <a:xfrm>
            <a:off x="265679" y="1152075"/>
            <a:ext cx="11340168" cy="8063746"/>
          </a:xfrm>
          <a:prstGeom prst="rect">
            <a:avLst/>
          </a:prstGeom>
          <a:noFill/>
        </p:spPr>
        <p:txBody>
          <a:bodyPr wrap="square">
            <a:spAutoFit/>
          </a:bodyPr>
          <a:lstStyle/>
          <a:p>
            <a:pPr lvl="1" indent="-457200" algn="just" defTabSz="457200">
              <a:buFontTx/>
              <a:buAutoNum type="arabicPeriod"/>
              <a:defRPr/>
            </a:pPr>
            <a:r>
              <a:rPr lang="en-US" altLang="en-US" sz="1800" b="1" kern="1200" dirty="0">
                <a:solidFill>
                  <a:schemeClr val="dk1"/>
                </a:solidFill>
                <a:effectLst/>
                <a:latin typeface="Arial" panose="020B0604020202020204" pitchFamily="34" charset="0"/>
                <a:cs typeface="Arial" panose="020B0604020202020204" pitchFamily="34" charset="0"/>
              </a:rPr>
              <a:t>Draft Law on Artificial Intelligence</a:t>
            </a:r>
            <a:endParaRPr lang="en-US" b="1" dirty="0">
              <a:latin typeface="Arial" panose="020B0604020202020204" pitchFamily="34" charset="0"/>
              <a:cs typeface="Arial" panose="020B0604020202020204" pitchFamily="34" charset="0"/>
            </a:endParaRPr>
          </a:p>
          <a:p>
            <a:pPr lvl="1" algn="just" defTabSz="457200">
              <a:defRPr/>
            </a:pPr>
            <a:endParaRPr lang="en-US" b="1" dirty="0">
              <a:latin typeface="Arial" panose="020B0604020202020204" pitchFamily="34" charset="0"/>
              <a:cs typeface="Arial" panose="020B0604020202020204" pitchFamily="34" charset="0"/>
            </a:endParaRPr>
          </a:p>
          <a:p>
            <a:pPr marL="285750" indent="-285750" algn="just" defTabSz="457200">
              <a:buFont typeface="Arial" panose="020B0604020202020204" pitchFamily="34" charset="0"/>
              <a:buChar char="•"/>
              <a:defRPr/>
            </a:pPr>
            <a:r>
              <a:rPr lang="en-US" sz="1400" b="1" dirty="0">
                <a:latin typeface="Arial" panose="020B0604020202020204" pitchFamily="34" charset="0"/>
                <a:cs typeface="Arial" panose="020B0604020202020204" pitchFamily="34" charset="0"/>
              </a:rPr>
              <a:t>Governing scope</a:t>
            </a:r>
            <a:r>
              <a:rPr lang="en-US" sz="1400" dirty="0">
                <a:latin typeface="Arial" panose="020B0604020202020204" pitchFamily="34" charset="0"/>
                <a:cs typeface="Arial" panose="020B0604020202020204" pitchFamily="34" charset="0"/>
              </a:rPr>
              <a:t>:</a:t>
            </a:r>
            <a:r>
              <a:rPr lang="en-US" sz="1400" b="1"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research, development, provision, deployment, and use of AI systems by domestic and foreign entities impacting Vietnam, EXCEPT AI systems exclusively used for national defense, security, or cryptography—unless repurposed for civilian use.</a:t>
            </a:r>
          </a:p>
          <a:p>
            <a:pPr marL="285750" indent="-285750" algn="just" defTabSz="457200">
              <a:buFont typeface="Arial" panose="020B0604020202020204" pitchFamily="34" charset="0"/>
              <a:buChar char="•"/>
              <a:defRPr/>
            </a:pPr>
            <a:r>
              <a:rPr lang="en-US" sz="1400" b="1" dirty="0">
                <a:latin typeface="Arial" panose="020B0604020202020204" pitchFamily="34" charset="0"/>
                <a:cs typeface="Arial" panose="020B0604020202020204" pitchFamily="34" charset="0"/>
              </a:rPr>
              <a:t>Core principles</a:t>
            </a:r>
            <a:r>
              <a:rPr lang="en-US" sz="1400" dirty="0">
                <a:latin typeface="Arial" panose="020B0604020202020204" pitchFamily="34" charset="0"/>
                <a:cs typeface="Arial" panose="020B0604020202020204" pitchFamily="34" charset="0"/>
              </a:rPr>
              <a:t>: human-centric; human oversight and ultimate responsibility; safety, fairness, transparency, ethical compliance, and accountability; national autonomy paired with international integration; sustainable, inclusive development mindful of culture and environment, etc.</a:t>
            </a:r>
          </a:p>
          <a:p>
            <a:pPr marL="285750" indent="-285750" algn="just" defTabSz="457200">
              <a:buFont typeface="Arial" panose="020B0604020202020204" pitchFamily="34" charset="0"/>
              <a:buChar char="•"/>
              <a:defRPr/>
            </a:pPr>
            <a:r>
              <a:rPr lang="en-US" sz="1400" b="1" dirty="0">
                <a:latin typeface="Arial" panose="020B0604020202020204" pitchFamily="34" charset="0"/>
                <a:cs typeface="Arial" panose="020B0604020202020204" pitchFamily="34" charset="0"/>
              </a:rPr>
              <a:t>Risk-based classification and Management</a:t>
            </a:r>
            <a:r>
              <a:rPr lang="en-US" sz="1400" dirty="0">
                <a:latin typeface="Arial" panose="020B0604020202020204" pitchFamily="34" charset="0"/>
                <a:cs typeface="Arial" panose="020B0604020202020204" pitchFamily="34" charset="0"/>
              </a:rPr>
              <a:t>: 4 levels, namely Unacceptable (prohibited), High (strict obligations like registration, risk assessments, and incident handling), Medium (transparency requirements), and Low (voluntary standards) risks. The levels are self- determined by suppliers of the AI system before public release and consultancy opinions from the Ministry of Science and Technology could be requested in case of facing difficulties in self-determination.</a:t>
            </a:r>
          </a:p>
          <a:p>
            <a:pPr marL="285750" indent="-285750" algn="just" defTabSz="457200">
              <a:buFont typeface="Arial" panose="020B0604020202020204" pitchFamily="34" charset="0"/>
              <a:buChar char="•"/>
              <a:defRPr/>
            </a:pPr>
            <a:r>
              <a:rPr lang="en-US" sz="1400" b="1" dirty="0">
                <a:latin typeface="Arial" panose="020B0604020202020204" pitchFamily="34" charset="0"/>
                <a:cs typeface="Arial" panose="020B0604020202020204" pitchFamily="34" charset="0"/>
              </a:rPr>
              <a:t>General-purpose AI (</a:t>
            </a:r>
            <a:r>
              <a:rPr lang="en-US" sz="1400" b="1" dirty="0" err="1">
                <a:latin typeface="Arial" panose="020B0604020202020204" pitchFamily="34" charset="0"/>
                <a:cs typeface="Arial" panose="020B0604020202020204" pitchFamily="34" charset="0"/>
              </a:rPr>
              <a:t>GPAI</a:t>
            </a:r>
            <a:r>
              <a:rPr lang="en-US" sz="1400" b="1" dirty="0">
                <a:latin typeface="Arial" panose="020B0604020202020204" pitchFamily="34" charset="0"/>
                <a:cs typeface="Arial" panose="020B0604020202020204" pitchFamily="34" charset="0"/>
              </a:rPr>
              <a:t>) model</a:t>
            </a:r>
            <a:r>
              <a:rPr lang="en-US" sz="1400" dirty="0">
                <a:latin typeface="Arial" panose="020B0604020202020204" pitchFamily="34" charset="0"/>
                <a:cs typeface="Arial" panose="020B0604020202020204" pitchFamily="34" charset="0"/>
              </a:rPr>
              <a:t>: take the EU model with basic obligations such as documentation and IP compliance. Enhanced measures (e.g., cybersecurity evaluation) for emergent systemic risks.</a:t>
            </a:r>
            <a:endParaRPr lang="en-US" sz="1400" b="1" dirty="0">
              <a:latin typeface="Arial" panose="020B0604020202020204" pitchFamily="34" charset="0"/>
              <a:cs typeface="Arial" panose="020B0604020202020204" pitchFamily="34" charset="0"/>
            </a:endParaRPr>
          </a:p>
          <a:p>
            <a:pPr marL="285750" indent="-285750" algn="just" defTabSz="457200">
              <a:buFont typeface="Arial" panose="020B0604020202020204" pitchFamily="34" charset="0"/>
              <a:buChar char="•"/>
              <a:defRPr/>
            </a:pPr>
            <a:r>
              <a:rPr lang="en-US" sz="1400" b="1" dirty="0">
                <a:latin typeface="Arial" panose="020B0604020202020204" pitchFamily="34" charset="0"/>
                <a:cs typeface="Arial" panose="020B0604020202020204" pitchFamily="34" charset="0"/>
              </a:rPr>
              <a:t>Implementation timeline</a:t>
            </a:r>
            <a:r>
              <a:rPr lang="en-US" sz="1400" dirty="0">
                <a:latin typeface="Arial" panose="020B0604020202020204" pitchFamily="34" charset="0"/>
                <a:cs typeface="Arial" panose="020B0604020202020204" pitchFamily="34" charset="0"/>
              </a:rPr>
              <a:t>: The Draft Law is expected to come into effect from 01 March 2026 after being adopted by the National Assembly in its current meeting. However, not all provisions will take effect immediately. In particular, provisions on prohibited acts and sandbox regimes will take effect 12 months after the effective date of the Law, while obligations for high-risk AI systems will take effect after 18 months.</a:t>
            </a:r>
          </a:p>
          <a:p>
            <a:pPr marL="285750" indent="-285750" algn="just" defTabSz="457200">
              <a:buFont typeface="Arial" panose="020B0604020202020204" pitchFamily="34" charset="0"/>
              <a:buChar char="•"/>
              <a:defRPr/>
            </a:pPr>
            <a:r>
              <a:rPr lang="en-US" sz="1400" b="1" dirty="0">
                <a:latin typeface="Arial" panose="020B0604020202020204" pitchFamily="34" charset="0"/>
                <a:cs typeface="Arial" panose="020B0604020202020204" pitchFamily="34" charset="0"/>
              </a:rPr>
              <a:t>Incentives and support for innovation</a:t>
            </a:r>
            <a:r>
              <a:rPr lang="en-US" sz="1400" dirty="0">
                <a:latin typeface="Arial" panose="020B0604020202020204" pitchFamily="34" charset="0"/>
                <a:cs typeface="Arial" panose="020B0604020202020204" pitchFamily="34" charset="0"/>
              </a:rPr>
              <a:t>: AI Development Fund for R&amp;D, dedicated sandboxes for SMEs and startups, AI clusters, and tax benefits for innovation-driven enterprises.</a:t>
            </a:r>
          </a:p>
          <a:p>
            <a:pPr marL="285750" indent="-285750" algn="just" defTabSz="457200">
              <a:buFont typeface="Arial" panose="020B0604020202020204" pitchFamily="34" charset="0"/>
              <a:buChar char="•"/>
              <a:defRPr/>
            </a:pPr>
            <a:r>
              <a:rPr lang="en-US" sz="1400" b="1" dirty="0">
                <a:latin typeface="Arial" panose="020B0604020202020204" pitchFamily="34" charset="0"/>
                <a:cs typeface="Arial" panose="020B0604020202020204" pitchFamily="34" charset="0"/>
              </a:rPr>
              <a:t>Enforcement measures</a:t>
            </a:r>
            <a:r>
              <a:rPr lang="en-US" sz="1400" dirty="0">
                <a:latin typeface="Arial" panose="020B0604020202020204" pitchFamily="34" charset="0"/>
                <a:cs typeface="Arial" panose="020B0604020202020204" pitchFamily="34" charset="0"/>
              </a:rPr>
              <a:t>: revenue-based penalty together with system suspension or permanent bans for threats to national security, and joint liability across AI developers, providers, deployers, and users when roles overlap for serious violations.</a:t>
            </a:r>
            <a:endParaRPr lang="en-US" sz="1400" b="1" dirty="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p:txBody>
      </p:sp>
      <p:sp>
        <p:nvSpPr>
          <p:cNvPr id="2" name="Text Box 1"/>
          <p:cNvSpPr txBox="1"/>
          <p:nvPr/>
        </p:nvSpPr>
        <p:spPr>
          <a:xfrm>
            <a:off x="4361815" y="2783840"/>
            <a:ext cx="309880" cy="645160"/>
          </a:xfrm>
          <a:prstGeom prst="rect">
            <a:avLst/>
          </a:prstGeom>
          <a:noFill/>
        </p:spPr>
        <p:txBody>
          <a:bodyPr wrap="none" rtlCol="0">
            <a:spAutoFit/>
          </a:bodyPr>
          <a:lstStyle/>
          <a:p>
            <a:endParaRPr lang="en-US">
              <a:latin typeface="Arial Regular" panose="020B0604020202020204" charset="0"/>
              <a:cs typeface="Arial Regular" panose="020B0604020202020204" charset="0"/>
            </a:endParaRPr>
          </a:p>
          <a:p>
            <a:endParaRPr lang="en-US">
              <a:latin typeface="Arial Regular" panose="020B0604020202020204" charset="0"/>
              <a:cs typeface="Arial Regular" panose="020B0604020202020204" charset="0"/>
            </a:endParaRPr>
          </a:p>
        </p:txBody>
      </p:sp>
      <p:sp>
        <p:nvSpPr>
          <p:cNvPr id="6" name="object 5"/>
          <p:cNvSpPr/>
          <p:nvPr/>
        </p:nvSpPr>
        <p:spPr>
          <a:xfrm>
            <a:off x="9627577" y="252422"/>
            <a:ext cx="1978269" cy="678799"/>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21"/>
          <p:cNvSpPr txBox="1"/>
          <p:nvPr/>
        </p:nvSpPr>
        <p:spPr>
          <a:xfrm>
            <a:off x="1858681" y="3873126"/>
            <a:ext cx="9961450" cy="369332"/>
          </a:xfrm>
          <a:prstGeom prst="rect">
            <a:avLst/>
          </a:prstGeom>
        </p:spPr>
        <p:txBody>
          <a:bodyPr wrap="square" lIns="0" tIns="0" rIns="0" bIns="0" rtlCol="0" anchor="t">
            <a:spAutoFit/>
          </a:bodyPr>
          <a:lstStyle/>
          <a:p>
            <a:pPr defTabSz="609600">
              <a:spcBef>
                <a:spcPts val="665"/>
              </a:spcBef>
              <a:defRPr/>
            </a:pPr>
            <a:endParaRPr lang="en-GB" sz="2400" spc="27">
              <a:solidFill>
                <a:prstClr val="black">
                  <a:lumMod val="95000"/>
                  <a:lumOff val="5000"/>
                </a:prstClr>
              </a:solidFill>
              <a:latin typeface="Poppins" panose="00000500000000000000" pitchFamily="2" charset="0"/>
              <a:cs typeface="Poppins" panose="00000500000000000000" pitchFamily="2" charset="0"/>
            </a:endParaRPr>
          </a:p>
        </p:txBody>
      </p:sp>
      <p:sp>
        <p:nvSpPr>
          <p:cNvPr id="16" name="TextBox 15"/>
          <p:cNvSpPr txBox="1"/>
          <p:nvPr/>
        </p:nvSpPr>
        <p:spPr>
          <a:xfrm>
            <a:off x="265678" y="1448289"/>
            <a:ext cx="11554453" cy="5016758"/>
          </a:xfrm>
          <a:prstGeom prst="rect">
            <a:avLst/>
          </a:prstGeom>
          <a:noFill/>
        </p:spPr>
        <p:txBody>
          <a:bodyPr wrap="square">
            <a:spAutoFit/>
          </a:bodyPr>
          <a:lstStyle/>
          <a:p>
            <a:pPr marL="800100" lvl="1" indent="-342900" algn="just" defTabSz="457200">
              <a:buAutoNum type="arabicPeriod" startAt="2"/>
              <a:defRPr/>
            </a:pPr>
            <a:r>
              <a:rPr lang="en-US" b="1" dirty="0">
                <a:latin typeface="Arial" panose="020B0604020202020204" pitchFamily="34" charset="0"/>
                <a:cs typeface="Arial" panose="020B0604020202020204" pitchFamily="34" charset="0"/>
              </a:rPr>
              <a:t>Draft Law on Investment</a:t>
            </a:r>
          </a:p>
          <a:p>
            <a:pPr lvl="1" algn="just" defTabSz="457200">
              <a:defRPr/>
            </a:pPr>
            <a:endParaRPr lang="en-US" b="1" dirty="0">
              <a:latin typeface="Arial" panose="020B0604020202020204" pitchFamily="34" charset="0"/>
              <a:cs typeface="Arial" panose="020B0604020202020204" pitchFamily="34" charset="0"/>
            </a:endParaRPr>
          </a:p>
          <a:p>
            <a:pPr lvl="1" algn="just" defTabSz="457200">
              <a:defRPr/>
            </a:pPr>
            <a:r>
              <a:rPr lang="en-US" b="1" dirty="0">
                <a:latin typeface="Arial" panose="020B0604020202020204" pitchFamily="34" charset="0"/>
                <a:cs typeface="Arial" panose="020B0604020202020204" pitchFamily="34" charset="0"/>
              </a:rPr>
              <a:t>The Draft Law on Investment is now being discussed in the current meeting of the National Assembly. If adopted, it shall take effect from 01 January 2026.</a:t>
            </a:r>
          </a:p>
          <a:p>
            <a:pPr marL="914400" lvl="1" indent="-457200" algn="just" defTabSz="457200">
              <a:buAutoNum type="arabicPeriod"/>
              <a:defRPr/>
            </a:pPr>
            <a:endParaRPr lang="en-US" b="1" dirty="0">
              <a:latin typeface="Arial" panose="020B0604020202020204" pitchFamily="34" charset="0"/>
              <a:cs typeface="Arial" panose="020B0604020202020204" pitchFamily="34" charset="0"/>
            </a:endParaRPr>
          </a:p>
          <a:p>
            <a:pPr marL="857250" lvl="1" indent="-400050" algn="just" defTabSz="457200">
              <a:buAutoNum type="romanLcParenBoth"/>
              <a:defRPr/>
            </a:pPr>
            <a:r>
              <a:rPr lang="en-US" i="1" dirty="0">
                <a:latin typeface="Arial" panose="020B0604020202020204" pitchFamily="34" charset="0"/>
                <a:cs typeface="Arial" panose="020B0604020202020204" pitchFamily="34" charset="0"/>
              </a:rPr>
              <a:t>More detailed list of projects subject to investment policy approval (IPA)</a:t>
            </a:r>
          </a:p>
          <a:p>
            <a:pPr lvl="1" algn="just" defTabSz="457200">
              <a:defRPr/>
            </a:pPr>
            <a:endParaRPr lang="en-US" sz="1400" i="1" dirty="0">
              <a:latin typeface="Arial" panose="020B0604020202020204" pitchFamily="34" charset="0"/>
              <a:cs typeface="Arial" panose="020B0604020202020204" pitchFamily="34" charset="0"/>
            </a:endParaRPr>
          </a:p>
          <a:p>
            <a:pPr lvl="1" algn="just" defTabSz="457200">
              <a:defRPr/>
            </a:pPr>
            <a:r>
              <a:rPr lang="en-US" dirty="0">
                <a:latin typeface="Arial" panose="020B0604020202020204" pitchFamily="34" charset="0"/>
                <a:cs typeface="Arial" panose="020B0604020202020204" pitchFamily="34" charset="0"/>
              </a:rPr>
              <a:t>The list includes 21 types of projects and exhaustive.</a:t>
            </a:r>
          </a:p>
          <a:p>
            <a:pPr lvl="1" algn="just" defTabSz="457200">
              <a:defRPr/>
            </a:pPr>
            <a:endParaRPr lang="en-US" dirty="0">
              <a:latin typeface="Arial" panose="020B0604020202020204" pitchFamily="34" charset="0"/>
              <a:cs typeface="Arial" panose="020B0604020202020204" pitchFamily="34" charset="0"/>
            </a:endParaRPr>
          </a:p>
          <a:p>
            <a:pPr lvl="1" algn="just" defTabSz="457200">
              <a:defRPr/>
            </a:pPr>
            <a:r>
              <a:rPr lang="en-US" dirty="0">
                <a:latin typeface="Arial" panose="020B0604020202020204" pitchFamily="34" charset="0"/>
                <a:cs typeface="Arial" panose="020B0604020202020204" pitchFamily="34" charset="0"/>
              </a:rPr>
              <a:t>The National Assembly no longer issues an IPA but the Government with the pre-approval of the National Assembly Standing Committee (in special cases) or the provincial People’s Committee.</a:t>
            </a:r>
          </a:p>
          <a:p>
            <a:pPr lvl="1" algn="just" defTabSz="457200">
              <a:defRPr/>
            </a:pPr>
            <a:endParaRPr lang="en-US" dirty="0">
              <a:latin typeface="Arial" panose="020B0604020202020204" pitchFamily="34" charset="0"/>
              <a:cs typeface="Arial" panose="020B0604020202020204" pitchFamily="34" charset="0"/>
            </a:endParaRPr>
          </a:p>
          <a:p>
            <a:pPr marL="400050" indent="63500" algn="just">
              <a:buAutoNum type="romanLcParenBoth" startAt="2"/>
            </a:pPr>
            <a:r>
              <a:rPr lang="en-US" sz="1800" i="1" dirty="0">
                <a:latin typeface="Arial" panose="020B0604020202020204" pitchFamily="34" charset="0"/>
                <a:cs typeface="Arial" panose="020B0604020202020204" pitchFamily="34" charset="0"/>
              </a:rPr>
              <a:t>	Changes in the order of procedures to apply for an investment registration certificate (IRC) and an investment registration certificate (ERC)</a:t>
            </a:r>
            <a:endParaRPr lang="en-US" i="1" dirty="0">
              <a:latin typeface="Arial" panose="020B0604020202020204" pitchFamily="34" charset="0"/>
              <a:cs typeface="Arial" panose="020B0604020202020204" pitchFamily="34" charset="0"/>
            </a:endParaRPr>
          </a:p>
          <a:p>
            <a:pPr marL="400050" indent="63500" algn="just">
              <a:buAutoNum type="romanLcParenBoth" startAt="2"/>
            </a:pPr>
            <a:endParaRPr lang="en-US" i="1" dirty="0">
              <a:latin typeface="Arial" panose="020B0604020202020204" pitchFamily="34" charset="0"/>
              <a:cs typeface="Arial" panose="020B0604020202020204" pitchFamily="34" charset="0"/>
            </a:endParaRPr>
          </a:p>
          <a:p>
            <a:pPr marL="400050" algn="just"/>
            <a:r>
              <a:rPr lang="en-US" dirty="0">
                <a:latin typeface="Arial" panose="020B0604020202020204" pitchFamily="34" charset="0"/>
                <a:cs typeface="Arial" panose="020B0604020202020204" pitchFamily="34" charset="0"/>
              </a:rPr>
              <a:t>Foreign investors can now establish the project company by applying for the ERC </a:t>
            </a:r>
            <a:r>
              <a:rPr lang="en-US" b="1" dirty="0">
                <a:latin typeface="Arial" panose="020B0604020202020204" pitchFamily="34" charset="0"/>
                <a:cs typeface="Arial" panose="020B0604020202020204" pitchFamily="34" charset="0"/>
              </a:rPr>
              <a:t>before</a:t>
            </a:r>
            <a:r>
              <a:rPr lang="en-US" dirty="0">
                <a:latin typeface="Arial" panose="020B0604020202020204" pitchFamily="34" charset="0"/>
                <a:cs typeface="Arial" panose="020B0604020202020204" pitchFamily="34" charset="0"/>
              </a:rPr>
              <a:t> obtaining the IRC.</a:t>
            </a:r>
          </a:p>
          <a:p>
            <a:pPr marL="285750" indent="-285750" algn="just">
              <a:buFont typeface="Wingdings" panose="05000000000000000000" pitchFamily="2" charset="2"/>
              <a:buChar char="§"/>
            </a:pPr>
            <a:endParaRPr lang="en-US"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pPr>
            <a:endParaRPr lang="en-US" dirty="0">
              <a:latin typeface="Arial" panose="020B0604020202020204" pitchFamily="34" charset="0"/>
              <a:cs typeface="Arial" panose="020B0604020202020204" pitchFamily="34" charset="0"/>
            </a:endParaRPr>
          </a:p>
        </p:txBody>
      </p:sp>
      <p:sp>
        <p:nvSpPr>
          <p:cNvPr id="2" name="Text Box 1"/>
          <p:cNvSpPr txBox="1"/>
          <p:nvPr/>
        </p:nvSpPr>
        <p:spPr>
          <a:xfrm>
            <a:off x="4361815" y="2783840"/>
            <a:ext cx="309880" cy="645160"/>
          </a:xfrm>
          <a:prstGeom prst="rect">
            <a:avLst/>
          </a:prstGeom>
          <a:noFill/>
        </p:spPr>
        <p:txBody>
          <a:bodyPr wrap="none" rtlCol="0">
            <a:spAutoFit/>
          </a:bodyPr>
          <a:lstStyle/>
          <a:p>
            <a:endParaRPr lang="en-US">
              <a:latin typeface="Arial Regular" panose="020B0604020202020204" charset="0"/>
              <a:cs typeface="Arial Regular" panose="020B0604020202020204" charset="0"/>
            </a:endParaRPr>
          </a:p>
          <a:p>
            <a:endParaRPr lang="en-US">
              <a:latin typeface="Arial Regular" panose="020B0604020202020204" charset="0"/>
              <a:cs typeface="Arial Regular" panose="020B0604020202020204" charset="0"/>
            </a:endParaRPr>
          </a:p>
        </p:txBody>
      </p:sp>
      <p:sp>
        <p:nvSpPr>
          <p:cNvPr id="6" name="object 5"/>
          <p:cNvSpPr/>
          <p:nvPr/>
        </p:nvSpPr>
        <p:spPr>
          <a:xfrm>
            <a:off x="9627577" y="252422"/>
            <a:ext cx="1978269" cy="678799"/>
          </a:xfrm>
          <a:prstGeom prst="rect">
            <a:avLst/>
          </a:prstGeom>
          <a:blipFill>
            <a:blip r:embed="rId3" cstate="print"/>
            <a:stretch>
              <a:fillRect/>
            </a:stretch>
          </a:blipFill>
        </p:spPr>
        <p:txBody>
          <a:bodyPr wrap="square" lIns="0" tIns="0" rIns="0" bIns="0" rtlCol="0"/>
          <a:lstStyle/>
          <a:p>
            <a:endParaRPr/>
          </a:p>
        </p:txBody>
      </p:sp>
      <p:sp>
        <p:nvSpPr>
          <p:cNvPr id="4" name="Rectangle 2">
            <a:extLst>
              <a:ext uri="{FF2B5EF4-FFF2-40B4-BE49-F238E27FC236}">
                <a16:creationId xmlns:a16="http://schemas.microsoft.com/office/drawing/2014/main" id="{35141EE1-BE0B-FBC2-4AED-8B3D945072CC}"/>
              </a:ext>
            </a:extLst>
          </p:cNvPr>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88313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21"/>
          <p:cNvSpPr txBox="1"/>
          <p:nvPr/>
        </p:nvSpPr>
        <p:spPr>
          <a:xfrm>
            <a:off x="1858681" y="3873126"/>
            <a:ext cx="9961450" cy="369332"/>
          </a:xfrm>
          <a:prstGeom prst="rect">
            <a:avLst/>
          </a:prstGeom>
        </p:spPr>
        <p:txBody>
          <a:bodyPr wrap="square" lIns="0" tIns="0" rIns="0" bIns="0" rtlCol="0" anchor="t">
            <a:spAutoFit/>
          </a:bodyPr>
          <a:lstStyle/>
          <a:p>
            <a:pPr defTabSz="609600">
              <a:spcBef>
                <a:spcPts val="665"/>
              </a:spcBef>
              <a:defRPr/>
            </a:pPr>
            <a:endParaRPr lang="en-GB" sz="2400" spc="27">
              <a:solidFill>
                <a:prstClr val="black">
                  <a:lumMod val="95000"/>
                  <a:lumOff val="5000"/>
                </a:prstClr>
              </a:solidFill>
              <a:latin typeface="Poppins" panose="00000500000000000000" pitchFamily="2" charset="0"/>
              <a:cs typeface="Poppins" panose="00000500000000000000" pitchFamily="2" charset="0"/>
            </a:endParaRPr>
          </a:p>
        </p:txBody>
      </p:sp>
      <p:sp>
        <p:nvSpPr>
          <p:cNvPr id="16" name="TextBox 15"/>
          <p:cNvSpPr txBox="1"/>
          <p:nvPr/>
        </p:nvSpPr>
        <p:spPr>
          <a:xfrm>
            <a:off x="371869" y="1103137"/>
            <a:ext cx="11233978" cy="5909310"/>
          </a:xfrm>
          <a:prstGeom prst="rect">
            <a:avLst/>
          </a:prstGeom>
          <a:noFill/>
        </p:spPr>
        <p:txBody>
          <a:bodyPr wrap="square">
            <a:spAutoFit/>
          </a:bodyPr>
          <a:lstStyle/>
          <a:p>
            <a:pPr lvl="1" algn="just" defTabSz="457200">
              <a:defRPr/>
            </a:pPr>
            <a:endParaRPr lang="en-US" b="1" dirty="0">
              <a:latin typeface="Arial" panose="020B0604020202020204" pitchFamily="34" charset="0"/>
              <a:cs typeface="Arial" panose="020B0604020202020204" pitchFamily="34" charset="0"/>
            </a:endParaRPr>
          </a:p>
          <a:p>
            <a:pPr lvl="1" algn="just" defTabSz="457200">
              <a:defRPr/>
            </a:pPr>
            <a:r>
              <a:rPr lang="en-US" i="1" dirty="0">
                <a:latin typeface="Arial" panose="020B0604020202020204" pitchFamily="34" charset="0"/>
                <a:cs typeface="Arial" panose="020B0604020202020204" pitchFamily="34" charset="0"/>
              </a:rPr>
              <a:t>(iii)	Changes in application procedures for outbound investment</a:t>
            </a:r>
          </a:p>
          <a:p>
            <a:pPr lvl="1" algn="just" defTabSz="457200">
              <a:defRPr/>
            </a:pPr>
            <a:r>
              <a:rPr lang="en-US" b="1"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pPr>
            <a:r>
              <a:rPr lang="en-US" sz="1800" dirty="0">
                <a:effectLst/>
                <a:latin typeface="Arial" panose="020B0604020202020204" pitchFamily="34" charset="0"/>
                <a:ea typeface="Aptos" panose="020B0004020202020204" pitchFamily="34" charset="0"/>
                <a:cs typeface="Arial" panose="020B0604020202020204" pitchFamily="34" charset="0"/>
              </a:rPr>
              <a:t>Under current 2020 Investment Law, outbound investment projects below VND 800 billion (~USD 30 million) does not require investment policy approval but only application for outbound investment registration certificate (‘</a:t>
            </a:r>
            <a:r>
              <a:rPr lang="en-US" sz="1800" b="1" i="1" dirty="0" err="1">
                <a:effectLst/>
                <a:latin typeface="Arial" panose="020B0604020202020204" pitchFamily="34" charset="0"/>
                <a:ea typeface="Aptos" panose="020B0004020202020204" pitchFamily="34" charset="0"/>
                <a:cs typeface="Arial" panose="020B0604020202020204" pitchFamily="34" charset="0"/>
              </a:rPr>
              <a:t>OIRC</a:t>
            </a:r>
            <a:r>
              <a:rPr lang="en-US" sz="1800" dirty="0">
                <a:effectLst/>
                <a:latin typeface="Arial" panose="020B0604020202020204" pitchFamily="34" charset="0"/>
                <a:ea typeface="Aptos" panose="020B0004020202020204" pitchFamily="34" charset="0"/>
                <a:cs typeface="Arial" panose="020B0604020202020204" pitchFamily="34" charset="0"/>
              </a:rPr>
              <a:t>’). However, remittance of capital in foreign currency abroad equivalent to VND 20 billion (~USD 750,000) or above requires written opinion of the State Bank of Vietnam.</a:t>
            </a:r>
          </a:p>
          <a:p>
            <a:pPr marL="285750" indent="-285750" algn="just">
              <a:buFont typeface="Wingdings" panose="05000000000000000000" pitchFamily="2" charset="2"/>
              <a:buChar char="§"/>
            </a:pPr>
            <a:r>
              <a:rPr lang="en-US" sz="1800" dirty="0">
                <a:effectLst/>
                <a:latin typeface="Arial" panose="020B0604020202020204" pitchFamily="34" charset="0"/>
                <a:ea typeface="Aptos" panose="020B0004020202020204" pitchFamily="34" charset="0"/>
                <a:cs typeface="Arial" panose="020B0604020202020204" pitchFamily="34" charset="0"/>
              </a:rPr>
              <a:t>Under the current Draft Investment Law, outbound investment projects below VND 20 billion (approximately USD 750,000) require only foreign currency transaction registration with the State Bank of Vietnam, while those above VND 20 billion require an </a:t>
            </a:r>
            <a:r>
              <a:rPr lang="en-US" sz="1800" dirty="0" err="1">
                <a:effectLst/>
                <a:latin typeface="Arial" panose="020B0604020202020204" pitchFamily="34" charset="0"/>
                <a:ea typeface="Aptos" panose="020B0004020202020204" pitchFamily="34" charset="0"/>
                <a:cs typeface="Arial" panose="020B0604020202020204" pitchFamily="34" charset="0"/>
              </a:rPr>
              <a:t>OIRC</a:t>
            </a:r>
            <a:r>
              <a:rPr lang="en-US" sz="1800" dirty="0">
                <a:effectLst/>
                <a:latin typeface="Arial" panose="020B0604020202020204" pitchFamily="34" charset="0"/>
                <a:ea typeface="Aptos" panose="020B0004020202020204" pitchFamily="34" charset="0"/>
                <a:cs typeface="Arial" panose="020B0604020202020204" pitchFamily="34" charset="0"/>
              </a:rPr>
              <a:t> issued by the Ministry of Finance. </a:t>
            </a:r>
            <a:r>
              <a:rPr lang="en-US" altLang="en-US" b="1" dirty="0">
                <a:latin typeface="Arial" panose="020B0604020202020204" pitchFamily="34" charset="0"/>
                <a:cs typeface="Arial" panose="020B0604020202020204" pitchFamily="34" charset="0"/>
              </a:rPr>
              <a:t> </a:t>
            </a:r>
          </a:p>
          <a:p>
            <a:pPr algn="just"/>
            <a:endParaRPr lang="en-US" sz="1800" i="1" dirty="0">
              <a:latin typeface="Arial" panose="020B0604020202020204" pitchFamily="34" charset="0"/>
              <a:cs typeface="Arial" panose="020B0604020202020204" pitchFamily="34" charset="0"/>
            </a:endParaRPr>
          </a:p>
          <a:p>
            <a:pPr algn="just" defTabSz="463550"/>
            <a:r>
              <a:rPr lang="en-US" sz="1800" i="1" dirty="0">
                <a:latin typeface="Arial" panose="020B0604020202020204" pitchFamily="34" charset="0"/>
                <a:cs typeface="Arial" panose="020B0604020202020204" pitchFamily="34" charset="0"/>
              </a:rPr>
              <a:t>	(iv)	List of conditional business sectors</a:t>
            </a:r>
          </a:p>
          <a:p>
            <a:pPr marL="400050" indent="-400050" algn="just">
              <a:buAutoNum type="romanLcParenBoth" startAt="2"/>
            </a:pPr>
            <a:endParaRPr lang="en-US" sz="18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pPr>
            <a:r>
              <a:rPr lang="en-US" altLang="en-US" sz="1800" dirty="0">
                <a:latin typeface="Arial" panose="020B0604020202020204" pitchFamily="34" charset="0"/>
                <a:cs typeface="Arial" panose="020B0604020202020204" pitchFamily="34" charset="0"/>
              </a:rPr>
              <a:t>The list of conditional business sectors is no longer attached as an annex to the current Draft. Instead, the Government will issue a new list with corresponding business investment conditions and publish it on the National Business Registration Portal.</a:t>
            </a:r>
          </a:p>
          <a:p>
            <a:pPr marL="285750" indent="-285750" algn="just">
              <a:buFont typeface="Wingdings" panose="05000000000000000000" pitchFamily="2" charset="2"/>
              <a:buChar char="§"/>
            </a:pPr>
            <a:r>
              <a:rPr lang="en-US" dirty="0">
                <a:latin typeface="Arial" panose="020B0604020202020204" pitchFamily="34" charset="0"/>
                <a:cs typeface="Arial" panose="020B0604020202020204" pitchFamily="34" charset="0"/>
              </a:rPr>
              <a:t>The list now reduced conditional business sectors by 16, including several major sectors such as accounting, employment, labor outsourcing, etc.</a:t>
            </a:r>
            <a:endParaRPr lang="en-US" sz="1800" dirty="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pPr>
            <a:endParaRPr lang="en-US"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pPr>
            <a:endParaRPr lang="en-US" dirty="0">
              <a:latin typeface="Arial" panose="020B0604020202020204" pitchFamily="34" charset="0"/>
              <a:cs typeface="Arial" panose="020B0604020202020204" pitchFamily="34" charset="0"/>
            </a:endParaRPr>
          </a:p>
        </p:txBody>
      </p:sp>
      <p:sp>
        <p:nvSpPr>
          <p:cNvPr id="2" name="Text Box 1"/>
          <p:cNvSpPr txBox="1"/>
          <p:nvPr/>
        </p:nvSpPr>
        <p:spPr>
          <a:xfrm>
            <a:off x="4361815" y="2783840"/>
            <a:ext cx="309880" cy="645160"/>
          </a:xfrm>
          <a:prstGeom prst="rect">
            <a:avLst/>
          </a:prstGeom>
          <a:noFill/>
        </p:spPr>
        <p:txBody>
          <a:bodyPr wrap="none" rtlCol="0">
            <a:spAutoFit/>
          </a:bodyPr>
          <a:lstStyle/>
          <a:p>
            <a:endParaRPr lang="en-US">
              <a:latin typeface="Arial Regular" panose="020B0604020202020204" charset="0"/>
              <a:cs typeface="Arial Regular" panose="020B0604020202020204" charset="0"/>
            </a:endParaRPr>
          </a:p>
          <a:p>
            <a:endParaRPr lang="en-US">
              <a:latin typeface="Arial Regular" panose="020B0604020202020204" charset="0"/>
              <a:cs typeface="Arial Regular" panose="020B0604020202020204" charset="0"/>
            </a:endParaRPr>
          </a:p>
        </p:txBody>
      </p:sp>
      <p:sp>
        <p:nvSpPr>
          <p:cNvPr id="6" name="object 5"/>
          <p:cNvSpPr/>
          <p:nvPr/>
        </p:nvSpPr>
        <p:spPr>
          <a:xfrm>
            <a:off x="9627577" y="252422"/>
            <a:ext cx="1978269" cy="678799"/>
          </a:xfrm>
          <a:prstGeom prst="rect">
            <a:avLst/>
          </a:prstGeom>
          <a:blipFill>
            <a:blip r:embed="rId3" cstate="print"/>
            <a:stretch>
              <a:fillRect/>
            </a:stretch>
          </a:blipFill>
        </p:spPr>
        <p:txBody>
          <a:bodyPr wrap="square" lIns="0" tIns="0" rIns="0" bIns="0" rtlCol="0"/>
          <a:lstStyle/>
          <a:p>
            <a:endParaRPr/>
          </a:p>
        </p:txBody>
      </p:sp>
      <p:sp>
        <p:nvSpPr>
          <p:cNvPr id="4" name="Rectangle 2">
            <a:extLst>
              <a:ext uri="{FF2B5EF4-FFF2-40B4-BE49-F238E27FC236}">
                <a16:creationId xmlns:a16="http://schemas.microsoft.com/office/drawing/2014/main" id="{35141EE1-BE0B-FBC2-4AED-8B3D945072CC}"/>
              </a:ext>
            </a:extLst>
          </p:cNvPr>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51929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73606-E5D9-0065-0919-6E50344836A3}"/>
            </a:ext>
          </a:extLst>
        </p:cNvPr>
        <p:cNvGrpSpPr/>
        <p:nvPr/>
      </p:nvGrpSpPr>
      <p:grpSpPr>
        <a:xfrm>
          <a:off x="0" y="0"/>
          <a:ext cx="0" cy="0"/>
          <a:chOff x="0" y="0"/>
          <a:chExt cx="0" cy="0"/>
        </a:xfrm>
      </p:grpSpPr>
      <p:sp>
        <p:nvSpPr>
          <p:cNvPr id="9" name="TextBox 21">
            <a:extLst>
              <a:ext uri="{FF2B5EF4-FFF2-40B4-BE49-F238E27FC236}">
                <a16:creationId xmlns:a16="http://schemas.microsoft.com/office/drawing/2014/main" id="{9169EFEF-7CB1-9920-9B74-15FF797B69DC}"/>
              </a:ext>
            </a:extLst>
          </p:cNvPr>
          <p:cNvSpPr txBox="1"/>
          <p:nvPr/>
        </p:nvSpPr>
        <p:spPr>
          <a:xfrm>
            <a:off x="1858681" y="3873126"/>
            <a:ext cx="9961450" cy="369332"/>
          </a:xfrm>
          <a:prstGeom prst="rect">
            <a:avLst/>
          </a:prstGeom>
        </p:spPr>
        <p:txBody>
          <a:bodyPr wrap="square" lIns="0" tIns="0" rIns="0" bIns="0" rtlCol="0" anchor="t">
            <a:spAutoFit/>
          </a:bodyPr>
          <a:lstStyle/>
          <a:p>
            <a:pPr defTabSz="609600">
              <a:spcBef>
                <a:spcPts val="665"/>
              </a:spcBef>
              <a:defRPr/>
            </a:pPr>
            <a:endParaRPr lang="en-GB" sz="2400" spc="27">
              <a:solidFill>
                <a:prstClr val="black">
                  <a:lumMod val="95000"/>
                  <a:lumOff val="5000"/>
                </a:prstClr>
              </a:solidFill>
              <a:latin typeface="Poppins" panose="00000500000000000000" pitchFamily="2" charset="0"/>
              <a:cs typeface="Poppins" panose="00000500000000000000" pitchFamily="2" charset="0"/>
            </a:endParaRPr>
          </a:p>
        </p:txBody>
      </p:sp>
      <p:sp>
        <p:nvSpPr>
          <p:cNvPr id="16" name="TextBox 15">
            <a:extLst>
              <a:ext uri="{FF2B5EF4-FFF2-40B4-BE49-F238E27FC236}">
                <a16:creationId xmlns:a16="http://schemas.microsoft.com/office/drawing/2014/main" id="{9092C668-1993-AD1D-44A8-01F242972334}"/>
              </a:ext>
            </a:extLst>
          </p:cNvPr>
          <p:cNvSpPr txBox="1"/>
          <p:nvPr/>
        </p:nvSpPr>
        <p:spPr>
          <a:xfrm>
            <a:off x="265679" y="918471"/>
            <a:ext cx="11340168" cy="5324535"/>
          </a:xfrm>
          <a:prstGeom prst="rect">
            <a:avLst/>
          </a:prstGeom>
          <a:noFill/>
        </p:spPr>
        <p:txBody>
          <a:bodyPr wrap="square">
            <a:spAutoFit/>
          </a:bodyPr>
          <a:lstStyle/>
          <a:p>
            <a:pPr marL="914400" lvl="1" indent="-457200" algn="just" defTabSz="457200">
              <a:buFont typeface="+mj-lt"/>
              <a:buAutoNum type="arabicPeriod" startAt="3"/>
              <a:defRPr/>
            </a:pPr>
            <a:r>
              <a:rPr lang="en-US" b="1" dirty="0">
                <a:latin typeface="Arial" panose="020B0604020202020204" pitchFamily="34" charset="0"/>
                <a:cs typeface="Arial" panose="020B0604020202020204" pitchFamily="34" charset="0"/>
              </a:rPr>
              <a:t>Draft Decree on the Conclusion and Implementation of Electric Labor Contracts</a:t>
            </a:r>
          </a:p>
          <a:p>
            <a:pPr lvl="1" algn="just" defTabSz="457200">
              <a:defRPr/>
            </a:pPr>
            <a:endParaRPr lang="en-US" sz="1600" dirty="0">
              <a:effectLst/>
              <a:latin typeface="Arial" panose="020B0604020202020204" pitchFamily="34" charset="0"/>
              <a:ea typeface="SimSun" panose="02010600030101010101" pitchFamily="2" charset="-122"/>
              <a:cs typeface="Times New Roman" panose="02020603050405020304" pitchFamily="18" charset="0"/>
            </a:endParaRPr>
          </a:p>
          <a:p>
            <a:pPr marL="285750" indent="-285750" algn="just">
              <a:buFont typeface="Arial" panose="020B0604020202020204" pitchFamily="34" charset="0"/>
              <a:buChar char="•"/>
            </a:pPr>
            <a:r>
              <a:rPr lang="en-US" b="1" dirty="0">
                <a:effectLst/>
                <a:latin typeface="Arial" panose="020B0604020202020204" pitchFamily="34" charset="0"/>
                <a:ea typeface="SimSun" panose="02010600030101010101" pitchFamily="2" charset="-122"/>
                <a:cs typeface="Arial" panose="020B0604020202020204" pitchFamily="34" charset="0"/>
              </a:rPr>
              <a:t>Parties involved</a:t>
            </a:r>
            <a:r>
              <a:rPr lang="en-US" dirty="0">
                <a:effectLst/>
                <a:latin typeface="Arial" panose="020B0604020202020204" pitchFamily="34" charset="0"/>
                <a:ea typeface="SimSun" panose="02010600030101010101" pitchFamily="2" charset="-122"/>
                <a:cs typeface="Arial" panose="020B0604020202020204" pitchFamily="34" charset="0"/>
              </a:rPr>
              <a:t>: employees, employers and third-party service providers offering software solutions for concluding and implementing e-Contracts.</a:t>
            </a:r>
          </a:p>
          <a:p>
            <a:pPr marL="285750" indent="-285750" algn="just">
              <a:buFont typeface="Arial" panose="020B0604020202020204" pitchFamily="34" charset="0"/>
              <a:buChar char="•"/>
            </a:pPr>
            <a:r>
              <a:rPr lang="en-US" b="1" dirty="0">
                <a:latin typeface="Arial" panose="020B0604020202020204" pitchFamily="34" charset="0"/>
                <a:ea typeface="SimSun" panose="02010600030101010101" pitchFamily="2" charset="-122"/>
                <a:cs typeface="Arial" panose="020B0604020202020204" pitchFamily="34" charset="0"/>
              </a:rPr>
              <a:t>E-Contracts execution conditions</a:t>
            </a:r>
            <a:r>
              <a:rPr lang="en-US" dirty="0">
                <a:latin typeface="Arial" panose="020B0604020202020204" pitchFamily="34" charset="0"/>
                <a:ea typeface="SimSun" panose="02010600030101010101" pitchFamily="2" charset="-122"/>
                <a:cs typeface="Arial" panose="020B0604020202020204" pitchFamily="34" charset="0"/>
              </a:rPr>
              <a:t>: employers and employees must (1) </a:t>
            </a:r>
            <a:r>
              <a:rPr lang="en-US" dirty="0">
                <a:latin typeface="Arial" panose="020B0604020202020204" pitchFamily="34" charset="0"/>
                <a:cs typeface="Arial" panose="020B0604020202020204" pitchFamily="34" charset="0"/>
              </a:rPr>
              <a:t>hold an electronic identification account compliant with e-identification laws; and (2) possess a valid digital signature issued by accredited bodies or recognized under law.</a:t>
            </a:r>
          </a:p>
          <a:p>
            <a:pPr marL="285750" indent="-285750" algn="just">
              <a:buFont typeface="Arial" panose="020B0604020202020204" pitchFamily="34" charset="0"/>
              <a:buChar char="•"/>
            </a:pPr>
            <a:r>
              <a:rPr lang="en-US" dirty="0">
                <a:effectLst/>
                <a:latin typeface="Arial" panose="020B0604020202020204" pitchFamily="34" charset="0"/>
                <a:ea typeface="SimSun" panose="02010600030101010101" pitchFamily="2" charset="-122"/>
                <a:cs typeface="Arial" panose="020B0604020202020204" pitchFamily="34" charset="0"/>
              </a:rPr>
              <a:t>Execution of e-contracts </a:t>
            </a:r>
            <a:r>
              <a:rPr lang="en-US" dirty="0">
                <a:latin typeface="Arial" panose="020B0604020202020204" pitchFamily="34" charset="0"/>
                <a:cs typeface="Arial" panose="020B0604020202020204" pitchFamily="34" charset="0"/>
              </a:rPr>
              <a:t>must comply with prescribed technical standards, including, among others, the requirement to connect to the nationwide Electronic Labor Contract Platform through standard API interfaces. The platform is to centrally manage labor contract data nationwide and to provide shared services to state agencies, employers and employees by integrating with the national ID database, social insurance system and other administrative databases. </a:t>
            </a:r>
          </a:p>
          <a:p>
            <a:pPr marL="285750" indent="-285750" algn="just">
              <a:buFont typeface="Arial" panose="020B0604020202020204" pitchFamily="34" charset="0"/>
              <a:buChar char="•"/>
            </a:pPr>
            <a:r>
              <a:rPr lang="en-US" b="1" dirty="0">
                <a:latin typeface="Arial" panose="020B0604020202020204" pitchFamily="34" charset="0"/>
                <a:cs typeface="Arial" panose="020B0604020202020204" pitchFamily="34" charset="0"/>
              </a:rPr>
              <a:t>Effectiveness of e-contracts</a:t>
            </a:r>
            <a:r>
              <a:rPr lang="en-US" dirty="0">
                <a:latin typeface="Arial" panose="020B0604020202020204" pitchFamily="34" charset="0"/>
                <a:cs typeface="Arial" panose="020B0604020202020204" pitchFamily="34" charset="0"/>
              </a:rPr>
              <a:t>: An e-Contract is effective upon completion of the last digital signature, unless otherwise agreed.</a:t>
            </a:r>
          </a:p>
          <a:p>
            <a:pPr marL="285750" indent="-285750" algn="just">
              <a:buFont typeface="Arial" panose="020B0604020202020204" pitchFamily="34" charset="0"/>
              <a:buChar char="•"/>
            </a:pPr>
            <a:r>
              <a:rPr lang="en-US" dirty="0">
                <a:latin typeface="Arial" panose="020B0604020202020204" pitchFamily="34" charset="0"/>
                <a:cs typeface="Arial" panose="020B0604020202020204" pitchFamily="34" charset="0"/>
              </a:rPr>
              <a:t>If the original contract was electronic, all changes or termination must also be electronic. If it was on paper, it must first be converted into a digital format under the Electronic Transactions Law before any electronic changes or termination.</a:t>
            </a:r>
          </a:p>
          <a:p>
            <a:pPr marL="285750" indent="-285750" algn="just">
              <a:buFont typeface="Wingdings" pitchFamily="2" charset="2"/>
              <a:buChar char="§"/>
            </a:pPr>
            <a:endParaRPr lang="en-US" dirty="0">
              <a:effectLst/>
              <a:latin typeface="Arial" panose="020B0604020202020204" pitchFamily="34" charset="0"/>
              <a:ea typeface="SimSun" panose="02010600030101010101" pitchFamily="2" charset="-122"/>
              <a:cs typeface="Times New Roman" panose="02020603050405020304" pitchFamily="18" charset="0"/>
            </a:endParaRPr>
          </a:p>
          <a:p>
            <a:pPr algn="just"/>
            <a:r>
              <a:rPr lang="en-US" b="1" dirty="0">
                <a:latin typeface="Arial" panose="020B0604020202020204" pitchFamily="34" charset="0"/>
                <a:ea typeface="SimSun" panose="02010600030101010101" pitchFamily="2" charset="-122"/>
                <a:cs typeface="Times New Roman" panose="02020603050405020304" pitchFamily="18" charset="0"/>
              </a:rPr>
              <a:t>The Draft is still under refining process by the Ministry of Home Affairs.</a:t>
            </a:r>
            <a:endParaRPr lang="en-US" b="1" dirty="0">
              <a:effectLst/>
              <a:latin typeface="Arial" panose="020B0604020202020204" pitchFamily="34" charset="0"/>
              <a:ea typeface="SimSun" panose="02010600030101010101" pitchFamily="2" charset="-122"/>
              <a:cs typeface="Times New Roman" panose="02020603050405020304" pitchFamily="18" charset="0"/>
            </a:endParaRPr>
          </a:p>
        </p:txBody>
      </p:sp>
      <p:sp>
        <p:nvSpPr>
          <p:cNvPr id="2" name="Text Box 1">
            <a:extLst>
              <a:ext uri="{FF2B5EF4-FFF2-40B4-BE49-F238E27FC236}">
                <a16:creationId xmlns:a16="http://schemas.microsoft.com/office/drawing/2014/main" id="{5CF1D736-35B1-CAF1-4647-3F865BD40DFB}"/>
              </a:ext>
            </a:extLst>
          </p:cNvPr>
          <p:cNvSpPr txBox="1"/>
          <p:nvPr/>
        </p:nvSpPr>
        <p:spPr>
          <a:xfrm>
            <a:off x="4361815" y="2783840"/>
            <a:ext cx="309880" cy="645160"/>
          </a:xfrm>
          <a:prstGeom prst="rect">
            <a:avLst/>
          </a:prstGeom>
          <a:noFill/>
        </p:spPr>
        <p:txBody>
          <a:bodyPr wrap="none" rtlCol="0">
            <a:spAutoFit/>
          </a:bodyPr>
          <a:lstStyle/>
          <a:p>
            <a:endParaRPr lang="en-US">
              <a:latin typeface="Arial Regular" panose="020B0604020202020204" charset="0"/>
              <a:cs typeface="Arial Regular" panose="020B0604020202020204" charset="0"/>
            </a:endParaRPr>
          </a:p>
          <a:p>
            <a:endParaRPr lang="en-US">
              <a:latin typeface="Arial Regular" panose="020B0604020202020204" charset="0"/>
              <a:cs typeface="Arial Regular" panose="020B0604020202020204" charset="0"/>
            </a:endParaRPr>
          </a:p>
        </p:txBody>
      </p:sp>
      <p:sp>
        <p:nvSpPr>
          <p:cNvPr id="6" name="object 5"/>
          <p:cNvSpPr/>
          <p:nvPr/>
        </p:nvSpPr>
        <p:spPr>
          <a:xfrm>
            <a:off x="9627577" y="252422"/>
            <a:ext cx="1978269" cy="678799"/>
          </a:xfrm>
          <a:prstGeom prst="rect">
            <a:avLst/>
          </a:prstGeom>
          <a:blipFill>
            <a:blip r:embed="rId3" cstate="print"/>
            <a:stretch>
              <a:fillRect/>
            </a:stretch>
          </a:blipFill>
        </p:spPr>
        <p:txBody>
          <a:bodyPr wrap="square" lIns="0" tIns="0" rIns="0" bIns="0" rtlCol="0"/>
          <a:lstStyle/>
          <a:p>
            <a:endParaRPr/>
          </a:p>
        </p:txBody>
      </p:sp>
      <p:sp>
        <p:nvSpPr>
          <p:cNvPr id="3" name="Rectangle 1">
            <a:extLst>
              <a:ext uri="{FF2B5EF4-FFF2-40B4-BE49-F238E27FC236}">
                <a16:creationId xmlns:a16="http://schemas.microsoft.com/office/drawing/2014/main" id="{70544141-B4D5-ED05-0DF6-BD80C30CCBB1}"/>
              </a:ext>
            </a:extLst>
          </p:cNvPr>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296295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2028</TotalTime>
  <Words>1057</Words>
  <Application>Microsoft Office PowerPoint</Application>
  <PresentationFormat>Widescreen</PresentationFormat>
  <Paragraphs>69</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Poppins</vt:lpstr>
      <vt:lpstr>Wingdings</vt:lpstr>
      <vt:lpstr>Arial Regular</vt:lpstr>
      <vt:lpstr>Arial</vt:lpstr>
      <vt:lpstr>Calibri</vt:lpstr>
      <vt:lpstr>1_Office Theme</vt:lpstr>
      <vt:lpstr>LEGAL UPDATE – 10 December 2025  DUANE MORRIS VIETNAM LLC</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DMVN</dc:creator>
  <cp:lastModifiedBy>Nguyen, Thu Quynh</cp:lastModifiedBy>
  <cp:revision>76</cp:revision>
  <dcterms:created xsi:type="dcterms:W3CDTF">2023-12-13T13:53:58Z</dcterms:created>
  <dcterms:modified xsi:type="dcterms:W3CDTF">2025-12-10T10:28:06Z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1033-5.3.0.7932</vt:lpwstr>
  </property>
</Properties>
</file>