
<file path=[Content_Types].xml><?xml version="1.0" encoding="utf-8"?>
<Types xmlns="http://schemas.openxmlformats.org/package/2006/content-types">
  <Default Extension="fntdata" ContentType="application/x-fontdata"/>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1404" r:id="rId2"/>
    <p:sldId id="1385" r:id="rId3"/>
    <p:sldId id="1379" r:id="rId4"/>
    <p:sldId id="1411" r:id="rId5"/>
    <p:sldId id="1392" r:id="rId6"/>
    <p:sldId id="1409" r:id="rId7"/>
    <p:sldId id="1414"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Poppins" panose="00000500000000000000"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Pham" userId="3f3ceadf-8836-4adb-94f7-4a1002e0e3a8" providerId="ADAL" clId="{52CBEE11-07DB-4107-A3F2-6B1A30A90DB9}"/>
    <pc:docChg chg="undo redo custSel addSld delSld modSld">
      <pc:chgData name="Ha Pham" userId="3f3ceadf-8836-4adb-94f7-4a1002e0e3a8" providerId="ADAL" clId="{52CBEE11-07DB-4107-A3F2-6B1A30A90DB9}" dt="2025-12-17T09:09:02.595" v="867" actId="2696"/>
      <pc:docMkLst>
        <pc:docMk/>
      </pc:docMkLst>
      <pc:sldChg chg="modSp mod">
        <pc:chgData name="Ha Pham" userId="3f3ceadf-8836-4adb-94f7-4a1002e0e3a8" providerId="ADAL" clId="{52CBEE11-07DB-4107-A3F2-6B1A30A90DB9}" dt="2025-12-17T09:03:35.840" v="722" actId="20577"/>
        <pc:sldMkLst>
          <pc:docMk/>
          <pc:sldMk cId="0" sldId="1379"/>
        </pc:sldMkLst>
        <pc:spChg chg="mod">
          <ac:chgData name="Ha Pham" userId="3f3ceadf-8836-4adb-94f7-4a1002e0e3a8" providerId="ADAL" clId="{52CBEE11-07DB-4107-A3F2-6B1A30A90DB9}" dt="2025-12-17T09:03:35.840" v="722" actId="20577"/>
          <ac:spMkLst>
            <pc:docMk/>
            <pc:sldMk cId="0" sldId="1379"/>
            <ac:spMk id="16" creationId="{00000000-0000-0000-0000-000000000000}"/>
          </ac:spMkLst>
        </pc:spChg>
      </pc:sldChg>
      <pc:sldChg chg="modSp mod">
        <pc:chgData name="Ha Pham" userId="3f3ceadf-8836-4adb-94f7-4a1002e0e3a8" providerId="ADAL" clId="{52CBEE11-07DB-4107-A3F2-6B1A30A90DB9}" dt="2025-12-17T09:02:49.106" v="706" actId="20577"/>
        <pc:sldMkLst>
          <pc:docMk/>
          <pc:sldMk cId="0" sldId="1385"/>
        </pc:sldMkLst>
        <pc:graphicFrameChg chg="mod modGraphic">
          <ac:chgData name="Ha Pham" userId="3f3ceadf-8836-4adb-94f7-4a1002e0e3a8" providerId="ADAL" clId="{52CBEE11-07DB-4107-A3F2-6B1A30A90DB9}" dt="2025-12-17T09:02:49.106" v="706" actId="20577"/>
          <ac:graphicFrameMkLst>
            <pc:docMk/>
            <pc:sldMk cId="0" sldId="1385"/>
            <ac:graphicFrameMk id="3" creationId="{00000000-0000-0000-0000-000000000000}"/>
          </ac:graphicFrameMkLst>
        </pc:graphicFrameChg>
      </pc:sldChg>
      <pc:sldChg chg="modSp mod">
        <pc:chgData name="Ha Pham" userId="3f3ceadf-8836-4adb-94f7-4a1002e0e3a8" providerId="ADAL" clId="{52CBEE11-07DB-4107-A3F2-6B1A30A90DB9}" dt="2025-12-17T09:01:15.966" v="647" actId="6549"/>
        <pc:sldMkLst>
          <pc:docMk/>
          <pc:sldMk cId="112962954" sldId="1392"/>
        </pc:sldMkLst>
        <pc:spChg chg="mod">
          <ac:chgData name="Ha Pham" userId="3f3ceadf-8836-4adb-94f7-4a1002e0e3a8" providerId="ADAL" clId="{52CBEE11-07DB-4107-A3F2-6B1A30A90DB9}" dt="2025-12-17T09:01:15.966" v="647" actId="6549"/>
          <ac:spMkLst>
            <pc:docMk/>
            <pc:sldMk cId="112962954" sldId="1392"/>
            <ac:spMk id="16" creationId="{9092C668-1993-AD1D-44A8-01F242972334}"/>
          </ac:spMkLst>
        </pc:spChg>
      </pc:sldChg>
      <pc:sldChg chg="modSp mod">
        <pc:chgData name="Ha Pham" userId="3f3ceadf-8836-4adb-94f7-4a1002e0e3a8" providerId="ADAL" clId="{52CBEE11-07DB-4107-A3F2-6B1A30A90DB9}" dt="2025-12-17T07:32:41.802" v="81" actId="20577"/>
        <pc:sldMkLst>
          <pc:docMk/>
          <pc:sldMk cId="3550065058" sldId="1404"/>
        </pc:sldMkLst>
        <pc:spChg chg="mod">
          <ac:chgData name="Ha Pham" userId="3f3ceadf-8836-4adb-94f7-4a1002e0e3a8" providerId="ADAL" clId="{52CBEE11-07DB-4107-A3F2-6B1A30A90DB9}" dt="2025-12-17T07:32:41.802" v="81" actId="20577"/>
          <ac:spMkLst>
            <pc:docMk/>
            <pc:sldMk cId="3550065058" sldId="1404"/>
            <ac:spMk id="4" creationId="{00000000-0000-0000-0000-000000000000}"/>
          </ac:spMkLst>
        </pc:spChg>
      </pc:sldChg>
      <pc:sldChg chg="del">
        <pc:chgData name="Ha Pham" userId="3f3ceadf-8836-4adb-94f7-4a1002e0e3a8" providerId="ADAL" clId="{52CBEE11-07DB-4107-A3F2-6B1A30A90DB9}" dt="2025-12-17T08:53:21.129" v="390" actId="2696"/>
        <pc:sldMkLst>
          <pc:docMk/>
          <pc:sldMk cId="988313631" sldId="1406"/>
        </pc:sldMkLst>
      </pc:sldChg>
      <pc:sldChg chg="delSp modSp mod">
        <pc:chgData name="Ha Pham" userId="3f3ceadf-8836-4adb-94f7-4a1002e0e3a8" providerId="ADAL" clId="{52CBEE11-07DB-4107-A3F2-6B1A30A90DB9}" dt="2025-12-17T09:02:13.255" v="671" actId="113"/>
        <pc:sldMkLst>
          <pc:docMk/>
          <pc:sldMk cId="2139294556" sldId="1409"/>
        </pc:sldMkLst>
        <pc:spChg chg="mod">
          <ac:chgData name="Ha Pham" userId="3f3ceadf-8836-4adb-94f7-4a1002e0e3a8" providerId="ADAL" clId="{52CBEE11-07DB-4107-A3F2-6B1A30A90DB9}" dt="2025-12-17T09:02:13.255" v="671" actId="113"/>
          <ac:spMkLst>
            <pc:docMk/>
            <pc:sldMk cId="2139294556" sldId="1409"/>
            <ac:spMk id="16" creationId="{9092C668-1993-AD1D-44A8-01F242972334}"/>
          </ac:spMkLst>
        </pc:spChg>
        <pc:cxnChg chg="del">
          <ac:chgData name="Ha Pham" userId="3f3ceadf-8836-4adb-94f7-4a1002e0e3a8" providerId="ADAL" clId="{52CBEE11-07DB-4107-A3F2-6B1A30A90DB9}" dt="2025-12-17T09:01:27.379" v="649" actId="478"/>
          <ac:cxnSpMkLst>
            <pc:docMk/>
            <pc:sldMk cId="2139294556" sldId="1409"/>
            <ac:cxnSpMk id="17" creationId="{C7697666-B56A-EDCC-2CF3-857A96293938}"/>
          </ac:cxnSpMkLst>
        </pc:cxnChg>
      </pc:sldChg>
      <pc:sldChg chg="addSp delSp new del mod">
        <pc:chgData name="Ha Pham" userId="3f3ceadf-8836-4adb-94f7-4a1002e0e3a8" providerId="ADAL" clId="{52CBEE11-07DB-4107-A3F2-6B1A30A90DB9}" dt="2025-12-17T08:53:10.300" v="389" actId="2696"/>
        <pc:sldMkLst>
          <pc:docMk/>
          <pc:sldMk cId="2039961395" sldId="1410"/>
        </pc:sldMkLst>
        <pc:spChg chg="add del">
          <ac:chgData name="Ha Pham" userId="3f3ceadf-8836-4adb-94f7-4a1002e0e3a8" providerId="ADAL" clId="{52CBEE11-07DB-4107-A3F2-6B1A30A90DB9}" dt="2025-12-17T08:49:35.613" v="343" actId="22"/>
          <ac:spMkLst>
            <pc:docMk/>
            <pc:sldMk cId="2039961395" sldId="1410"/>
            <ac:spMk id="3" creationId="{2A00D1B4-8CBA-DDD1-5052-FC40B2AE4B5B}"/>
          </ac:spMkLst>
        </pc:spChg>
      </pc:sldChg>
      <pc:sldChg chg="delSp modSp add mod">
        <pc:chgData name="Ha Pham" userId="3f3ceadf-8836-4adb-94f7-4a1002e0e3a8" providerId="ADAL" clId="{52CBEE11-07DB-4107-A3F2-6B1A30A90DB9}" dt="2025-12-17T08:53:05.596" v="388" actId="6549"/>
        <pc:sldMkLst>
          <pc:docMk/>
          <pc:sldMk cId="109108205" sldId="1411"/>
        </pc:sldMkLst>
        <pc:spChg chg="mod">
          <ac:chgData name="Ha Pham" userId="3f3ceadf-8836-4adb-94f7-4a1002e0e3a8" providerId="ADAL" clId="{52CBEE11-07DB-4107-A3F2-6B1A30A90DB9}" dt="2025-12-17T08:53:05.596" v="388" actId="6549"/>
          <ac:spMkLst>
            <pc:docMk/>
            <pc:sldMk cId="109108205" sldId="1411"/>
            <ac:spMk id="16" creationId="{00000000-0000-0000-0000-000000000000}"/>
          </ac:spMkLst>
        </pc:spChg>
        <pc:cxnChg chg="del">
          <ac:chgData name="Ha Pham" userId="3f3ceadf-8836-4adb-94f7-4a1002e0e3a8" providerId="ADAL" clId="{52CBEE11-07DB-4107-A3F2-6B1A30A90DB9}" dt="2025-12-17T08:50:17.570" v="353" actId="478"/>
          <ac:cxnSpMkLst>
            <pc:docMk/>
            <pc:sldMk cId="109108205" sldId="1411"/>
            <ac:cxnSpMk id="17" creationId="{00000000-0000-0000-0000-000000000000}"/>
          </ac:cxnSpMkLst>
        </pc:cxnChg>
      </pc:sldChg>
      <pc:sldChg chg="new del">
        <pc:chgData name="Ha Pham" userId="3f3ceadf-8836-4adb-94f7-4a1002e0e3a8" providerId="ADAL" clId="{52CBEE11-07DB-4107-A3F2-6B1A30A90DB9}" dt="2025-12-17T09:04:59.480" v="725" actId="47"/>
        <pc:sldMkLst>
          <pc:docMk/>
          <pc:sldMk cId="490943825" sldId="1412"/>
        </pc:sldMkLst>
      </pc:sldChg>
      <pc:sldChg chg="modSp add del mod">
        <pc:chgData name="Ha Pham" userId="3f3ceadf-8836-4adb-94f7-4a1002e0e3a8" providerId="ADAL" clId="{52CBEE11-07DB-4107-A3F2-6B1A30A90DB9}" dt="2025-12-17T09:09:02.595" v="867" actId="2696"/>
        <pc:sldMkLst>
          <pc:docMk/>
          <pc:sldMk cId="2857177993" sldId="1413"/>
        </pc:sldMkLst>
        <pc:spChg chg="mod">
          <ac:chgData name="Ha Pham" userId="3f3ceadf-8836-4adb-94f7-4a1002e0e3a8" providerId="ADAL" clId="{52CBEE11-07DB-4107-A3F2-6B1A30A90DB9}" dt="2025-12-17T09:05:17.129" v="762" actId="20577"/>
          <ac:spMkLst>
            <pc:docMk/>
            <pc:sldMk cId="2857177993" sldId="1413"/>
            <ac:spMk id="16" creationId="{9092C668-1993-AD1D-44A8-01F242972334}"/>
          </ac:spMkLst>
        </pc:spChg>
      </pc:sldChg>
      <pc:sldChg chg="modSp add mod">
        <pc:chgData name="Ha Pham" userId="3f3ceadf-8836-4adb-94f7-4a1002e0e3a8" providerId="ADAL" clId="{52CBEE11-07DB-4107-A3F2-6B1A30A90DB9}" dt="2025-12-17T09:08:43.154" v="866" actId="20577"/>
        <pc:sldMkLst>
          <pc:docMk/>
          <pc:sldMk cId="669070136" sldId="1414"/>
        </pc:sldMkLst>
        <pc:spChg chg="mod">
          <ac:chgData name="Ha Pham" userId="3f3ceadf-8836-4adb-94f7-4a1002e0e3a8" providerId="ADAL" clId="{52CBEE11-07DB-4107-A3F2-6B1A30A90DB9}" dt="2025-12-17T09:08:43.154" v="866" actId="20577"/>
          <ac:spMkLst>
            <pc:docMk/>
            <pc:sldMk cId="669070136" sldId="1414"/>
            <ac:spMk id="16" creationId="{9092C668-1993-AD1D-44A8-01F2429723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8EC09-9233-4D45-A0B3-5C8757D88F77}" type="datetimeFigureOut">
              <a:rPr lang="en-GB" smtClean="0"/>
              <a:t>17/12/2025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C661-F29A-47E2-82EE-1B3F8B5E279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42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49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87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0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12/17/2025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97" y="0"/>
            <a:ext cx="12186508" cy="6854784"/>
          </a:xfrm>
          <a:prstGeom prst="rect">
            <a:avLst/>
          </a:prstGeom>
          <a:blipFill>
            <a:blip r:embed="rId2" cstate="print"/>
            <a:stretch>
              <a:fillRect/>
            </a:stretch>
          </a:blipFill>
        </p:spPr>
        <p:txBody>
          <a:bodyPr wrap="square" lIns="0" tIns="0" rIns="0" bIns="0" rtlCol="0"/>
          <a:lstStyle/>
          <a:p>
            <a:endParaRPr sz="1199"/>
          </a:p>
        </p:txBody>
      </p:sp>
      <p:sp>
        <p:nvSpPr>
          <p:cNvPr id="3" name="object 3"/>
          <p:cNvSpPr txBox="1"/>
          <p:nvPr/>
        </p:nvSpPr>
        <p:spPr>
          <a:xfrm>
            <a:off x="1971639" y="6080885"/>
            <a:ext cx="8249907" cy="492443"/>
          </a:xfrm>
          <a:prstGeom prst="rect">
            <a:avLst/>
          </a:prstGeom>
        </p:spPr>
        <p:txBody>
          <a:bodyPr vert="horz" wrap="square" lIns="0" tIns="0" rIns="0" bIns="0" rtlCol="0">
            <a:spAutoFit/>
          </a:bodyPr>
          <a:lstStyle/>
          <a:p>
            <a:pPr algn="ctr">
              <a:lnSpc>
                <a:spcPct val="100000"/>
              </a:lnSpc>
            </a:pPr>
            <a:r>
              <a:rPr sz="800" spc="-3">
                <a:solidFill>
                  <a:srgbClr val="243C6A"/>
                </a:solidFill>
                <a:latin typeface="Arial"/>
                <a:cs typeface="Arial"/>
              </a:rPr>
              <a:t>©2017 Duane Morris </a:t>
            </a:r>
            <a:r>
              <a:rPr sz="800">
                <a:solidFill>
                  <a:srgbClr val="243C6A"/>
                </a:solidFill>
                <a:latin typeface="Arial"/>
                <a:cs typeface="Arial"/>
              </a:rPr>
              <a:t>LLP. </a:t>
            </a:r>
            <a:r>
              <a:rPr sz="800" spc="-3">
                <a:solidFill>
                  <a:srgbClr val="243C6A"/>
                </a:solidFill>
                <a:latin typeface="Arial"/>
                <a:cs typeface="Arial"/>
              </a:rPr>
              <a:t>All Rights Reserved. Duane Morris is a registered service </a:t>
            </a:r>
            <a:r>
              <a:rPr sz="800">
                <a:solidFill>
                  <a:srgbClr val="243C6A"/>
                </a:solidFill>
                <a:latin typeface="Arial"/>
                <a:cs typeface="Arial"/>
              </a:rPr>
              <a:t>mark of </a:t>
            </a:r>
            <a:r>
              <a:rPr sz="800" spc="-3">
                <a:solidFill>
                  <a:srgbClr val="243C6A"/>
                </a:solidFill>
                <a:latin typeface="Arial"/>
                <a:cs typeface="Arial"/>
              </a:rPr>
              <a:t>Duane Morris</a:t>
            </a:r>
            <a:r>
              <a:rPr sz="800" spc="-33">
                <a:solidFill>
                  <a:srgbClr val="243C6A"/>
                </a:solidFill>
                <a:latin typeface="Arial"/>
                <a:cs typeface="Arial"/>
              </a:rPr>
              <a:t> </a:t>
            </a:r>
            <a:r>
              <a:rPr sz="800">
                <a:solidFill>
                  <a:srgbClr val="243C6A"/>
                </a:solidFill>
                <a:latin typeface="Arial"/>
                <a:cs typeface="Arial"/>
              </a:rPr>
              <a:t>LLP.</a:t>
            </a:r>
            <a:endParaRPr sz="800">
              <a:latin typeface="Arial"/>
              <a:cs typeface="Arial"/>
            </a:endParaRPr>
          </a:p>
          <a:p>
            <a:pPr marL="8462" marR="3385" indent="-423" algn="ctr"/>
            <a:r>
              <a:rPr sz="800" spc="-3">
                <a:solidFill>
                  <a:srgbClr val="243C6A"/>
                </a:solidFill>
                <a:latin typeface="Arial"/>
                <a:cs typeface="Arial"/>
              </a:rPr>
              <a:t>Duane Morris – Firm </a:t>
            </a:r>
            <a:r>
              <a:rPr sz="800">
                <a:solidFill>
                  <a:srgbClr val="243C6A"/>
                </a:solidFill>
                <a:latin typeface="Arial"/>
                <a:cs typeface="Arial"/>
              </a:rPr>
              <a:t>Offices | </a:t>
            </a:r>
            <a:r>
              <a:rPr sz="800" spc="-3">
                <a:solidFill>
                  <a:srgbClr val="243C6A"/>
                </a:solidFill>
                <a:latin typeface="Arial"/>
                <a:cs typeface="Arial"/>
              </a:rPr>
              <a:t>New York </a:t>
            </a:r>
            <a:r>
              <a:rPr sz="800">
                <a:solidFill>
                  <a:srgbClr val="243C6A"/>
                </a:solidFill>
                <a:latin typeface="Arial"/>
                <a:cs typeface="Arial"/>
              </a:rPr>
              <a:t>| </a:t>
            </a:r>
            <a:r>
              <a:rPr sz="800" spc="-3">
                <a:solidFill>
                  <a:srgbClr val="243C6A"/>
                </a:solidFill>
                <a:latin typeface="Arial"/>
                <a:cs typeface="Arial"/>
              </a:rPr>
              <a:t>London </a:t>
            </a:r>
            <a:r>
              <a:rPr sz="800">
                <a:solidFill>
                  <a:srgbClr val="243C6A"/>
                </a:solidFill>
                <a:latin typeface="Arial"/>
                <a:cs typeface="Arial"/>
              </a:rPr>
              <a:t>| </a:t>
            </a:r>
            <a:r>
              <a:rPr sz="800" spc="-3">
                <a:solidFill>
                  <a:srgbClr val="243C6A"/>
                </a:solidFill>
                <a:latin typeface="Arial"/>
                <a:cs typeface="Arial"/>
              </a:rPr>
              <a:t>Singapore </a:t>
            </a:r>
            <a:r>
              <a:rPr sz="800">
                <a:solidFill>
                  <a:srgbClr val="243C6A"/>
                </a:solidFill>
                <a:latin typeface="Arial"/>
                <a:cs typeface="Arial"/>
              </a:rPr>
              <a:t>| </a:t>
            </a:r>
            <a:r>
              <a:rPr sz="800" spc="-3">
                <a:solidFill>
                  <a:srgbClr val="243C6A"/>
                </a:solidFill>
                <a:latin typeface="Arial"/>
                <a:cs typeface="Arial"/>
              </a:rPr>
              <a:t>Philadelphia </a:t>
            </a:r>
            <a:r>
              <a:rPr sz="800">
                <a:solidFill>
                  <a:srgbClr val="243C6A"/>
                </a:solidFill>
                <a:latin typeface="Arial"/>
                <a:cs typeface="Arial"/>
              </a:rPr>
              <a:t>| </a:t>
            </a:r>
            <a:r>
              <a:rPr sz="800" spc="-3">
                <a:solidFill>
                  <a:srgbClr val="243C6A"/>
                </a:solidFill>
                <a:latin typeface="Arial"/>
                <a:cs typeface="Arial"/>
              </a:rPr>
              <a:t>Chicago </a:t>
            </a:r>
            <a:r>
              <a:rPr sz="800">
                <a:solidFill>
                  <a:srgbClr val="243C6A"/>
                </a:solidFill>
                <a:latin typeface="Arial"/>
                <a:cs typeface="Arial"/>
              </a:rPr>
              <a:t>| </a:t>
            </a:r>
            <a:r>
              <a:rPr sz="800" spc="-3">
                <a:solidFill>
                  <a:srgbClr val="243C6A"/>
                </a:solidFill>
                <a:latin typeface="Arial"/>
                <a:cs typeface="Arial"/>
              </a:rPr>
              <a:t>Washington, D.C. </a:t>
            </a:r>
            <a:r>
              <a:rPr sz="800">
                <a:solidFill>
                  <a:srgbClr val="243C6A"/>
                </a:solidFill>
                <a:latin typeface="Arial"/>
                <a:cs typeface="Arial"/>
              </a:rPr>
              <a:t>| </a:t>
            </a:r>
            <a:r>
              <a:rPr sz="800" spc="-3">
                <a:solidFill>
                  <a:srgbClr val="243C6A"/>
                </a:solidFill>
                <a:latin typeface="Arial"/>
                <a:cs typeface="Arial"/>
              </a:rPr>
              <a:t>San Francisco </a:t>
            </a:r>
            <a:r>
              <a:rPr sz="800">
                <a:solidFill>
                  <a:srgbClr val="243C6A"/>
                </a:solidFill>
                <a:latin typeface="Arial"/>
                <a:cs typeface="Arial"/>
              </a:rPr>
              <a:t>| </a:t>
            </a:r>
            <a:r>
              <a:rPr sz="800" spc="-3">
                <a:solidFill>
                  <a:srgbClr val="243C6A"/>
                </a:solidFill>
                <a:latin typeface="Arial"/>
                <a:cs typeface="Arial"/>
              </a:rPr>
              <a:t>Silicon Valley </a:t>
            </a:r>
            <a:r>
              <a:rPr sz="800">
                <a:solidFill>
                  <a:srgbClr val="243C6A"/>
                </a:solidFill>
                <a:latin typeface="Arial"/>
                <a:cs typeface="Arial"/>
              </a:rPr>
              <a:t>| </a:t>
            </a:r>
            <a:r>
              <a:rPr sz="800" spc="-3">
                <a:solidFill>
                  <a:srgbClr val="243C6A"/>
                </a:solidFill>
                <a:latin typeface="Arial"/>
                <a:cs typeface="Arial"/>
              </a:rPr>
              <a:t>San Diego </a:t>
            </a:r>
            <a:r>
              <a:rPr sz="800">
                <a:solidFill>
                  <a:srgbClr val="243C6A"/>
                </a:solidFill>
                <a:latin typeface="Arial"/>
                <a:cs typeface="Arial"/>
              </a:rPr>
              <a:t>| </a:t>
            </a:r>
            <a:r>
              <a:rPr sz="800" spc="-3">
                <a:solidFill>
                  <a:srgbClr val="243C6A"/>
                </a:solidFill>
                <a:latin typeface="Arial"/>
                <a:cs typeface="Arial"/>
              </a:rPr>
              <a:t>Shanghai </a:t>
            </a:r>
            <a:r>
              <a:rPr sz="800">
                <a:solidFill>
                  <a:srgbClr val="243C6A"/>
                </a:solidFill>
                <a:latin typeface="Arial"/>
                <a:cs typeface="Arial"/>
              </a:rPr>
              <a:t>| </a:t>
            </a:r>
            <a:r>
              <a:rPr sz="800" spc="-3">
                <a:solidFill>
                  <a:srgbClr val="243C6A"/>
                </a:solidFill>
                <a:latin typeface="Arial"/>
                <a:cs typeface="Arial"/>
              </a:rPr>
              <a:t>Taiwan </a:t>
            </a:r>
            <a:r>
              <a:rPr sz="800">
                <a:solidFill>
                  <a:srgbClr val="446FA9"/>
                </a:solidFill>
                <a:latin typeface="Arial"/>
                <a:cs typeface="Arial"/>
              </a:rPr>
              <a:t>| </a:t>
            </a:r>
            <a:r>
              <a:rPr sz="800">
                <a:solidFill>
                  <a:srgbClr val="243C6A"/>
                </a:solidFill>
                <a:latin typeface="Arial"/>
                <a:cs typeface="Arial"/>
              </a:rPr>
              <a:t>Boston  </a:t>
            </a:r>
            <a:r>
              <a:rPr sz="800" spc="-3">
                <a:solidFill>
                  <a:srgbClr val="243C6A"/>
                </a:solidFill>
                <a:latin typeface="Arial"/>
                <a:cs typeface="Arial"/>
              </a:rPr>
              <a:t>Houston </a:t>
            </a:r>
            <a:r>
              <a:rPr sz="800">
                <a:solidFill>
                  <a:srgbClr val="243C6A"/>
                </a:solidFill>
                <a:latin typeface="Arial"/>
                <a:cs typeface="Arial"/>
              </a:rPr>
              <a:t>| </a:t>
            </a:r>
            <a:r>
              <a:rPr sz="800" spc="-3">
                <a:solidFill>
                  <a:srgbClr val="243C6A"/>
                </a:solidFill>
                <a:latin typeface="Arial"/>
                <a:cs typeface="Arial"/>
              </a:rPr>
              <a:t>Los Angeles </a:t>
            </a:r>
            <a:r>
              <a:rPr sz="800">
                <a:solidFill>
                  <a:srgbClr val="243C6A"/>
                </a:solidFill>
                <a:latin typeface="Arial"/>
                <a:cs typeface="Arial"/>
              </a:rPr>
              <a:t>| </a:t>
            </a:r>
            <a:r>
              <a:rPr sz="800" spc="-3">
                <a:solidFill>
                  <a:srgbClr val="243C6A"/>
                </a:solidFill>
                <a:latin typeface="Arial"/>
                <a:cs typeface="Arial"/>
              </a:rPr>
              <a:t>Hanoi </a:t>
            </a:r>
            <a:r>
              <a:rPr sz="800">
                <a:solidFill>
                  <a:srgbClr val="243C6A"/>
                </a:solidFill>
                <a:latin typeface="Arial"/>
                <a:cs typeface="Arial"/>
              </a:rPr>
              <a:t>| </a:t>
            </a:r>
            <a:r>
              <a:rPr sz="800" spc="-3">
                <a:solidFill>
                  <a:srgbClr val="243C6A"/>
                </a:solidFill>
                <a:latin typeface="Arial"/>
                <a:cs typeface="Arial"/>
              </a:rPr>
              <a:t>Ho Chi Minh City </a:t>
            </a:r>
            <a:r>
              <a:rPr sz="800">
                <a:solidFill>
                  <a:srgbClr val="243C6A"/>
                </a:solidFill>
                <a:latin typeface="Arial"/>
                <a:cs typeface="Arial"/>
              </a:rPr>
              <a:t>| </a:t>
            </a:r>
            <a:r>
              <a:rPr sz="800" spc="-3">
                <a:solidFill>
                  <a:srgbClr val="243C6A"/>
                </a:solidFill>
                <a:latin typeface="Arial"/>
                <a:cs typeface="Arial"/>
              </a:rPr>
              <a:t>Atlanta </a:t>
            </a:r>
            <a:r>
              <a:rPr sz="800">
                <a:solidFill>
                  <a:srgbClr val="243C6A"/>
                </a:solidFill>
                <a:latin typeface="Arial"/>
                <a:cs typeface="Arial"/>
              </a:rPr>
              <a:t>| </a:t>
            </a:r>
            <a:r>
              <a:rPr sz="800" spc="-3">
                <a:solidFill>
                  <a:srgbClr val="243C6A"/>
                </a:solidFill>
                <a:latin typeface="Arial"/>
                <a:cs typeface="Arial"/>
              </a:rPr>
              <a:t>Baltimore </a:t>
            </a:r>
            <a:r>
              <a:rPr sz="800">
                <a:solidFill>
                  <a:srgbClr val="243C6A"/>
                </a:solidFill>
                <a:latin typeface="Arial"/>
                <a:cs typeface="Arial"/>
              </a:rPr>
              <a:t>| Wilmington | </a:t>
            </a:r>
            <a:r>
              <a:rPr sz="800" spc="-3">
                <a:solidFill>
                  <a:srgbClr val="243C6A"/>
                </a:solidFill>
                <a:latin typeface="Arial"/>
                <a:cs typeface="Arial"/>
              </a:rPr>
              <a:t>Miami </a:t>
            </a:r>
            <a:r>
              <a:rPr sz="800">
                <a:solidFill>
                  <a:srgbClr val="243C6A"/>
                </a:solidFill>
                <a:latin typeface="Arial"/>
                <a:cs typeface="Arial"/>
              </a:rPr>
              <a:t>| Boca </a:t>
            </a:r>
            <a:r>
              <a:rPr sz="800" spc="-3">
                <a:solidFill>
                  <a:srgbClr val="243C6A"/>
                </a:solidFill>
                <a:latin typeface="Arial"/>
                <a:cs typeface="Arial"/>
              </a:rPr>
              <a:t>Raton </a:t>
            </a:r>
            <a:r>
              <a:rPr sz="800">
                <a:solidFill>
                  <a:srgbClr val="243C6A"/>
                </a:solidFill>
                <a:latin typeface="Arial"/>
                <a:cs typeface="Arial"/>
              </a:rPr>
              <a:t>| </a:t>
            </a:r>
            <a:r>
              <a:rPr sz="800" spc="-3">
                <a:solidFill>
                  <a:srgbClr val="243C6A"/>
                </a:solidFill>
                <a:latin typeface="Arial"/>
                <a:cs typeface="Arial"/>
              </a:rPr>
              <a:t>Pittsburgh </a:t>
            </a:r>
            <a:r>
              <a:rPr sz="800">
                <a:solidFill>
                  <a:srgbClr val="243C6A"/>
                </a:solidFill>
                <a:latin typeface="Arial"/>
                <a:cs typeface="Arial"/>
              </a:rPr>
              <a:t>| </a:t>
            </a:r>
            <a:r>
              <a:rPr sz="800" spc="-3">
                <a:solidFill>
                  <a:srgbClr val="243C6A"/>
                </a:solidFill>
                <a:latin typeface="Arial"/>
                <a:cs typeface="Arial"/>
              </a:rPr>
              <a:t>Newark </a:t>
            </a:r>
            <a:r>
              <a:rPr sz="800">
                <a:solidFill>
                  <a:srgbClr val="243C6A"/>
                </a:solidFill>
                <a:latin typeface="Arial"/>
                <a:cs typeface="Arial"/>
              </a:rPr>
              <a:t>| </a:t>
            </a:r>
            <a:r>
              <a:rPr sz="800" spc="-3">
                <a:solidFill>
                  <a:srgbClr val="243C6A"/>
                </a:solidFill>
                <a:latin typeface="Arial"/>
                <a:cs typeface="Arial"/>
              </a:rPr>
              <a:t>Las Vegas </a:t>
            </a:r>
            <a:r>
              <a:rPr sz="800">
                <a:solidFill>
                  <a:srgbClr val="243C6A"/>
                </a:solidFill>
                <a:latin typeface="Arial"/>
                <a:cs typeface="Arial"/>
              </a:rPr>
              <a:t>| </a:t>
            </a:r>
            <a:r>
              <a:rPr sz="800" spc="-3">
                <a:solidFill>
                  <a:srgbClr val="243C6A"/>
                </a:solidFill>
                <a:latin typeface="Arial"/>
                <a:cs typeface="Arial"/>
              </a:rPr>
              <a:t>Cherry Hill </a:t>
            </a:r>
            <a:r>
              <a:rPr sz="800">
                <a:solidFill>
                  <a:srgbClr val="243C6A"/>
                </a:solidFill>
                <a:latin typeface="Arial"/>
                <a:cs typeface="Arial"/>
              </a:rPr>
              <a:t>| </a:t>
            </a:r>
            <a:r>
              <a:rPr sz="800" spc="-3">
                <a:solidFill>
                  <a:srgbClr val="243C6A"/>
                </a:solidFill>
                <a:latin typeface="Arial"/>
                <a:cs typeface="Arial"/>
              </a:rPr>
              <a:t>Lake </a:t>
            </a:r>
            <a:r>
              <a:rPr sz="800">
                <a:solidFill>
                  <a:srgbClr val="243C6A"/>
                </a:solidFill>
                <a:latin typeface="Arial"/>
                <a:cs typeface="Arial"/>
              </a:rPr>
              <a:t>Tahoe | </a:t>
            </a:r>
            <a:r>
              <a:rPr sz="800" spc="-3">
                <a:solidFill>
                  <a:srgbClr val="243C6A"/>
                </a:solidFill>
                <a:latin typeface="Arial"/>
                <a:cs typeface="Arial"/>
              </a:rPr>
              <a:t>Myanmar </a:t>
            </a:r>
            <a:r>
              <a:rPr sz="800">
                <a:solidFill>
                  <a:srgbClr val="243C6A"/>
                </a:solidFill>
                <a:latin typeface="Arial"/>
                <a:cs typeface="Arial"/>
              </a:rPr>
              <a:t>| Oman  </a:t>
            </a:r>
            <a:r>
              <a:rPr sz="800" spc="-3">
                <a:solidFill>
                  <a:srgbClr val="243C6A"/>
                </a:solidFill>
                <a:latin typeface="Arial"/>
                <a:cs typeface="Arial"/>
              </a:rPr>
              <a:t>Duane Morris – </a:t>
            </a:r>
            <a:r>
              <a:rPr sz="800">
                <a:solidFill>
                  <a:srgbClr val="243C6A"/>
                </a:solidFill>
                <a:latin typeface="Arial"/>
                <a:cs typeface="Arial"/>
              </a:rPr>
              <a:t>Affiliate </a:t>
            </a:r>
            <a:r>
              <a:rPr sz="800" spc="-3">
                <a:solidFill>
                  <a:srgbClr val="243C6A"/>
                </a:solidFill>
                <a:latin typeface="Arial"/>
                <a:cs typeface="Arial"/>
              </a:rPr>
              <a:t>Offices </a:t>
            </a:r>
            <a:r>
              <a:rPr sz="800">
                <a:solidFill>
                  <a:srgbClr val="243C6A"/>
                </a:solidFill>
                <a:latin typeface="Arial"/>
                <a:cs typeface="Arial"/>
              </a:rPr>
              <a:t>| </a:t>
            </a:r>
            <a:r>
              <a:rPr sz="800" spc="-3">
                <a:solidFill>
                  <a:srgbClr val="243C6A"/>
                </a:solidFill>
                <a:latin typeface="Arial"/>
                <a:cs typeface="Arial"/>
              </a:rPr>
              <a:t>Mexico City </a:t>
            </a:r>
            <a:r>
              <a:rPr sz="800">
                <a:solidFill>
                  <a:srgbClr val="243C6A"/>
                </a:solidFill>
                <a:latin typeface="Arial"/>
                <a:cs typeface="Arial"/>
              </a:rPr>
              <a:t>| </a:t>
            </a:r>
            <a:r>
              <a:rPr sz="800" spc="-3">
                <a:solidFill>
                  <a:srgbClr val="243C6A"/>
                </a:solidFill>
                <a:latin typeface="Arial"/>
                <a:cs typeface="Arial"/>
              </a:rPr>
              <a:t>Sri Lanka </a:t>
            </a:r>
            <a:r>
              <a:rPr sz="800">
                <a:solidFill>
                  <a:srgbClr val="243C6A"/>
                </a:solidFill>
                <a:latin typeface="Arial"/>
                <a:cs typeface="Arial"/>
              </a:rPr>
              <a:t>| </a:t>
            </a:r>
            <a:r>
              <a:rPr sz="800" spc="-3">
                <a:solidFill>
                  <a:srgbClr val="243C6A"/>
                </a:solidFill>
                <a:latin typeface="Arial"/>
                <a:cs typeface="Arial"/>
              </a:rPr>
              <a:t>Duane Morris LLP – </a:t>
            </a:r>
            <a:r>
              <a:rPr sz="800">
                <a:solidFill>
                  <a:srgbClr val="243C6A"/>
                </a:solidFill>
                <a:latin typeface="Arial"/>
                <a:cs typeface="Arial"/>
              </a:rPr>
              <a:t>A </a:t>
            </a:r>
            <a:r>
              <a:rPr sz="800" spc="-3">
                <a:solidFill>
                  <a:srgbClr val="243C6A"/>
                </a:solidFill>
                <a:latin typeface="Arial"/>
                <a:cs typeface="Arial"/>
              </a:rPr>
              <a:t>Delaware limited liability</a:t>
            </a:r>
            <a:r>
              <a:rPr sz="800" spc="7">
                <a:solidFill>
                  <a:srgbClr val="243C6A"/>
                </a:solidFill>
                <a:latin typeface="Arial"/>
                <a:cs typeface="Arial"/>
              </a:rPr>
              <a:t> </a:t>
            </a:r>
            <a:r>
              <a:rPr sz="800" spc="-3">
                <a:solidFill>
                  <a:srgbClr val="243C6A"/>
                </a:solidFill>
                <a:latin typeface="Arial"/>
                <a:cs typeface="Arial"/>
              </a:rPr>
              <a:t>partnership</a:t>
            </a:r>
            <a:endParaRPr sz="800">
              <a:latin typeface="Arial"/>
              <a:cs typeface="Arial"/>
            </a:endParaRPr>
          </a:p>
        </p:txBody>
      </p:sp>
      <p:sp>
        <p:nvSpPr>
          <p:cNvPr id="4" name="object 4"/>
          <p:cNvSpPr txBox="1">
            <a:spLocks noGrp="1"/>
          </p:cNvSpPr>
          <p:nvPr>
            <p:ph type="title"/>
          </p:nvPr>
        </p:nvSpPr>
        <p:spPr>
          <a:xfrm>
            <a:off x="2849465" y="3058252"/>
            <a:ext cx="6534371" cy="738279"/>
          </a:xfrm>
          <a:prstGeom prst="rect">
            <a:avLst/>
          </a:prstGeom>
        </p:spPr>
        <p:txBody>
          <a:bodyPr vert="horz" wrap="square" lIns="0" tIns="0" rIns="0" bIns="0" rtlCol="0" anchor="ctr">
            <a:spAutoFit/>
          </a:bodyPr>
          <a:lstStyle/>
          <a:p>
            <a:pPr marL="8462"/>
            <a:r>
              <a:rPr lang="en-US" sz="1599" b="1" dirty="0"/>
              <a:t>LEGAL UPDATES – 17 DECEMBER 2025</a:t>
            </a:r>
            <a:br>
              <a:rPr lang="en-US" sz="1599" b="1" dirty="0"/>
            </a:br>
            <a:br>
              <a:rPr lang="en-US" sz="1599" b="1" dirty="0"/>
            </a:br>
            <a:r>
              <a:rPr lang="en-US" sz="1599" b="1" dirty="0"/>
              <a:t>DUANE MORRIS VIETNAM LLC</a:t>
            </a:r>
            <a:endParaRPr lang="vi-VN" sz="1599" b="1" dirty="0"/>
          </a:p>
        </p:txBody>
      </p:sp>
      <p:sp>
        <p:nvSpPr>
          <p:cNvPr id="6" name="object 6"/>
          <p:cNvSpPr/>
          <p:nvPr/>
        </p:nvSpPr>
        <p:spPr>
          <a:xfrm>
            <a:off x="2364503" y="3960970"/>
            <a:ext cx="7541177" cy="1952529"/>
          </a:xfrm>
          <a:prstGeom prst="rect">
            <a:avLst/>
          </a:prstGeom>
          <a:blipFill>
            <a:blip r:embed="rId3" cstate="print"/>
            <a:stretch>
              <a:fillRect/>
            </a:stretch>
          </a:blipFill>
        </p:spPr>
        <p:txBody>
          <a:bodyPr wrap="square" lIns="0" tIns="0" rIns="0" bIns="0" rtlCol="0"/>
          <a:lstStyle/>
          <a:p>
            <a:endParaRPr sz="1199"/>
          </a:p>
        </p:txBody>
      </p:sp>
    </p:spTree>
    <p:extLst>
      <p:ext uri="{BB962C8B-B14F-4D97-AF65-F5344CB8AC3E}">
        <p14:creationId xmlns:p14="http://schemas.microsoft.com/office/powerpoint/2010/main" val="355006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6"/>
          <p:cNvSpPr/>
          <p:nvPr/>
        </p:nvSpPr>
        <p:spPr>
          <a:xfrm rot="-10800000">
            <a:off x="7263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27" name="AutoShape 27"/>
          <p:cNvSpPr/>
          <p:nvPr/>
        </p:nvSpPr>
        <p:spPr>
          <a:xfrm rot="-10800000">
            <a:off x="955977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marL="0" marR="0" lvl="0" indent="0" algn="l" defTabSz="609600" rtl="0" eaLnBrk="1" fontAlgn="auto" latinLnBrk="0" hangingPunct="1">
              <a:lnSpc>
                <a:spcPct val="100000"/>
              </a:lnSpc>
              <a:spcBef>
                <a:spcPts val="665"/>
              </a:spcBef>
              <a:spcAft>
                <a:spcPts val="0"/>
              </a:spcAft>
              <a:buClrTx/>
              <a:buSzTx/>
              <a:buFontTx/>
              <a:buNone/>
              <a:defRPr/>
            </a:pPr>
            <a:endParaRPr kumimoji="0" lang="en-GB" sz="2400" b="0" i="0" u="none" strike="noStrike" kern="1200" cap="none" spc="27" normalizeH="0" baseline="0" noProof="0">
              <a:ln>
                <a:noFill/>
              </a:ln>
              <a:solidFill>
                <a:prstClr val="black">
                  <a:lumMod val="95000"/>
                  <a:lumOff val="5000"/>
                </a:prstClr>
              </a:solidFill>
              <a:effectLst/>
              <a:uLnTx/>
              <a:uFillTx/>
              <a:latin typeface="Poppins" panose="00000500000000000000" pitchFamily="2" charset="0"/>
              <a:ea typeface="+mn-ea"/>
              <a:cs typeface="Poppins" panose="00000500000000000000" pitchFamily="2" charset="0"/>
            </a:endParaRPr>
          </a:p>
        </p:txBody>
      </p:sp>
      <p:sp>
        <p:nvSpPr>
          <p:cNvPr id="14" name="TextBox 28"/>
          <p:cNvSpPr txBox="1"/>
          <p:nvPr/>
        </p:nvSpPr>
        <p:spPr>
          <a:xfrm>
            <a:off x="2688126" y="548693"/>
            <a:ext cx="6815749" cy="807272"/>
          </a:xfrm>
          <a:prstGeom prst="rect">
            <a:avLst/>
          </a:prstGeom>
        </p:spPr>
        <p:txBody>
          <a:bodyPr wrap="square" lIns="0" tIns="0" rIns="0" bIns="0" rtlCol="0" anchor="t">
            <a:spAutoFit/>
          </a:bodyPr>
          <a:lstStyle/>
          <a:p>
            <a:pPr marL="0" marR="0" lvl="0" indent="0" algn="ctr" defTabSz="609600" rtl="0" eaLnBrk="1" fontAlgn="auto" latinLnBrk="0" hangingPunct="1">
              <a:lnSpc>
                <a:spcPts val="6935"/>
              </a:lnSpc>
              <a:spcBef>
                <a:spcPts val="0"/>
              </a:spcBef>
              <a:spcAft>
                <a:spcPts val="0"/>
              </a:spcAft>
              <a:buClrTx/>
              <a:buSzTx/>
              <a:buFontTx/>
              <a:buNone/>
              <a:defRPr/>
            </a:pPr>
            <a:r>
              <a:rPr kumimoji="0" lang="en-US" sz="4000" b="1" i="0" u="none" strike="noStrike" kern="1200" cap="none" spc="0" normalizeH="0" baseline="0" noProof="0" dirty="0">
                <a:ln>
                  <a:noFill/>
                </a:ln>
                <a:solidFill>
                  <a:srgbClr val="24416F"/>
                </a:solidFill>
                <a:effectLst/>
                <a:uLnTx/>
                <a:uFillTx/>
                <a:latin typeface="Poppins" panose="00000500000000000000" pitchFamily="2" charset="0"/>
                <a:ea typeface="+mn-ea"/>
                <a:cs typeface="Poppins" panose="00000500000000000000" pitchFamily="2" charset="0"/>
              </a:rPr>
              <a:t>Summary</a:t>
            </a:r>
          </a:p>
        </p:txBody>
      </p:sp>
      <p:graphicFrame>
        <p:nvGraphicFramePr>
          <p:cNvPr id="3" name="Table 3"/>
          <p:cNvGraphicFramePr>
            <a:graphicFrameLocks noGrp="1"/>
          </p:cNvGraphicFramePr>
          <p:nvPr>
            <p:extLst>
              <p:ext uri="{D42A27DB-BD31-4B8C-83A1-F6EECF244321}">
                <p14:modId xmlns:p14="http://schemas.microsoft.com/office/powerpoint/2010/main" val="2576725959"/>
              </p:ext>
            </p:extLst>
          </p:nvPr>
        </p:nvGraphicFramePr>
        <p:xfrm>
          <a:off x="580707" y="1726552"/>
          <a:ext cx="11030585" cy="2568575"/>
        </p:xfrm>
        <a:graphic>
          <a:graphicData uri="http://schemas.openxmlformats.org/drawingml/2006/table">
            <a:tbl>
              <a:tblPr firstRow="1" bandRow="1">
                <a:tableStyleId>{5C22544A-7EE6-4342-B048-85BDC9FD1C3A}</a:tableStyleId>
              </a:tblPr>
              <a:tblGrid>
                <a:gridCol w="819785">
                  <a:extLst>
                    <a:ext uri="{9D8B030D-6E8A-4147-A177-3AD203B41FA5}">
                      <a16:colId xmlns:a16="http://schemas.microsoft.com/office/drawing/2014/main" val="20000"/>
                    </a:ext>
                  </a:extLst>
                </a:gridCol>
                <a:gridCol w="10210800">
                  <a:extLst>
                    <a:ext uri="{9D8B030D-6E8A-4147-A177-3AD203B41FA5}">
                      <a16:colId xmlns:a16="http://schemas.microsoft.com/office/drawing/2014/main" val="20001"/>
                    </a:ext>
                  </a:extLst>
                </a:gridCol>
              </a:tblGrid>
              <a:tr h="582930">
                <a:tc>
                  <a:txBody>
                    <a:bodyPr/>
                    <a:lstStyle/>
                    <a:p>
                      <a:pPr algn="ctr"/>
                      <a:r>
                        <a:rPr lang="en-US" sz="1600" dirty="0">
                          <a:latin typeface="Arial" panose="020B0604020202020204" pitchFamily="34" charset="0"/>
                          <a:cs typeface="Arial" panose="020B0604020202020204" pitchFamily="34" charset="0"/>
                        </a:rPr>
                        <a:t>No.</a:t>
                      </a:r>
                    </a:p>
                  </a:txBody>
                  <a:tcPr/>
                </a:tc>
                <a:tc>
                  <a:txBody>
                    <a:bodyPr/>
                    <a:lstStyle/>
                    <a:p>
                      <a:pPr algn="l"/>
                      <a:r>
                        <a:rPr lang="en-US" sz="1600" dirty="0">
                          <a:latin typeface="Arial" panose="020B0604020202020204" pitchFamily="34" charset="0"/>
                          <a:cs typeface="Arial" panose="020B0604020202020204" pitchFamily="34" charset="0"/>
                        </a:rPr>
                        <a:t>Items</a:t>
                      </a:r>
                    </a:p>
                  </a:txBody>
                  <a:tcPr/>
                </a:tc>
                <a:extLst>
                  <a:ext uri="{0D108BD9-81ED-4DB2-BD59-A6C34878D82A}">
                    <a16:rowId xmlns:a16="http://schemas.microsoft.com/office/drawing/2014/main" val="10000"/>
                  </a:ext>
                </a:extLst>
              </a:tr>
              <a:tr h="303530">
                <a:tc>
                  <a:txBody>
                    <a:bodyPr/>
                    <a:lstStyle/>
                    <a:p>
                      <a:pPr algn="ctr"/>
                      <a:r>
                        <a:rPr lang="en-US" sz="1600" b="1">
                          <a:latin typeface="Arial" panose="020B0604020202020204" pitchFamily="34" charset="0"/>
                          <a:cs typeface="Arial" panose="020B0604020202020204" pitchFamily="34" charset="0"/>
                        </a:rPr>
                        <a:t>1</a:t>
                      </a:r>
                    </a:p>
                    <a:p>
                      <a:pPr algn="ctr"/>
                      <a:endParaRPr lang="en-US" sz="1600" b="1">
                        <a:latin typeface="Arial" panose="020B0604020202020204" pitchFamily="34" charset="0"/>
                        <a:cs typeface="Arial" panose="020B0604020202020204" pitchFamily="34" charset="0"/>
                      </a:endParaRP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altLang="en-US" sz="1600" b="1" kern="1200" dirty="0">
                          <a:solidFill>
                            <a:schemeClr val="dk1"/>
                          </a:solidFill>
                          <a:effectLst/>
                          <a:latin typeface="Arial" panose="020B0604020202020204" pitchFamily="34" charset="0"/>
                          <a:cs typeface="Arial" panose="020B0604020202020204" pitchFamily="34" charset="0"/>
                        </a:rPr>
                        <a:t>New Investment Law 2025 </a:t>
                      </a:r>
                    </a:p>
                  </a:txBody>
                  <a:tcPr/>
                </a:tc>
                <a:extLst>
                  <a:ext uri="{0D108BD9-81ED-4DB2-BD59-A6C34878D82A}">
                    <a16:rowId xmlns:a16="http://schemas.microsoft.com/office/drawing/2014/main" val="10001"/>
                  </a:ext>
                </a:extLst>
              </a:tr>
              <a:tr h="583565">
                <a:tc>
                  <a:txBody>
                    <a:bodyPr/>
                    <a:lstStyle/>
                    <a:p>
                      <a:pPr algn="ctr"/>
                      <a:r>
                        <a:rPr lang="en-US" sz="1600" b="1">
                          <a:latin typeface="Arial" panose="020B0604020202020204" pitchFamily="34" charset="0"/>
                          <a:cs typeface="Arial" panose="020B0604020202020204" pitchFamily="34" charset="0"/>
                        </a:rPr>
                        <a:t>2</a:t>
                      </a:r>
                    </a:p>
                  </a:txBody>
                  <a:tcPr/>
                </a:tc>
                <a:tc>
                  <a:txBody>
                    <a:bodyPr/>
                    <a:lstStyle/>
                    <a:p>
                      <a:pPr marL="0" marR="0" lvl="0" indent="0" algn="just" defTabSz="6096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Arial" panose="020B0604020202020204" pitchFamily="34" charset="0"/>
                          <a:cs typeface="Arial" panose="020B0604020202020204" pitchFamily="34" charset="0"/>
                        </a:rPr>
                        <a:t>New Resolution No. 254/2025/</a:t>
                      </a:r>
                      <a:r>
                        <a:rPr lang="en-US" sz="1600" b="1" kern="1200" dirty="0" err="1">
                          <a:solidFill>
                            <a:schemeClr val="dk1"/>
                          </a:solidFill>
                          <a:effectLst/>
                          <a:latin typeface="Arial" panose="020B0604020202020204" pitchFamily="34" charset="0"/>
                          <a:cs typeface="Arial" panose="020B0604020202020204" pitchFamily="34" charset="0"/>
                        </a:rPr>
                        <a:t>QH15</a:t>
                      </a:r>
                      <a:r>
                        <a:rPr lang="en-US" sz="1600" b="1" kern="1200" dirty="0">
                          <a:solidFill>
                            <a:schemeClr val="dk1"/>
                          </a:solidFill>
                          <a:effectLst/>
                          <a:latin typeface="Arial" panose="020B0604020202020204" pitchFamily="34" charset="0"/>
                          <a:cs typeface="Arial" panose="020B0604020202020204" pitchFamily="34" charset="0"/>
                        </a:rPr>
                        <a:t> of the National Assembly providing </a:t>
                      </a:r>
                      <a:r>
                        <a:rPr lang="en-US" sz="1600" b="1" kern="1200" dirty="0">
                          <a:solidFill>
                            <a:schemeClr val="dk1"/>
                          </a:solidFill>
                          <a:effectLst/>
                          <a:latin typeface="Arial" panose="020B0604020202020204" pitchFamily="34" charset="0"/>
                          <a:ea typeface="+mn-ea"/>
                          <a:cs typeface="Arial" panose="020B0604020202020204" pitchFamily="34" charset="0"/>
                        </a:rPr>
                        <a:t>regulations on some mechanisms and policies to resolve difficulties and obstacles in the implementation of the Land Law</a:t>
                      </a:r>
                      <a:endParaRPr lang="en-US" sz="16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09600" rtl="0" eaLnBrk="1" fontAlgn="auto" latinLnBrk="0" hangingPunct="1">
                        <a:lnSpc>
                          <a:spcPct val="100000"/>
                        </a:lnSpc>
                        <a:spcBef>
                          <a:spcPts val="0"/>
                        </a:spcBef>
                        <a:spcAft>
                          <a:spcPts val="0"/>
                        </a:spcAft>
                        <a:buClrTx/>
                        <a:buSzTx/>
                        <a:buFontTx/>
                        <a:buNone/>
                        <a:defRPr/>
                      </a:pPr>
                      <a:endParaRPr lang="en-US" sz="1600" b="1"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83565">
                <a:tc>
                  <a:txBody>
                    <a:bodyPr/>
                    <a:lstStyle/>
                    <a:p>
                      <a:pPr algn="ctr"/>
                      <a:r>
                        <a:rPr lang="en-US" sz="1600" b="1" dirty="0">
                          <a:latin typeface="Arial" panose="020B0604020202020204" pitchFamily="34" charset="0"/>
                          <a:cs typeface="Arial" panose="020B0604020202020204" pitchFamily="34" charset="0"/>
                        </a:rPr>
                        <a:t>3</a:t>
                      </a: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1600" b="1" kern="1200" dirty="0">
                          <a:solidFill>
                            <a:schemeClr val="dk1"/>
                          </a:solidFill>
                          <a:effectLst/>
                          <a:latin typeface="Arial" panose="020B0604020202020204" pitchFamily="34" charset="0"/>
                          <a:cs typeface="Arial" panose="020B0604020202020204" pitchFamily="34" charset="0"/>
                        </a:rPr>
                        <a:t>Amended Personal Income Tax</a:t>
                      </a:r>
                    </a:p>
                  </a:txBody>
                  <a:tcPr/>
                </a:tc>
                <a:extLst>
                  <a:ext uri="{0D108BD9-81ED-4DB2-BD59-A6C34878D82A}">
                    <a16:rowId xmlns:a16="http://schemas.microsoft.com/office/drawing/2014/main" val="3736197409"/>
                  </a:ext>
                </a:extLst>
              </a:tr>
            </a:tbl>
          </a:graphicData>
        </a:graphic>
      </p:graphicFrame>
      <p:sp>
        <p:nvSpPr>
          <p:cNvPr id="8" name="object 5"/>
          <p:cNvSpPr/>
          <p:nvPr/>
        </p:nvSpPr>
        <p:spPr>
          <a:xfrm>
            <a:off x="9390185" y="30087"/>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98938" y="1149303"/>
            <a:ext cx="11521193" cy="5970865"/>
          </a:xfrm>
          <a:prstGeom prst="rect">
            <a:avLst/>
          </a:prstGeom>
          <a:noFill/>
        </p:spPr>
        <p:txBody>
          <a:bodyPr wrap="square">
            <a:spAutoFit/>
          </a:bodyPr>
          <a:lstStyle/>
          <a:p>
            <a:pPr marL="914400" lvl="1" indent="-457200" algn="just" defTabSz="457200">
              <a:buAutoNum type="arabicPeriod"/>
              <a:defRPr/>
            </a:pPr>
            <a:r>
              <a:rPr lang="en-US" b="1" dirty="0">
                <a:latin typeface="Arial" panose="020B0604020202020204" pitchFamily="34" charset="0"/>
                <a:cs typeface="Arial" panose="020B0604020202020204" pitchFamily="34" charset="0"/>
              </a:rPr>
              <a:t>Investment Law 2025</a:t>
            </a:r>
          </a:p>
          <a:p>
            <a:pPr lvl="1" algn="just" defTabSz="457200">
              <a:defRPr/>
            </a:pPr>
            <a:endParaRPr lang="en-US" b="1" dirty="0">
              <a:latin typeface="Arial" panose="020B0604020202020204" pitchFamily="34" charset="0"/>
              <a:cs typeface="Arial" panose="020B0604020202020204" pitchFamily="34" charset="0"/>
            </a:endParaRPr>
          </a:p>
          <a:p>
            <a:pPr lvl="1" algn="just" defTabSz="457200">
              <a:defRPr/>
            </a:pPr>
            <a:endParaRPr lang="en-US" b="1" dirty="0">
              <a:latin typeface="Arial" panose="020B0604020202020204" pitchFamily="34" charset="0"/>
              <a:cs typeface="Arial" panose="020B0604020202020204" pitchFamily="34" charset="0"/>
            </a:endParaRPr>
          </a:p>
          <a:p>
            <a:pPr lvl="1" algn="just" defTabSz="457200">
              <a:defRPr/>
            </a:pPr>
            <a:r>
              <a:rPr lang="en-US" sz="1600" b="1" dirty="0">
                <a:solidFill>
                  <a:srgbClr val="0F1728">
                    <a:lumMod val="75000"/>
                    <a:lumOff val="25000"/>
                  </a:srgbClr>
                </a:solidFill>
                <a:latin typeface="Arial" panose="020B0604020202020204" pitchFamily="34" charset="0"/>
                <a:cs typeface="Arial" panose="020B0604020202020204" pitchFamily="34" charset="0"/>
              </a:rPr>
              <a:t>Vietnam’s National Assembly concluded its 10th session on 11 December 2025, adopting 20 laws and resolutions covering broad legal areas including corporate regulation, cybersecurity, digital transformation, taxation, education, health, and investment policy. Multiple laws will take effect in 2026, affecting corporate structures, tech, data, tax, and investment landscapes.  Investment Law is one of the new law passed. </a:t>
            </a:r>
          </a:p>
          <a:p>
            <a:pPr lvl="1" algn="just" defTabSz="457200">
              <a:defRPr/>
            </a:pPr>
            <a:endParaRPr lang="en-US" sz="1600" b="1" dirty="0">
              <a:solidFill>
                <a:srgbClr val="0F1728">
                  <a:lumMod val="75000"/>
                  <a:lumOff val="25000"/>
                </a:srgbClr>
              </a:solidFill>
              <a:latin typeface="Arial" panose="020B0604020202020204" pitchFamily="34" charset="0"/>
              <a:cs typeface="Arial" panose="020B0604020202020204" pitchFamily="34" charset="0"/>
            </a:endParaRPr>
          </a:p>
          <a:p>
            <a:pPr lvl="1" algn="just" defTabSz="457200">
              <a:defRPr/>
            </a:pPr>
            <a:r>
              <a:rPr lang="en-US" sz="1600" b="1" dirty="0">
                <a:solidFill>
                  <a:srgbClr val="0F1728">
                    <a:lumMod val="75000"/>
                    <a:lumOff val="25000"/>
                  </a:srgbClr>
                </a:solidFill>
                <a:latin typeface="Arial" panose="020B0604020202020204" pitchFamily="34" charset="0"/>
                <a:cs typeface="Arial" panose="020B0604020202020204" pitchFamily="34" charset="0"/>
              </a:rPr>
              <a:t>This new Investment Law will come into effect from March 1, 2026.  Key changes: </a:t>
            </a:r>
          </a:p>
          <a:p>
            <a:pPr lvl="1" algn="just" defTabSz="457200">
              <a:defRPr/>
            </a:pPr>
            <a:endParaRPr lang="en-US" sz="1600" b="1" dirty="0">
              <a:solidFill>
                <a:srgbClr val="0F1728">
                  <a:lumMod val="75000"/>
                  <a:lumOff val="25000"/>
                </a:srgbClr>
              </a:solidFill>
              <a:latin typeface="Arial" panose="020B0604020202020204" pitchFamily="34" charset="0"/>
              <a:cs typeface="Arial" panose="020B0604020202020204" pitchFamily="34" charset="0"/>
            </a:endParaRPr>
          </a:p>
          <a:p>
            <a:pPr marL="857250" lvl="1" indent="-400050" algn="just" defTabSz="457200">
              <a:buFont typeface="+mj-lt"/>
              <a:buAutoNum type="romanLcPeriod"/>
              <a:defRPr/>
            </a:pPr>
            <a:r>
              <a:rPr lang="en-US" sz="1500" dirty="0">
                <a:latin typeface="Arial" panose="020B0604020202020204" pitchFamily="34" charset="0"/>
                <a:cs typeface="Arial" panose="020B0604020202020204" pitchFamily="34" charset="0"/>
              </a:rPr>
              <a:t>Clarifying the scope of projects requiring investment policy approval: The law specifically lists 20 types of projects requiring investment policy approval and narrows (partially) the cases requiring approval. The National Assembly now only approves the policy for one group of projects, the Prime Minister: 8 groups of projects, and the Chairman of the Provincial People's Committee: 13 groups of projects. The procedure for approving the policy for housing projects and urban area projects where the enterprise already owns land or is acquiring land has not been abolished. </a:t>
            </a:r>
          </a:p>
          <a:p>
            <a:pPr marL="857250" lvl="1" indent="-400050" algn="just" defTabSz="457200">
              <a:buFont typeface="+mj-lt"/>
              <a:buAutoNum type="romanLcPeriod"/>
              <a:defRPr/>
            </a:pPr>
            <a:endParaRPr lang="en-US" dirty="0">
              <a:latin typeface="Arial" panose="020B0604020202020204" pitchFamily="34" charset="0"/>
              <a:cs typeface="Arial" panose="020B0604020202020204" pitchFamily="34" charset="0"/>
            </a:endParaRPr>
          </a:p>
          <a:p>
            <a:pPr marL="857250" lvl="1" indent="-400050" algn="just" defTabSz="457200">
              <a:buFont typeface="+mj-lt"/>
              <a:buAutoNum type="romanLcPeriod"/>
              <a:defRPr/>
            </a:pPr>
            <a:r>
              <a:rPr lang="en-US" sz="1500" dirty="0">
                <a:latin typeface="Arial" panose="020B0604020202020204" pitchFamily="34" charset="0"/>
                <a:cs typeface="Arial" panose="020B0604020202020204" pitchFamily="34" charset="0"/>
              </a:rPr>
              <a:t>Streamlining the cases requiring adjustment of investment policy: Two previously common cases (capital increase ≥20% and technology change) have been eliminated. Businesses only need to adjust projects in five cases. </a:t>
            </a:r>
          </a:p>
          <a:p>
            <a:pPr marL="857250" lvl="1" indent="-400050" algn="just" defTabSz="457200">
              <a:buFont typeface="+mj-lt"/>
              <a:buAutoNum type="romanLcPeriod"/>
              <a:defRPr/>
            </a:pPr>
            <a:endParaRPr lang="en-US" sz="1500" dirty="0">
              <a:latin typeface="Arial" panose="020B0604020202020204" pitchFamily="34" charset="0"/>
              <a:cs typeface="Arial" panose="020B0604020202020204" pitchFamily="34" charset="0"/>
            </a:endParaRPr>
          </a:p>
          <a:p>
            <a:pPr marL="857250" lvl="1" indent="-400050" algn="just" defTabSz="457200">
              <a:buFont typeface="+mj-lt"/>
              <a:buAutoNum type="romanLcPeriod"/>
              <a:defRPr/>
            </a:pPr>
            <a:r>
              <a:rPr lang="en-US" sz="1500" dirty="0">
                <a:latin typeface="Arial" panose="020B0604020202020204" pitchFamily="34" charset="0"/>
                <a:cs typeface="Arial" panose="020B0604020202020204" pitchFamily="34" charset="0"/>
              </a:rPr>
              <a:t>Expanding the scope of project transfers under the Investment Law. Previously, only projects with approved investors or those with investment registration certificates could be transferred under the Investment Law. According to Clause 7, Article 51 of the new Law, projects with approved investment policies (and adjustments), or those with issued/adjusted investment certificates, can be transferred under the Investment Law.</a:t>
            </a:r>
          </a:p>
          <a:p>
            <a:pPr marL="857250" lvl="1" indent="-400050" algn="just" defTabSz="457200">
              <a:buFont typeface="+mj-lt"/>
              <a:buAutoNum type="romanLcPeriod"/>
              <a:defRPr/>
            </a:pPr>
            <a:endParaRPr lang="en-US" dirty="0">
              <a:latin typeface="Arial" panose="020B0604020202020204" pitchFamily="34" charset="0"/>
              <a:cs typeface="Arial" panose="020B0604020202020204" pitchFamily="34" charset="0"/>
            </a:endParaRPr>
          </a:p>
        </p:txBody>
      </p:sp>
      <p:cxnSp>
        <p:nvCxnSpPr>
          <p:cNvPr id="17" name="Straight Connector 16"/>
          <p:cNvCxnSpPr/>
          <p:nvPr/>
        </p:nvCxnSpPr>
        <p:spPr>
          <a:xfrm>
            <a:off x="938364" y="1768304"/>
            <a:ext cx="2517128" cy="0"/>
          </a:xfrm>
          <a:prstGeom prst="line">
            <a:avLst/>
          </a:prstGeom>
          <a:noFill/>
          <a:ln w="19050" cap="rnd" cmpd="sng" algn="ctr">
            <a:solidFill>
              <a:srgbClr val="0F1728">
                <a:lumMod val="50000"/>
                <a:lumOff val="50000"/>
              </a:srgbClr>
            </a:solidFill>
            <a:prstDash val="solid"/>
          </a:ln>
          <a:effectLst/>
        </p:spPr>
      </p:cxn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98938" y="1149303"/>
            <a:ext cx="11521193" cy="4708981"/>
          </a:xfrm>
          <a:prstGeom prst="rect">
            <a:avLst/>
          </a:prstGeom>
          <a:noFill/>
        </p:spPr>
        <p:txBody>
          <a:bodyPr wrap="square">
            <a:spAutoFit/>
          </a:bodyPr>
          <a:lstStyle/>
          <a:p>
            <a:pPr marL="857250" lvl="1" indent="-400050" algn="just" defTabSz="457200">
              <a:buFont typeface="+mj-lt"/>
              <a:buAutoNum type="romanLcPeriod" startAt="4"/>
              <a:defRPr/>
            </a:pPr>
            <a:r>
              <a:rPr lang="en-US" sz="1500" dirty="0">
                <a:latin typeface="Arial" panose="020B0604020202020204" pitchFamily="34" charset="0"/>
                <a:cs typeface="Arial" panose="020B0604020202020204" pitchFamily="34" charset="0"/>
              </a:rPr>
              <a:t>Expanding the application of special investment procedures – the “green channel” mechanism. Projects in industrial parks, export processing zones, high-tech zones, international financial centers, etc., can use the “green channel,” eliminating a series of pre-approval procedures (approval of investment policies, EIA, 1/500 scale plan, construction permit, fire safety). Management agencies shift to post-approval. This mechanism does not apply to urban projects or housing projects.</a:t>
            </a:r>
          </a:p>
          <a:p>
            <a:pPr marL="857250" lvl="1" indent="-400050" algn="just" defTabSz="457200">
              <a:buFont typeface="+mj-lt"/>
              <a:buAutoNum type="romanLcPeriod" startAt="4"/>
              <a:defRPr/>
            </a:pPr>
            <a:endParaRPr lang="en-US" sz="1500" dirty="0">
              <a:latin typeface="Arial" panose="020B0604020202020204" pitchFamily="34" charset="0"/>
              <a:cs typeface="Arial" panose="020B0604020202020204" pitchFamily="34" charset="0"/>
            </a:endParaRPr>
          </a:p>
          <a:p>
            <a:pPr marL="857250" lvl="1" indent="-400050" algn="just" defTabSz="457200">
              <a:buFont typeface="+mj-lt"/>
              <a:buAutoNum type="romanLcPeriod" startAt="4"/>
              <a:defRPr/>
            </a:pPr>
            <a:r>
              <a:rPr lang="en-US" sz="1500" dirty="0">
                <a:latin typeface="Arial" panose="020B0604020202020204" pitchFamily="34" charset="0"/>
                <a:cs typeface="Arial" panose="020B0604020202020204" pitchFamily="34" charset="0"/>
              </a:rPr>
              <a:t>More open to foreign investors. The law allows the establishment of businesses without prior investment projects, provided they comply with market access conditions. This regulation removes a major bottleneck in attracting </a:t>
            </a:r>
            <a:r>
              <a:rPr lang="en-US" sz="1500" dirty="0" err="1">
                <a:latin typeface="Arial" panose="020B0604020202020204" pitchFamily="34" charset="0"/>
                <a:cs typeface="Arial" panose="020B0604020202020204" pitchFamily="34" charset="0"/>
              </a:rPr>
              <a:t>FDI</a:t>
            </a:r>
            <a:r>
              <a:rPr lang="en-US" sz="1500" dirty="0">
                <a:latin typeface="Arial" panose="020B0604020202020204" pitchFamily="34" charset="0"/>
                <a:cs typeface="Arial" panose="020B0604020202020204" pitchFamily="34" charset="0"/>
              </a:rPr>
              <a:t> and enhances the competitiveness of Vietnam's investment environment.</a:t>
            </a:r>
          </a:p>
          <a:p>
            <a:pPr marL="857250" lvl="1" indent="-400050" algn="just" defTabSz="457200">
              <a:buFont typeface="+mj-lt"/>
              <a:buAutoNum type="romanLcPeriod" startAt="4"/>
              <a:defRPr/>
            </a:pPr>
            <a:endParaRPr lang="en-US" sz="1500" dirty="0">
              <a:latin typeface="Arial" panose="020B0604020202020204" pitchFamily="34" charset="0"/>
              <a:cs typeface="Arial" panose="020B0604020202020204" pitchFamily="34" charset="0"/>
            </a:endParaRPr>
          </a:p>
          <a:p>
            <a:pPr marL="857250" lvl="1" indent="-400050" algn="just" defTabSz="457200">
              <a:buFont typeface="+mj-lt"/>
              <a:buAutoNum type="romanLcPeriod" startAt="4"/>
              <a:defRPr/>
            </a:pPr>
            <a:r>
              <a:rPr lang="en-US" sz="1500" dirty="0">
                <a:latin typeface="Arial" panose="020B0604020202020204" pitchFamily="34" charset="0"/>
                <a:cs typeface="Arial" panose="020B0604020202020204" pitchFamily="34" charset="0"/>
              </a:rPr>
              <a:t>Flexible adjustment of project operating periods. Investors are allowed to increase or decrease the project duration during implementation in certain cases, instead of only extending it when it is about to expire as before. Transitional provisions also strongly support projects that are behind schedule or being transferred, especially commercial and service real estate projects and condotel projects.</a:t>
            </a:r>
          </a:p>
          <a:p>
            <a:pPr marL="857250" lvl="1" indent="-400050" algn="just" defTabSz="457200">
              <a:buFont typeface="+mj-lt"/>
              <a:buAutoNum type="romanLcPeriod" startAt="4"/>
              <a:defRPr/>
            </a:pPr>
            <a:endParaRPr lang="en-US" sz="1500" dirty="0">
              <a:latin typeface="Arial" panose="020B0604020202020204" pitchFamily="34" charset="0"/>
              <a:cs typeface="Arial" panose="020B0604020202020204" pitchFamily="34" charset="0"/>
            </a:endParaRPr>
          </a:p>
          <a:p>
            <a:pPr marL="857250" lvl="1" indent="-400050" algn="just" defTabSz="457200">
              <a:buFont typeface="+mj-lt"/>
              <a:buAutoNum type="romanLcPeriod" startAt="4"/>
              <a:defRPr/>
            </a:pPr>
            <a:r>
              <a:rPr lang="en-US" sz="1500" dirty="0">
                <a:latin typeface="Arial" panose="020B0604020202020204" pitchFamily="34" charset="0"/>
                <a:cs typeface="Arial" panose="020B0604020202020204" pitchFamily="34" charset="0"/>
              </a:rPr>
              <a:t>Simplification of overseas investment. The law abolishes the procedure for approving investment policies and narrows the scope of projects requiring overseas investment certificates. Most projects only need to register foreign exchange transactions.</a:t>
            </a:r>
          </a:p>
          <a:p>
            <a:pPr marL="857250" lvl="1" indent="-400050" algn="just" defTabSz="457200">
              <a:buFont typeface="+mj-lt"/>
              <a:buAutoNum type="romanLcPeriod" startAt="4"/>
              <a:defRPr/>
            </a:pPr>
            <a:endParaRPr lang="en-US" sz="1500" dirty="0">
              <a:latin typeface="Arial" panose="020B0604020202020204" pitchFamily="34" charset="0"/>
              <a:cs typeface="Arial" panose="020B0604020202020204" pitchFamily="34" charset="0"/>
            </a:endParaRPr>
          </a:p>
          <a:p>
            <a:pPr marL="857250" lvl="1" indent="-400050" algn="just" defTabSz="457200">
              <a:buFont typeface="+mj-lt"/>
              <a:buAutoNum type="romanLcPeriod" startAt="4"/>
              <a:defRPr/>
            </a:pPr>
            <a:r>
              <a:rPr lang="en-US" sz="1500" dirty="0">
                <a:latin typeface="Arial" panose="020B0604020202020204" pitchFamily="34" charset="0"/>
                <a:cs typeface="Arial" panose="020B0604020202020204" pitchFamily="34" charset="0"/>
              </a:rPr>
              <a:t>Reducing the number of conditional investment and business sectors. The law reduces approximately 38 sectors and narrows down another 20 sectors (not many).</a:t>
            </a: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910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5740033"/>
          </a:xfrm>
          <a:prstGeom prst="rect">
            <a:avLst/>
          </a:prstGeom>
          <a:noFill/>
        </p:spPr>
        <p:txBody>
          <a:bodyPr wrap="square">
            <a:spAutoFit/>
          </a:bodyPr>
          <a:lstStyle/>
          <a:p>
            <a:pPr lvl="1" algn="just" defTabSz="457200">
              <a:defRPr/>
            </a:pPr>
            <a:r>
              <a:rPr lang="en-US" altLang="vi-VN" b="1" dirty="0">
                <a:solidFill>
                  <a:schemeClr val="dk1"/>
                </a:solidFill>
                <a:latin typeface="Arial" panose="020B0604020202020204" pitchFamily="34" charset="0"/>
                <a:cs typeface="Arial" panose="020B0604020202020204" pitchFamily="34" charset="0"/>
              </a:rPr>
              <a:t>2. </a:t>
            </a:r>
            <a:r>
              <a:rPr lang="en-US" sz="1800" b="1" kern="1200" dirty="0">
                <a:solidFill>
                  <a:schemeClr val="dk1"/>
                </a:solidFill>
                <a:effectLst/>
                <a:latin typeface="Arial" panose="020B0604020202020204" pitchFamily="34" charset="0"/>
                <a:cs typeface="Arial" panose="020B0604020202020204" pitchFamily="34" charset="0"/>
              </a:rPr>
              <a:t>Resolution No. 254/2025/</a:t>
            </a:r>
            <a:r>
              <a:rPr lang="en-US" sz="1800" b="1" kern="1200" dirty="0" err="1">
                <a:solidFill>
                  <a:schemeClr val="dk1"/>
                </a:solidFill>
                <a:effectLst/>
                <a:latin typeface="Arial" panose="020B0604020202020204" pitchFamily="34" charset="0"/>
                <a:cs typeface="Arial" panose="020B0604020202020204" pitchFamily="34" charset="0"/>
              </a:rPr>
              <a:t>QH15</a:t>
            </a:r>
            <a:r>
              <a:rPr lang="en-US" sz="1800" b="1" kern="1200" dirty="0">
                <a:solidFill>
                  <a:schemeClr val="dk1"/>
                </a:solidFill>
                <a:effectLst/>
                <a:latin typeface="Arial" panose="020B0604020202020204" pitchFamily="34" charset="0"/>
                <a:cs typeface="Arial" panose="020B0604020202020204" pitchFamily="34" charset="0"/>
              </a:rPr>
              <a:t> of the National Assembly on Land Law</a:t>
            </a:r>
            <a:endParaRPr lang="en-US" b="1" dirty="0">
              <a:solidFill>
                <a:schemeClr val="dk1"/>
              </a:solidFill>
              <a:latin typeface="Arial" panose="020B0604020202020204" pitchFamily="34" charset="0"/>
              <a:cs typeface="Arial" panose="020B0604020202020204" pitchFamily="34" charset="0"/>
            </a:endParaRPr>
          </a:p>
          <a:p>
            <a:pPr lvl="1" algn="just" defTabSz="457200">
              <a:defRPr/>
            </a:pPr>
            <a:endParaRPr lang="en-US" altLang="vi-VN" b="1" dirty="0">
              <a:solidFill>
                <a:schemeClr val="dk1"/>
              </a:solidFill>
              <a:latin typeface="Arial" panose="020B0604020202020204" pitchFamily="34" charset="0"/>
              <a:cs typeface="Arial" panose="020B0604020202020204" pitchFamily="34" charset="0"/>
            </a:endParaRPr>
          </a:p>
          <a:p>
            <a:pPr marL="914400" lvl="1" indent="-457200" algn="just" defTabSz="457200">
              <a:buFont typeface="+mj-lt"/>
              <a:buAutoNum type="arabicPeriod" startAt="3"/>
              <a:defRPr/>
            </a:pPr>
            <a:endParaRPr lang="en-US" b="1" dirty="0">
              <a:latin typeface="Arial" panose="020B0604020202020204" pitchFamily="34" charset="0"/>
              <a:cs typeface="Arial" panose="020B0604020202020204" pitchFamily="34" charset="0"/>
            </a:endParaRPr>
          </a:p>
          <a:p>
            <a:pPr algn="just" defTabSz="457200">
              <a:defRPr/>
            </a:pPr>
            <a:r>
              <a:rPr lang="en-US" sz="1400" b="1" dirty="0">
                <a:solidFill>
                  <a:srgbClr val="0F1728">
                    <a:lumMod val="75000"/>
                    <a:lumOff val="25000"/>
                  </a:srgbClr>
                </a:solidFill>
                <a:latin typeface="Arial" panose="020B0604020202020204" pitchFamily="34" charset="0"/>
                <a:cs typeface="Arial" panose="020B0604020202020204" pitchFamily="34" charset="0"/>
              </a:rPr>
              <a:t>	 On December 11, 2025, the National Assembly passed a Resolution to address difficulties and obstacles in the implementation of the Land Law (effective from January 1, 2026), which includes several provisions beneficial to individual land users. </a:t>
            </a:r>
          </a:p>
          <a:p>
            <a:pPr algn="just"/>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400" dirty="0">
                <a:latin typeface="Arial" panose="020B0604020202020204" pitchFamily="34" charset="0"/>
                <a:ea typeface="SimSun" panose="02010600030101010101" pitchFamily="2" charset="-122"/>
                <a:cs typeface="Arial" panose="020B0604020202020204" pitchFamily="34" charset="0"/>
              </a:rPr>
              <a:t>Reduction of land use fees when changing land use purposes for households and individuals: New point: When changing garden land, pond land, or agricultural land within a plot containing residential land (or land that was subdivided before July 1, 2014) to residential land, the land use fee will be calculated at the following rates: 30% of the difference between residential and agricultural land prices within the allocated residential land limit; 50% of the amount exceeding the limit but not exceeding one time the limit; 100% of the amount exceeding one time the allocated residential land limit; and all other cases of changing land use purposes (purely agricultural land).  This reduction applies only once per household or individual on a plot of land. Transition: Cases where the land use purpose has been changed from August 1, 2024, are required to recalculate the land use fee; if the new amount is lower, the difference will be deducted or refunded.</a:t>
            </a:r>
          </a:p>
          <a:p>
            <a:pPr marL="285750" indent="-285750" algn="just">
              <a:buFont typeface="Wingdings" pitchFamily="2" charset="2"/>
              <a:buChar char="§"/>
            </a:pPr>
            <a:endParaRPr lang="en-US" sz="1400" dirty="0">
              <a:latin typeface="Arial" panose="020B0604020202020204" pitchFamily="34" charset="0"/>
              <a:ea typeface="SimSun" panose="02010600030101010101" pitchFamily="2" charset="-122"/>
              <a:cs typeface="Arial" panose="020B0604020202020204" pitchFamily="34" charset="0"/>
            </a:endParaRPr>
          </a:p>
          <a:p>
            <a:pPr algn="just"/>
            <a:r>
              <a:rPr lang="en-US" sz="1400" b="1" dirty="0">
                <a:latin typeface="Arial" panose="020B0604020202020204" pitchFamily="34" charset="0"/>
                <a:ea typeface="SimSun" panose="02010600030101010101" pitchFamily="2" charset="-122"/>
                <a:cs typeface="Arial" panose="020B0604020202020204" pitchFamily="34" charset="0"/>
              </a:rPr>
              <a:t>Impact</a:t>
            </a:r>
            <a:r>
              <a:rPr lang="en-US" sz="1400" dirty="0">
                <a:latin typeface="Arial" panose="020B0604020202020204" pitchFamily="34" charset="0"/>
                <a:ea typeface="SimSun" panose="02010600030101010101" pitchFamily="2" charset="-122"/>
                <a:cs typeface="Arial" panose="020B0604020202020204" pitchFamily="34" charset="0"/>
              </a:rPr>
              <a:t>: Significantly reduces the cost of land use change, while creating a compensation/refund mechanism for cases where the previous amount was higher, ensuring fairness and practicality.</a:t>
            </a:r>
          </a:p>
          <a:p>
            <a:pPr algn="just"/>
            <a:endParaRPr lang="en-US" sz="1400" dirty="0">
              <a:latin typeface="Arial" panose="020B0604020202020204" pitchFamily="34" charset="0"/>
              <a:ea typeface="SimSun" panose="02010600030101010101" pitchFamily="2" charset="-122"/>
              <a:cs typeface="Arial" panose="020B0604020202020204" pitchFamily="34" charset="0"/>
            </a:endParaRPr>
          </a:p>
          <a:p>
            <a:pPr marL="285750" indent="-285750" algn="just">
              <a:buFont typeface="Wingdings" pitchFamily="2" charset="2"/>
              <a:buChar char="§"/>
            </a:pPr>
            <a:r>
              <a:rPr lang="en-US" sz="1400" dirty="0">
                <a:latin typeface="Arial" panose="020B0604020202020204" pitchFamily="34" charset="0"/>
                <a:cs typeface="Arial" panose="020B0604020202020204" pitchFamily="34" charset="0"/>
              </a:rPr>
              <a:t>Simplifying the conditions for selling assets attached to land leased with annual payments: Article 11 of the Resolution allows the transfer of assets on land leased with annual payments when: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There is a construction permit (if required) or the construction is legally completed; and (ii) it conforms to the 1/500 planning and approved investment project (except in cases according to judgments, enforcement decisions, and inspection conclusions). Regulations remove the requirement that "property must be registered" according to Article 46 of the 2024 Land Law.</a:t>
            </a:r>
          </a:p>
          <a:p>
            <a:pPr marL="285750" indent="-285750" algn="just">
              <a:buFont typeface="Wingdings" pitchFamily="2" charset="2"/>
              <a:buChar char="§"/>
            </a:pPr>
            <a:endParaRPr lang="en-US" sz="14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Impact</a:t>
            </a:r>
            <a:r>
              <a:rPr lang="en-US" sz="1400" dirty="0">
                <a:latin typeface="Arial" panose="020B0604020202020204" pitchFamily="34" charset="0"/>
                <a:cs typeface="Arial" panose="020B0604020202020204" pitchFamily="34" charset="0"/>
              </a:rPr>
              <a:t>: Procedures for transferring property attached to annual leased land are simpler, reducing legal risks regarding property registration.</a:t>
            </a:r>
          </a:p>
          <a:p>
            <a:pPr marL="285750" indent="-285750" algn="just">
              <a:buFont typeface="Wingdings" pitchFamily="2" charset="2"/>
              <a:buChar char="§"/>
            </a:pPr>
            <a:endParaRPr lang="en-US" sz="1500" dirty="0">
              <a:solidFill>
                <a:srgbClr val="001D35"/>
              </a:solidFill>
              <a:latin typeface="Arial" panose="020B0604020202020204" pitchFamily="34" charset="0"/>
              <a:cs typeface="Arial" panose="020B0604020202020204" pitchFamily="34" charset="0"/>
            </a:endParaRP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7697666-B56A-EDCC-2CF3-857A96293938}"/>
              </a:ext>
            </a:extLst>
          </p:cNvPr>
          <p:cNvCxnSpPr/>
          <p:nvPr/>
        </p:nvCxnSpPr>
        <p:spPr>
          <a:xfrm>
            <a:off x="834125" y="1615068"/>
            <a:ext cx="2517128" cy="0"/>
          </a:xfrm>
          <a:prstGeom prst="line">
            <a:avLst/>
          </a:prstGeom>
          <a:noFill/>
          <a:ln w="19050" cap="rnd" cmpd="sng" algn="ctr">
            <a:solidFill>
              <a:srgbClr val="0F1728">
                <a:lumMod val="50000"/>
                <a:lumOff val="50000"/>
              </a:srgbClr>
            </a:solidFill>
            <a:prstDash val="solid"/>
          </a:ln>
          <a:effectLst/>
        </p:spPr>
      </p:cxn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9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3831818"/>
          </a:xfrm>
          <a:prstGeom prst="rect">
            <a:avLst/>
          </a:prstGeom>
          <a:noFill/>
        </p:spPr>
        <p:txBody>
          <a:bodyPr wrap="square">
            <a:spAutoFit/>
          </a:bodyPr>
          <a:lstStyle/>
          <a:p>
            <a:pPr marL="285750" indent="-285750" algn="just">
              <a:buFont typeface="Wingdings" pitchFamily="2" charset="2"/>
              <a:buChar cha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500" dirty="0">
                <a:latin typeface="Arial" panose="020B0604020202020204" pitchFamily="34" charset="0"/>
                <a:ea typeface="SimSun" panose="02010600030101010101" pitchFamily="2" charset="-122"/>
                <a:cs typeface="Times New Roman" panose="02020603050405020304" pitchFamily="18" charset="0"/>
              </a:rPr>
              <a:t>Relaxing criteria for land subdivision and consolidation for individuals:</a:t>
            </a:r>
          </a:p>
          <a:p>
            <a:pPr algn="just"/>
            <a:endParaRPr lang="en-US" sz="1500" dirty="0">
              <a:latin typeface="Arial" panose="020B0604020202020204" pitchFamily="34" charset="0"/>
              <a:ea typeface="SimSun" panose="02010600030101010101" pitchFamily="2" charset="-122"/>
              <a:cs typeface="Times New Roman" panose="02020603050405020304" pitchFamily="18" charset="0"/>
            </a:endParaRPr>
          </a:p>
          <a:p>
            <a:pPr marL="400050" indent="-400050" algn="just">
              <a:buAutoNum type="romanLcParenBoth"/>
            </a:pPr>
            <a:r>
              <a:rPr lang="en-US" sz="1500" dirty="0">
                <a:latin typeface="Arial" panose="020B0604020202020204" pitchFamily="34" charset="0"/>
                <a:ea typeface="SimSun" panose="02010600030101010101" pitchFamily="2" charset="-122"/>
                <a:cs typeface="Times New Roman" panose="02020603050405020304" pitchFamily="18" charset="0"/>
              </a:rPr>
              <a:t>Land subdivision: The subdivided land plot must have access connecting to a public road, or be accessible from adjacent land (previously, the 2024 Land Law only stipulated "having access," so localities applied it requiring a "separate access"), so the Resolution clarifies this. In addition, when changing the purpose of a part of a land plot, land subdivision is not mandatory, a more relaxed approach compared to the 2024 Land Law (which required land subdivision, except for some exceptions).</a:t>
            </a:r>
          </a:p>
          <a:p>
            <a:pPr marL="400050" indent="-400050" algn="just">
              <a:buAutoNum type="romanLcParenBoth"/>
            </a:pPr>
            <a:endParaRPr lang="en-US" sz="1500" dirty="0">
              <a:latin typeface="Arial" panose="020B0604020202020204" pitchFamily="34" charset="0"/>
              <a:ea typeface="SimSun" panose="02010600030101010101" pitchFamily="2" charset="-122"/>
              <a:cs typeface="Times New Roman" panose="02020603050405020304" pitchFamily="18" charset="0"/>
            </a:endParaRPr>
          </a:p>
          <a:p>
            <a:pPr marL="400050" indent="-400050" algn="just">
              <a:buAutoNum type="romanLcParenBoth"/>
            </a:pPr>
            <a:r>
              <a:rPr lang="en-US" sz="1500" dirty="0">
                <a:latin typeface="Arial" panose="020B0604020202020204" pitchFamily="34" charset="0"/>
                <a:ea typeface="SimSun" panose="02010600030101010101" pitchFamily="2" charset="-122"/>
                <a:cs typeface="Times New Roman" panose="02020603050405020304" pitchFamily="18" charset="0"/>
              </a:rPr>
              <a:t>Land consolidation: No requirement for the same land use purpose, same land use term, or same land lease payment method (whereas the 2024 Land Law requires all three criteria to be consistent before land consolidation is permitted, with very narrow exceptions).</a:t>
            </a:r>
          </a:p>
          <a:p>
            <a:pPr algn="just"/>
            <a:endParaRPr lang="en-US" sz="1500" dirty="0">
              <a:latin typeface="Arial" panose="020B0604020202020204" pitchFamily="34" charset="0"/>
              <a:ea typeface="SimSun" panose="02010600030101010101" pitchFamily="2" charset="-122"/>
              <a:cs typeface="Times New Roman" panose="02020603050405020304" pitchFamily="18" charset="0"/>
            </a:endParaRPr>
          </a:p>
          <a:p>
            <a:pPr algn="just"/>
            <a:r>
              <a:rPr lang="en-US" sz="1500" b="1" dirty="0">
                <a:latin typeface="Arial" panose="020B0604020202020204" pitchFamily="34" charset="0"/>
                <a:ea typeface="SimSun" panose="02010600030101010101" pitchFamily="2" charset="-122"/>
                <a:cs typeface="Times New Roman" panose="02020603050405020304" pitchFamily="18" charset="0"/>
              </a:rPr>
              <a:t>Impact</a:t>
            </a:r>
            <a:r>
              <a:rPr lang="en-US" sz="1500" dirty="0">
                <a:latin typeface="Arial" panose="020B0604020202020204" pitchFamily="34" charset="0"/>
                <a:ea typeface="SimSun" panose="02010600030101010101" pitchFamily="2" charset="-122"/>
                <a:cs typeface="Times New Roman" panose="02020603050405020304" pitchFamily="18" charset="0"/>
              </a:rPr>
              <a:t>: The new regulations reduce procedures, reduce costs, increase flexibility in land use organization, and are more in line with practical needs.</a:t>
            </a:r>
          </a:p>
          <a:p>
            <a:pPr marL="285750" indent="-285750" algn="just">
              <a:buFont typeface="Wingdings" pitchFamily="2" charset="2"/>
              <a:buChar cha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3929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5786199"/>
          </a:xfrm>
          <a:prstGeom prst="rect">
            <a:avLst/>
          </a:prstGeom>
          <a:noFill/>
        </p:spPr>
        <p:txBody>
          <a:bodyPr wrap="square">
            <a:spAutoFit/>
          </a:bodyPr>
          <a:lstStyle/>
          <a:p>
            <a:pPr lvl="1" algn="just" defTabSz="457200">
              <a:defRPr/>
            </a:pPr>
            <a:r>
              <a:rPr lang="en-US" altLang="vi-VN" b="1" dirty="0">
                <a:solidFill>
                  <a:schemeClr val="dk1"/>
                </a:solidFill>
                <a:latin typeface="Arial" panose="020B0604020202020204" pitchFamily="34" charset="0"/>
                <a:cs typeface="Arial" panose="020B0604020202020204" pitchFamily="34" charset="0"/>
              </a:rPr>
              <a:t>3. </a:t>
            </a:r>
            <a:r>
              <a:rPr lang="en-US" sz="1800" b="1" kern="1200" dirty="0">
                <a:solidFill>
                  <a:schemeClr val="dk1"/>
                </a:solidFill>
                <a:effectLst/>
                <a:latin typeface="Arial" panose="020B0604020202020204" pitchFamily="34" charset="0"/>
                <a:cs typeface="Arial" panose="020B0604020202020204" pitchFamily="34" charset="0"/>
              </a:rPr>
              <a:t>Amended Law on Personal Income Tax</a:t>
            </a:r>
          </a:p>
          <a:p>
            <a:pPr lvl="1" algn="just" defTabSz="457200">
              <a:defRPr/>
            </a:pPr>
            <a:endParaRPr lang="en-US" b="1" dirty="0">
              <a:solidFill>
                <a:schemeClr val="dk1"/>
              </a:solidFill>
              <a:latin typeface="Arial" panose="020B0604020202020204" pitchFamily="34" charset="0"/>
              <a:cs typeface="Arial" panose="020B0604020202020204" pitchFamily="34" charset="0"/>
            </a:endParaRPr>
          </a:p>
          <a:p>
            <a:pPr lvl="1" algn="just" defTabSz="457200">
              <a:defRPr/>
            </a:pPr>
            <a:endParaRPr lang="en-US" b="1" dirty="0">
              <a:latin typeface="Arial" panose="020B0604020202020204" pitchFamily="34" charset="0"/>
              <a:cs typeface="Arial" panose="020B0604020202020204" pitchFamily="34" charset="0"/>
            </a:endParaRPr>
          </a:p>
          <a:p>
            <a:pPr algn="just" defTabSz="457200">
              <a:defRPr/>
            </a:pPr>
            <a:r>
              <a:rPr lang="en-US" sz="1400" b="1" dirty="0">
                <a:solidFill>
                  <a:srgbClr val="0F1728">
                    <a:lumMod val="75000"/>
                    <a:lumOff val="25000"/>
                  </a:srgbClr>
                </a:solidFill>
                <a:latin typeface="Arial" panose="020B0604020202020204" pitchFamily="34" charset="0"/>
                <a:cs typeface="Arial" panose="020B0604020202020204" pitchFamily="34" charset="0"/>
              </a:rPr>
              <a:t>	 On 10 December 2025, Vietnam’s National Assembly passed the amended Law on Personal Income Tax (PIT). The new law significantly revises the PIT regime. </a:t>
            </a:r>
          </a:p>
          <a:p>
            <a:pPr algn="just"/>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effectLst/>
                <a:latin typeface="Arial" panose="020B0604020202020204" pitchFamily="34" charset="0"/>
                <a:ea typeface="SimSun" panose="02010600030101010101" pitchFamily="2" charset="-122"/>
                <a:cs typeface="Times New Roman" panose="02020603050405020304" pitchFamily="18" charset="0"/>
              </a:rPr>
              <a:t>Reduces progressive tax brackets from 7 to 5 levels.</a:t>
            </a:r>
          </a:p>
          <a:p>
            <a:pPr algn="just"/>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effectLst/>
                <a:latin typeface="Arial" panose="020B0604020202020204" pitchFamily="34" charset="0"/>
                <a:ea typeface="SimSun" panose="02010600030101010101" pitchFamily="2" charset="-122"/>
                <a:cs typeface="Times New Roman" panose="02020603050405020304" pitchFamily="18" charset="0"/>
              </a:rPr>
              <a:t>Adjusts tax rates and thresholds.</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effectLst/>
                <a:latin typeface="Arial" panose="020B0604020202020204" pitchFamily="34" charset="0"/>
                <a:ea typeface="SimSun" panose="02010600030101010101" pitchFamily="2" charset="-122"/>
                <a:cs typeface="Times New Roman" panose="02020603050405020304" pitchFamily="18" charset="0"/>
              </a:rPr>
              <a:t>Introduces or expands tax exemptions and deductions (e.g., for families and dependents).</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effectLst/>
                <a:latin typeface="Arial" panose="020B0604020202020204" pitchFamily="34" charset="0"/>
                <a:ea typeface="SimSun" panose="02010600030101010101" pitchFamily="2" charset="-122"/>
                <a:cs typeface="Times New Roman" panose="02020603050405020304" pitchFamily="18" charset="0"/>
              </a:rPr>
              <a:t>New exemptions for certain types of household business incomes. </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effectLst/>
                <a:latin typeface="Arial" panose="020B0604020202020204" pitchFamily="34" charset="0"/>
                <a:ea typeface="SimSun" panose="02010600030101010101" pitchFamily="2" charset="-122"/>
                <a:cs typeface="Times New Roman" panose="02020603050405020304" pitchFamily="18" charset="0"/>
              </a:rPr>
              <a:t>The tax bracket simplification will affect monthly payroll withholding calculations from 2026 onward.</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effectLst/>
                <a:latin typeface="Arial" panose="020B0604020202020204" pitchFamily="34" charset="0"/>
                <a:ea typeface="SimSun" panose="02010600030101010101" pitchFamily="2" charset="-122"/>
                <a:cs typeface="Times New Roman" panose="02020603050405020304" pitchFamily="18" charset="0"/>
              </a:rPr>
              <a:t>Raises the threshold for tax-exempt business household income (VND 500 million/year), potentially lowering tax liability for small owner-operators.</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effectLst/>
                <a:latin typeface="Arial" panose="020B0604020202020204" pitchFamily="34" charset="0"/>
                <a:ea typeface="SimSun" panose="02010600030101010101" pitchFamily="2" charset="-122"/>
                <a:cs typeface="Times New Roman" panose="02020603050405020304" pitchFamily="18" charset="0"/>
              </a:rPr>
              <a:t>Changes to deductions impact net compensation for both locals and foreign assignees.</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algn="just"/>
            <a:r>
              <a:rPr lang="en-US" sz="1600" b="1" dirty="0">
                <a:effectLst/>
                <a:latin typeface="Arial" panose="020B0604020202020204" pitchFamily="34" charset="0"/>
                <a:ea typeface="SimSun" panose="02010600030101010101" pitchFamily="2" charset="-122"/>
                <a:cs typeface="Times New Roman" panose="02020603050405020304" pitchFamily="18" charset="0"/>
              </a:rPr>
              <a:t>Impact</a:t>
            </a:r>
            <a:r>
              <a:rPr lang="en-US" sz="1600" dirty="0">
                <a:effectLst/>
                <a:latin typeface="Arial" panose="020B0604020202020204" pitchFamily="34" charset="0"/>
                <a:ea typeface="SimSun" panose="02010600030101010101" pitchFamily="2" charset="-122"/>
                <a:cs typeface="Times New Roman" panose="02020603050405020304" pitchFamily="18" charset="0"/>
              </a:rPr>
              <a:t>: Employers must update payroll systems and compliance processes ahead of the 2026 tax year.</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7697666-B56A-EDCC-2CF3-857A96293938}"/>
              </a:ext>
            </a:extLst>
          </p:cNvPr>
          <p:cNvCxnSpPr/>
          <p:nvPr/>
        </p:nvCxnSpPr>
        <p:spPr>
          <a:xfrm>
            <a:off x="834125" y="1615068"/>
            <a:ext cx="2517128" cy="0"/>
          </a:xfrm>
          <a:prstGeom prst="line">
            <a:avLst/>
          </a:prstGeom>
          <a:noFill/>
          <a:ln w="19050" cap="rnd" cmpd="sng" algn="ctr">
            <a:solidFill>
              <a:srgbClr val="0F1728">
                <a:lumMod val="50000"/>
                <a:lumOff val="50000"/>
              </a:srgbClr>
            </a:solidFill>
            <a:prstDash val="solid"/>
          </a:ln>
          <a:effectLst/>
        </p:spPr>
      </p:cxn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690701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1447</Words>
  <Application>Microsoft Office PowerPoint</Application>
  <PresentationFormat>Widescreen</PresentationFormat>
  <Paragraphs>79</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Times New Roman</vt:lpstr>
      <vt:lpstr>Wingdings</vt:lpstr>
      <vt:lpstr>Poppins</vt:lpstr>
      <vt:lpstr>Arial</vt:lpstr>
      <vt:lpstr>Arial Regular</vt:lpstr>
      <vt:lpstr>1_Office Theme</vt:lpstr>
      <vt:lpstr>LEGAL UPDATES – 17 DECEMBER 2025  DUANE MORRIS VIETNAM LLC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DMVN</dc:creator>
  <cp:lastModifiedBy>DMVN</cp:lastModifiedBy>
  <cp:revision>26</cp:revision>
  <dcterms:created xsi:type="dcterms:W3CDTF">2023-12-13T13:53:58Z</dcterms:created>
  <dcterms:modified xsi:type="dcterms:W3CDTF">2025-12-17T09:09:15Z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1033-5.3.0.7932</vt:lpwstr>
  </property>
</Properties>
</file>