
<file path=[Content_Types].xml><?xml version="1.0" encoding="utf-8"?>
<Types xmlns="http://schemas.openxmlformats.org/package/2006/content-types">
  <Default Extension="jpg" ContentType="image/jp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9144000" cy="6858000" type="screen4x3"/>
  <p:notesSz cx="9144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1914" y="9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400" b="1" i="0">
                <a:solidFill>
                  <a:srgbClr val="6E8650"/>
                </a:solidFill>
                <a:latin typeface="Garamond"/>
                <a:cs typeface="Garamond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0" i="0">
                <a:solidFill>
                  <a:srgbClr val="203C6A"/>
                </a:solidFill>
                <a:latin typeface="Garamond"/>
                <a:cs typeface="Garamond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12/15/2025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rgbClr val="203C6A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ct val="100000"/>
              </a:lnSpc>
            </a:pPr>
            <a:fld id="{81D60167-4931-47E6-BA6A-407CBD079E47}" type="slidenum">
              <a:rPr spc="-50" dirty="0"/>
              <a:t>‹#›</a:t>
            </a:fld>
            <a:endParaRPr spc="-50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400" b="1" i="0">
                <a:solidFill>
                  <a:srgbClr val="6E8650"/>
                </a:solidFill>
                <a:latin typeface="Garamond"/>
                <a:cs typeface="Garamond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3200" b="0" i="0">
                <a:solidFill>
                  <a:srgbClr val="203C6A"/>
                </a:solidFill>
                <a:latin typeface="Garamond"/>
                <a:cs typeface="Garamond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12/15/2025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rgbClr val="203C6A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ct val="100000"/>
              </a:lnSpc>
            </a:pPr>
            <a:fld id="{81D60167-4931-47E6-BA6A-407CBD079E47}" type="slidenum">
              <a:rPr spc="-50" dirty="0"/>
              <a:t>‹#›</a:t>
            </a:fld>
            <a:endParaRPr spc="-50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400" b="1" i="0">
                <a:solidFill>
                  <a:srgbClr val="6E8650"/>
                </a:solidFill>
                <a:latin typeface="Garamond"/>
                <a:cs typeface="Garamond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12/15/2025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rgbClr val="203C6A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ct val="100000"/>
              </a:lnSpc>
            </a:pPr>
            <a:fld id="{81D60167-4931-47E6-BA6A-407CBD079E47}" type="slidenum">
              <a:rPr spc="-50" dirty="0"/>
              <a:t>‹#›</a:t>
            </a:fld>
            <a:endParaRPr spc="-50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400" b="1" i="0">
                <a:solidFill>
                  <a:srgbClr val="6E8650"/>
                </a:solidFill>
                <a:latin typeface="Garamond"/>
                <a:cs typeface="Garamond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12/15/2025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rgbClr val="203C6A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ct val="100000"/>
              </a:lnSpc>
            </a:pPr>
            <a:fld id="{81D60167-4931-47E6-BA6A-407CBD079E47}" type="slidenum">
              <a:rPr spc="-50" dirty="0"/>
              <a:t>‹#›</a:t>
            </a:fld>
            <a:endParaRPr spc="-50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0" y="1865312"/>
            <a:ext cx="9144000" cy="1905"/>
          </a:xfrm>
          <a:custGeom>
            <a:avLst/>
            <a:gdLst/>
            <a:ahLst/>
            <a:cxnLst/>
            <a:rect l="l" t="t" r="r" b="b"/>
            <a:pathLst>
              <a:path w="9144000" h="1905">
                <a:moveTo>
                  <a:pt x="0" y="0"/>
                </a:moveTo>
                <a:lnTo>
                  <a:pt x="9144000" y="1587"/>
                </a:lnTo>
              </a:path>
            </a:pathLst>
          </a:custGeom>
          <a:ln w="15875">
            <a:solidFill>
              <a:srgbClr val="FFFFFF"/>
            </a:solidFill>
            <a:prstDash val="sysDot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12/15/2025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rgbClr val="203C6A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ct val="100000"/>
              </a:lnSpc>
            </a:pPr>
            <a:fld id="{81D60167-4931-47E6-BA6A-407CBD079E47}" type="slidenum">
              <a:rPr spc="-50" dirty="0"/>
              <a:t>‹#›</a:t>
            </a:fld>
            <a:endParaRPr spc="-50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0" y="412750"/>
            <a:ext cx="9144000" cy="1905"/>
          </a:xfrm>
          <a:custGeom>
            <a:avLst/>
            <a:gdLst/>
            <a:ahLst/>
            <a:cxnLst/>
            <a:rect l="l" t="t" r="r" b="b"/>
            <a:pathLst>
              <a:path w="9144000" h="1904">
                <a:moveTo>
                  <a:pt x="0" y="0"/>
                </a:moveTo>
                <a:lnTo>
                  <a:pt x="9144000" y="1587"/>
                </a:lnTo>
              </a:path>
            </a:pathLst>
          </a:custGeom>
          <a:ln w="15875">
            <a:solidFill>
              <a:srgbClr val="FFFFFF"/>
            </a:solidFill>
            <a:prstDash val="sysDot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58152" y="1195730"/>
            <a:ext cx="6513830" cy="5435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400" b="1" i="0">
                <a:solidFill>
                  <a:srgbClr val="6E8650"/>
                </a:solidFill>
                <a:latin typeface="Garamond"/>
                <a:cs typeface="Garamond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45769" y="1800407"/>
            <a:ext cx="8252460" cy="42875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0" i="0">
                <a:solidFill>
                  <a:srgbClr val="203C6A"/>
                </a:solidFill>
                <a:latin typeface="Garamond"/>
                <a:cs typeface="Garamond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12/15/2025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34340" y="6534829"/>
            <a:ext cx="229234" cy="1670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000" b="0" i="0">
                <a:solidFill>
                  <a:srgbClr val="203C6A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ct val="100000"/>
              </a:lnSpc>
            </a:pPr>
            <a:fld id="{81D60167-4931-47E6-BA6A-407CBD079E47}" type="slidenum">
              <a:rPr spc="-50" dirty="0"/>
              <a:t>‹#›</a:t>
            </a:fld>
            <a:endParaRPr spc="-5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duanemorris.com/" TargetMode="External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nergy.gov.mm/" TargetMode="External"/><Relationship Id="rId2" Type="http://schemas.openxmlformats.org/officeDocument/2006/relationships/hyperlink" Target="http://www.duanemorris.com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facebook.com/MinistryOfEnergy.Myanmar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treas.gov/offices/enforcement/ofac/" TargetMode="External"/><Relationship Id="rId2" Type="http://schemas.openxmlformats.org/officeDocument/2006/relationships/hyperlink" Target="http://www.duanemorris.com/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duanemorris.com/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duanemorris.com/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duanemorris.com/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duanemorris.com/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duanemorris.com/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duanemorris.com/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duanemorris.com/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mailto:omassmann@duanemorris.com" TargetMode="External"/><Relationship Id="rId2" Type="http://schemas.openxmlformats.org/officeDocument/2006/relationships/hyperlink" Target="http://www.duanemorris.com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duanemorris.com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duanemorris.com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duanemorris.com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duanemorris.com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uanemorris.com/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eiti.org/news/myanmar-delisted-eiti-following-political-turmoil" TargetMode="Externa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duanemorris.com/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duanemorris.com/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duanemorris.com/" TargetMode="Externa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781006" y="6547675"/>
            <a:ext cx="156781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0" dirty="0">
                <a:solidFill>
                  <a:srgbClr val="FFFFFF"/>
                </a:solidFill>
                <a:latin typeface="Arial"/>
                <a:cs typeface="Arial"/>
                <a:hlinkClick r:id="rId2"/>
              </a:rPr>
              <a:t>www.duanemorris.com</a:t>
            </a:r>
            <a:endParaRPr sz="12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41793" y="5505196"/>
            <a:ext cx="7860030" cy="8642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7940" algn="ctr">
              <a:lnSpc>
                <a:spcPct val="100000"/>
              </a:lnSpc>
              <a:spcBef>
                <a:spcPts val="100"/>
              </a:spcBef>
            </a:pPr>
            <a:r>
              <a:rPr sz="2600" b="1" dirty="0">
                <a:solidFill>
                  <a:srgbClr val="678553"/>
                </a:solidFill>
                <a:latin typeface="Garamond"/>
                <a:cs typeface="Garamond"/>
              </a:rPr>
              <a:t>OLIVER</a:t>
            </a:r>
            <a:r>
              <a:rPr sz="2600" b="1" spc="-75" dirty="0">
                <a:solidFill>
                  <a:srgbClr val="678553"/>
                </a:solidFill>
                <a:latin typeface="Garamond"/>
                <a:cs typeface="Garamond"/>
              </a:rPr>
              <a:t> </a:t>
            </a:r>
            <a:r>
              <a:rPr sz="2600" b="1" dirty="0">
                <a:solidFill>
                  <a:srgbClr val="678553"/>
                </a:solidFill>
                <a:latin typeface="Garamond"/>
                <a:cs typeface="Garamond"/>
              </a:rPr>
              <a:t>MASSMANN</a:t>
            </a:r>
            <a:r>
              <a:rPr sz="2600" b="1" spc="-30" dirty="0">
                <a:solidFill>
                  <a:srgbClr val="678553"/>
                </a:solidFill>
                <a:latin typeface="Garamond"/>
                <a:cs typeface="Garamond"/>
              </a:rPr>
              <a:t> </a:t>
            </a:r>
            <a:r>
              <a:rPr sz="2600" b="1" dirty="0">
                <a:solidFill>
                  <a:srgbClr val="678553"/>
                </a:solidFill>
                <a:latin typeface="Garamond"/>
                <a:cs typeface="Garamond"/>
              </a:rPr>
              <a:t>–</a:t>
            </a:r>
            <a:r>
              <a:rPr sz="2600" b="1" spc="-55" dirty="0">
                <a:solidFill>
                  <a:srgbClr val="678553"/>
                </a:solidFill>
                <a:latin typeface="Garamond"/>
                <a:cs typeface="Garamond"/>
              </a:rPr>
              <a:t> </a:t>
            </a:r>
            <a:r>
              <a:rPr sz="2600" b="1" spc="-10" dirty="0">
                <a:solidFill>
                  <a:srgbClr val="678553"/>
                </a:solidFill>
                <a:latin typeface="Garamond"/>
                <a:cs typeface="Garamond"/>
              </a:rPr>
              <a:t>PARTNER</a:t>
            </a:r>
            <a:endParaRPr sz="2600">
              <a:latin typeface="Garamond"/>
              <a:cs typeface="Garamond"/>
            </a:endParaRPr>
          </a:p>
          <a:p>
            <a:pPr marL="1270" algn="ctr">
              <a:lnSpc>
                <a:spcPct val="100000"/>
              </a:lnSpc>
              <a:spcBef>
                <a:spcPts val="985"/>
              </a:spcBef>
            </a:pPr>
            <a:r>
              <a:rPr sz="700" dirty="0">
                <a:solidFill>
                  <a:srgbClr val="203C6A"/>
                </a:solidFill>
                <a:latin typeface="Arial"/>
                <a:cs typeface="Arial"/>
              </a:rPr>
              <a:t>©2010</a:t>
            </a:r>
            <a:r>
              <a:rPr sz="700" spc="-20" dirty="0">
                <a:solidFill>
                  <a:srgbClr val="203C6A"/>
                </a:solidFill>
                <a:latin typeface="Arial"/>
                <a:cs typeface="Arial"/>
              </a:rPr>
              <a:t> </a:t>
            </a:r>
            <a:r>
              <a:rPr sz="700" dirty="0">
                <a:solidFill>
                  <a:srgbClr val="203C6A"/>
                </a:solidFill>
                <a:latin typeface="Arial"/>
                <a:cs typeface="Arial"/>
              </a:rPr>
              <a:t>Duane</a:t>
            </a:r>
            <a:r>
              <a:rPr sz="700" spc="-20" dirty="0">
                <a:solidFill>
                  <a:srgbClr val="203C6A"/>
                </a:solidFill>
                <a:latin typeface="Arial"/>
                <a:cs typeface="Arial"/>
              </a:rPr>
              <a:t> </a:t>
            </a:r>
            <a:r>
              <a:rPr sz="700" dirty="0">
                <a:solidFill>
                  <a:srgbClr val="203C6A"/>
                </a:solidFill>
                <a:latin typeface="Arial"/>
                <a:cs typeface="Arial"/>
              </a:rPr>
              <a:t>Morris</a:t>
            </a:r>
            <a:r>
              <a:rPr sz="700" spc="10" dirty="0">
                <a:solidFill>
                  <a:srgbClr val="203C6A"/>
                </a:solidFill>
                <a:latin typeface="Arial"/>
                <a:cs typeface="Arial"/>
              </a:rPr>
              <a:t> </a:t>
            </a:r>
            <a:r>
              <a:rPr sz="700" dirty="0">
                <a:solidFill>
                  <a:srgbClr val="203C6A"/>
                </a:solidFill>
                <a:latin typeface="Arial"/>
                <a:cs typeface="Arial"/>
              </a:rPr>
              <a:t>LLP.</a:t>
            </a:r>
            <a:r>
              <a:rPr sz="700" spc="-15" dirty="0">
                <a:solidFill>
                  <a:srgbClr val="203C6A"/>
                </a:solidFill>
                <a:latin typeface="Arial"/>
                <a:cs typeface="Arial"/>
              </a:rPr>
              <a:t> </a:t>
            </a:r>
            <a:r>
              <a:rPr sz="700" dirty="0">
                <a:solidFill>
                  <a:srgbClr val="203C6A"/>
                </a:solidFill>
                <a:latin typeface="Arial"/>
                <a:cs typeface="Arial"/>
              </a:rPr>
              <a:t>All</a:t>
            </a:r>
            <a:r>
              <a:rPr sz="700" spc="-45" dirty="0">
                <a:solidFill>
                  <a:srgbClr val="203C6A"/>
                </a:solidFill>
                <a:latin typeface="Arial"/>
                <a:cs typeface="Arial"/>
              </a:rPr>
              <a:t> </a:t>
            </a:r>
            <a:r>
              <a:rPr sz="700" dirty="0">
                <a:solidFill>
                  <a:srgbClr val="203C6A"/>
                </a:solidFill>
                <a:latin typeface="Arial"/>
                <a:cs typeface="Arial"/>
              </a:rPr>
              <a:t>Rights</a:t>
            </a:r>
            <a:r>
              <a:rPr sz="700" spc="-20" dirty="0">
                <a:solidFill>
                  <a:srgbClr val="203C6A"/>
                </a:solidFill>
                <a:latin typeface="Arial"/>
                <a:cs typeface="Arial"/>
              </a:rPr>
              <a:t> </a:t>
            </a:r>
            <a:r>
              <a:rPr sz="700" dirty="0">
                <a:solidFill>
                  <a:srgbClr val="203C6A"/>
                </a:solidFill>
                <a:latin typeface="Arial"/>
                <a:cs typeface="Arial"/>
              </a:rPr>
              <a:t>Reserved.</a:t>
            </a:r>
            <a:r>
              <a:rPr sz="700" spc="-5" dirty="0">
                <a:solidFill>
                  <a:srgbClr val="203C6A"/>
                </a:solidFill>
                <a:latin typeface="Arial"/>
                <a:cs typeface="Arial"/>
              </a:rPr>
              <a:t> </a:t>
            </a:r>
            <a:r>
              <a:rPr sz="700" dirty="0">
                <a:solidFill>
                  <a:srgbClr val="203C6A"/>
                </a:solidFill>
                <a:latin typeface="Arial"/>
                <a:cs typeface="Arial"/>
              </a:rPr>
              <a:t>Duane</a:t>
            </a:r>
            <a:r>
              <a:rPr sz="700" spc="-15" dirty="0">
                <a:solidFill>
                  <a:srgbClr val="203C6A"/>
                </a:solidFill>
                <a:latin typeface="Arial"/>
                <a:cs typeface="Arial"/>
              </a:rPr>
              <a:t> </a:t>
            </a:r>
            <a:r>
              <a:rPr sz="700" dirty="0">
                <a:solidFill>
                  <a:srgbClr val="203C6A"/>
                </a:solidFill>
                <a:latin typeface="Arial"/>
                <a:cs typeface="Arial"/>
              </a:rPr>
              <a:t>Morris</a:t>
            </a:r>
            <a:r>
              <a:rPr sz="700" spc="10" dirty="0">
                <a:solidFill>
                  <a:srgbClr val="203C6A"/>
                </a:solidFill>
                <a:latin typeface="Arial"/>
                <a:cs typeface="Arial"/>
              </a:rPr>
              <a:t> </a:t>
            </a:r>
            <a:r>
              <a:rPr sz="700" dirty="0">
                <a:solidFill>
                  <a:srgbClr val="203C6A"/>
                </a:solidFill>
                <a:latin typeface="Arial"/>
                <a:cs typeface="Arial"/>
              </a:rPr>
              <a:t>is</a:t>
            </a:r>
            <a:r>
              <a:rPr sz="700" spc="-30" dirty="0">
                <a:solidFill>
                  <a:srgbClr val="203C6A"/>
                </a:solidFill>
                <a:latin typeface="Arial"/>
                <a:cs typeface="Arial"/>
              </a:rPr>
              <a:t> </a:t>
            </a:r>
            <a:r>
              <a:rPr sz="700" dirty="0">
                <a:solidFill>
                  <a:srgbClr val="203C6A"/>
                </a:solidFill>
                <a:latin typeface="Arial"/>
                <a:cs typeface="Arial"/>
              </a:rPr>
              <a:t>a</a:t>
            </a:r>
            <a:r>
              <a:rPr sz="700" spc="-25" dirty="0">
                <a:solidFill>
                  <a:srgbClr val="203C6A"/>
                </a:solidFill>
                <a:latin typeface="Arial"/>
                <a:cs typeface="Arial"/>
              </a:rPr>
              <a:t> </a:t>
            </a:r>
            <a:r>
              <a:rPr sz="700" dirty="0">
                <a:solidFill>
                  <a:srgbClr val="203C6A"/>
                </a:solidFill>
                <a:latin typeface="Arial"/>
                <a:cs typeface="Arial"/>
              </a:rPr>
              <a:t>registered</a:t>
            </a:r>
            <a:r>
              <a:rPr sz="700" spc="5" dirty="0">
                <a:solidFill>
                  <a:srgbClr val="203C6A"/>
                </a:solidFill>
                <a:latin typeface="Arial"/>
                <a:cs typeface="Arial"/>
              </a:rPr>
              <a:t> </a:t>
            </a:r>
            <a:r>
              <a:rPr sz="700" dirty="0">
                <a:solidFill>
                  <a:srgbClr val="203C6A"/>
                </a:solidFill>
                <a:latin typeface="Arial"/>
                <a:cs typeface="Arial"/>
              </a:rPr>
              <a:t>service</a:t>
            </a:r>
            <a:r>
              <a:rPr sz="700" spc="-15" dirty="0">
                <a:solidFill>
                  <a:srgbClr val="203C6A"/>
                </a:solidFill>
                <a:latin typeface="Arial"/>
                <a:cs typeface="Arial"/>
              </a:rPr>
              <a:t> </a:t>
            </a:r>
            <a:r>
              <a:rPr sz="700" dirty="0">
                <a:solidFill>
                  <a:srgbClr val="203C6A"/>
                </a:solidFill>
                <a:latin typeface="Arial"/>
                <a:cs typeface="Arial"/>
              </a:rPr>
              <a:t>mark</a:t>
            </a:r>
            <a:r>
              <a:rPr sz="700" spc="-10" dirty="0">
                <a:solidFill>
                  <a:srgbClr val="203C6A"/>
                </a:solidFill>
                <a:latin typeface="Arial"/>
                <a:cs typeface="Arial"/>
              </a:rPr>
              <a:t> </a:t>
            </a:r>
            <a:r>
              <a:rPr sz="700" dirty="0">
                <a:solidFill>
                  <a:srgbClr val="203C6A"/>
                </a:solidFill>
                <a:latin typeface="Arial"/>
                <a:cs typeface="Arial"/>
              </a:rPr>
              <a:t>of</a:t>
            </a:r>
            <a:r>
              <a:rPr sz="700" spc="-10" dirty="0">
                <a:solidFill>
                  <a:srgbClr val="203C6A"/>
                </a:solidFill>
                <a:latin typeface="Arial"/>
                <a:cs typeface="Arial"/>
              </a:rPr>
              <a:t> </a:t>
            </a:r>
            <a:r>
              <a:rPr sz="700" dirty="0">
                <a:solidFill>
                  <a:srgbClr val="203C6A"/>
                </a:solidFill>
                <a:latin typeface="Arial"/>
                <a:cs typeface="Arial"/>
              </a:rPr>
              <a:t>Duane</a:t>
            </a:r>
            <a:r>
              <a:rPr sz="700" spc="-25" dirty="0">
                <a:solidFill>
                  <a:srgbClr val="203C6A"/>
                </a:solidFill>
                <a:latin typeface="Arial"/>
                <a:cs typeface="Arial"/>
              </a:rPr>
              <a:t> </a:t>
            </a:r>
            <a:r>
              <a:rPr sz="700" dirty="0">
                <a:solidFill>
                  <a:srgbClr val="203C6A"/>
                </a:solidFill>
                <a:latin typeface="Arial"/>
                <a:cs typeface="Arial"/>
              </a:rPr>
              <a:t>Morris</a:t>
            </a:r>
            <a:r>
              <a:rPr sz="700" spc="20" dirty="0">
                <a:solidFill>
                  <a:srgbClr val="203C6A"/>
                </a:solidFill>
                <a:latin typeface="Arial"/>
                <a:cs typeface="Arial"/>
              </a:rPr>
              <a:t> </a:t>
            </a:r>
            <a:r>
              <a:rPr sz="700" spc="-20" dirty="0">
                <a:solidFill>
                  <a:srgbClr val="203C6A"/>
                </a:solidFill>
                <a:latin typeface="Arial"/>
                <a:cs typeface="Arial"/>
              </a:rPr>
              <a:t>LLP.</a:t>
            </a:r>
            <a:endParaRPr sz="700">
              <a:latin typeface="Arial"/>
              <a:cs typeface="Arial"/>
            </a:endParaRPr>
          </a:p>
          <a:p>
            <a:pPr marL="12065" marR="5080" algn="ctr">
              <a:lnSpc>
                <a:spcPts val="819"/>
              </a:lnSpc>
              <a:spcBef>
                <a:spcPts val="45"/>
              </a:spcBef>
            </a:pPr>
            <a:r>
              <a:rPr sz="700" dirty="0">
                <a:solidFill>
                  <a:srgbClr val="203C6A"/>
                </a:solidFill>
                <a:latin typeface="Arial"/>
                <a:cs typeface="Arial"/>
              </a:rPr>
              <a:t>Duane</a:t>
            </a:r>
            <a:r>
              <a:rPr sz="700" spc="-20" dirty="0">
                <a:solidFill>
                  <a:srgbClr val="203C6A"/>
                </a:solidFill>
                <a:latin typeface="Arial"/>
                <a:cs typeface="Arial"/>
              </a:rPr>
              <a:t> </a:t>
            </a:r>
            <a:r>
              <a:rPr sz="700" dirty="0">
                <a:solidFill>
                  <a:srgbClr val="203C6A"/>
                </a:solidFill>
                <a:latin typeface="Arial"/>
                <a:cs typeface="Arial"/>
              </a:rPr>
              <a:t>Morris</a:t>
            </a:r>
            <a:r>
              <a:rPr sz="700" spc="30" dirty="0">
                <a:solidFill>
                  <a:srgbClr val="203C6A"/>
                </a:solidFill>
                <a:latin typeface="Arial"/>
                <a:cs typeface="Arial"/>
              </a:rPr>
              <a:t> </a:t>
            </a:r>
            <a:r>
              <a:rPr sz="700" dirty="0">
                <a:solidFill>
                  <a:srgbClr val="203C6A"/>
                </a:solidFill>
                <a:latin typeface="Arial"/>
                <a:cs typeface="Arial"/>
              </a:rPr>
              <a:t>–</a:t>
            </a:r>
            <a:r>
              <a:rPr sz="700" spc="-20" dirty="0">
                <a:solidFill>
                  <a:srgbClr val="203C6A"/>
                </a:solidFill>
                <a:latin typeface="Arial"/>
                <a:cs typeface="Arial"/>
              </a:rPr>
              <a:t> </a:t>
            </a:r>
            <a:r>
              <a:rPr sz="700" dirty="0">
                <a:solidFill>
                  <a:srgbClr val="203C6A"/>
                </a:solidFill>
                <a:latin typeface="Arial"/>
                <a:cs typeface="Arial"/>
              </a:rPr>
              <a:t>Firm</a:t>
            </a:r>
            <a:r>
              <a:rPr sz="700" spc="-10" dirty="0">
                <a:solidFill>
                  <a:srgbClr val="203C6A"/>
                </a:solidFill>
                <a:latin typeface="Arial"/>
                <a:cs typeface="Arial"/>
              </a:rPr>
              <a:t> </a:t>
            </a:r>
            <a:r>
              <a:rPr sz="700" dirty="0">
                <a:solidFill>
                  <a:srgbClr val="203C6A"/>
                </a:solidFill>
                <a:latin typeface="Arial"/>
                <a:cs typeface="Arial"/>
              </a:rPr>
              <a:t>and</a:t>
            </a:r>
            <a:r>
              <a:rPr sz="700" spc="-15" dirty="0">
                <a:solidFill>
                  <a:srgbClr val="203C6A"/>
                </a:solidFill>
                <a:latin typeface="Arial"/>
                <a:cs typeface="Arial"/>
              </a:rPr>
              <a:t> </a:t>
            </a:r>
            <a:r>
              <a:rPr sz="700" dirty="0">
                <a:solidFill>
                  <a:srgbClr val="203C6A"/>
                </a:solidFill>
                <a:latin typeface="Arial"/>
                <a:cs typeface="Arial"/>
              </a:rPr>
              <a:t>Affiliate</a:t>
            </a:r>
            <a:r>
              <a:rPr sz="700" spc="-10" dirty="0">
                <a:solidFill>
                  <a:srgbClr val="203C6A"/>
                </a:solidFill>
                <a:latin typeface="Arial"/>
                <a:cs typeface="Arial"/>
              </a:rPr>
              <a:t> </a:t>
            </a:r>
            <a:r>
              <a:rPr sz="700" dirty="0">
                <a:solidFill>
                  <a:srgbClr val="203C6A"/>
                </a:solidFill>
                <a:latin typeface="Arial"/>
                <a:cs typeface="Arial"/>
              </a:rPr>
              <a:t>Offices</a:t>
            </a:r>
            <a:r>
              <a:rPr sz="700" spc="5" dirty="0">
                <a:solidFill>
                  <a:srgbClr val="203C6A"/>
                </a:solidFill>
                <a:latin typeface="Arial"/>
                <a:cs typeface="Arial"/>
              </a:rPr>
              <a:t> </a:t>
            </a:r>
            <a:r>
              <a:rPr sz="700" dirty="0">
                <a:solidFill>
                  <a:srgbClr val="203C6A"/>
                </a:solidFill>
                <a:latin typeface="Arial"/>
                <a:cs typeface="Arial"/>
              </a:rPr>
              <a:t>|</a:t>
            </a:r>
            <a:r>
              <a:rPr sz="700" spc="-15" dirty="0">
                <a:solidFill>
                  <a:srgbClr val="203C6A"/>
                </a:solidFill>
                <a:latin typeface="Arial"/>
                <a:cs typeface="Arial"/>
              </a:rPr>
              <a:t> </a:t>
            </a:r>
            <a:r>
              <a:rPr sz="700" dirty="0">
                <a:solidFill>
                  <a:srgbClr val="203C6A"/>
                </a:solidFill>
                <a:latin typeface="Arial"/>
                <a:cs typeface="Arial"/>
              </a:rPr>
              <a:t>New</a:t>
            </a:r>
            <a:r>
              <a:rPr sz="700" spc="-25" dirty="0">
                <a:solidFill>
                  <a:srgbClr val="203C6A"/>
                </a:solidFill>
                <a:latin typeface="Arial"/>
                <a:cs typeface="Arial"/>
              </a:rPr>
              <a:t> </a:t>
            </a:r>
            <a:r>
              <a:rPr sz="700" dirty="0">
                <a:solidFill>
                  <a:srgbClr val="203C6A"/>
                </a:solidFill>
                <a:latin typeface="Arial"/>
                <a:cs typeface="Arial"/>
              </a:rPr>
              <a:t>York</a:t>
            </a:r>
            <a:r>
              <a:rPr sz="700" spc="5" dirty="0">
                <a:solidFill>
                  <a:srgbClr val="203C6A"/>
                </a:solidFill>
                <a:latin typeface="Arial"/>
                <a:cs typeface="Arial"/>
              </a:rPr>
              <a:t> </a:t>
            </a:r>
            <a:r>
              <a:rPr sz="700" dirty="0">
                <a:solidFill>
                  <a:srgbClr val="203C6A"/>
                </a:solidFill>
                <a:latin typeface="Arial"/>
                <a:cs typeface="Arial"/>
              </a:rPr>
              <a:t>|</a:t>
            </a:r>
            <a:r>
              <a:rPr sz="700" spc="-20" dirty="0">
                <a:solidFill>
                  <a:srgbClr val="203C6A"/>
                </a:solidFill>
                <a:latin typeface="Arial"/>
                <a:cs typeface="Arial"/>
              </a:rPr>
              <a:t> </a:t>
            </a:r>
            <a:r>
              <a:rPr sz="700" dirty="0">
                <a:solidFill>
                  <a:srgbClr val="203C6A"/>
                </a:solidFill>
                <a:latin typeface="Arial"/>
                <a:cs typeface="Arial"/>
              </a:rPr>
              <a:t>London</a:t>
            </a:r>
            <a:r>
              <a:rPr sz="700" spc="5" dirty="0">
                <a:solidFill>
                  <a:srgbClr val="203C6A"/>
                </a:solidFill>
                <a:latin typeface="Arial"/>
                <a:cs typeface="Arial"/>
              </a:rPr>
              <a:t> </a:t>
            </a:r>
            <a:r>
              <a:rPr sz="700" dirty="0">
                <a:solidFill>
                  <a:srgbClr val="203C6A"/>
                </a:solidFill>
                <a:latin typeface="Arial"/>
                <a:cs typeface="Arial"/>
              </a:rPr>
              <a:t>|</a:t>
            </a:r>
            <a:r>
              <a:rPr sz="700" spc="-15" dirty="0">
                <a:solidFill>
                  <a:srgbClr val="203C6A"/>
                </a:solidFill>
                <a:latin typeface="Arial"/>
                <a:cs typeface="Arial"/>
              </a:rPr>
              <a:t> </a:t>
            </a:r>
            <a:r>
              <a:rPr sz="700" dirty="0">
                <a:solidFill>
                  <a:srgbClr val="203C6A"/>
                </a:solidFill>
                <a:latin typeface="Arial"/>
                <a:cs typeface="Arial"/>
              </a:rPr>
              <a:t>Singapore</a:t>
            </a:r>
            <a:r>
              <a:rPr sz="700" spc="-10" dirty="0">
                <a:solidFill>
                  <a:srgbClr val="203C6A"/>
                </a:solidFill>
                <a:latin typeface="Arial"/>
                <a:cs typeface="Arial"/>
              </a:rPr>
              <a:t> </a:t>
            </a:r>
            <a:r>
              <a:rPr sz="700" dirty="0">
                <a:solidFill>
                  <a:srgbClr val="203C6A"/>
                </a:solidFill>
                <a:latin typeface="Arial"/>
                <a:cs typeface="Arial"/>
              </a:rPr>
              <a:t>|</a:t>
            </a:r>
            <a:r>
              <a:rPr sz="700" spc="-15" dirty="0">
                <a:solidFill>
                  <a:srgbClr val="203C6A"/>
                </a:solidFill>
                <a:latin typeface="Arial"/>
                <a:cs typeface="Arial"/>
              </a:rPr>
              <a:t> </a:t>
            </a:r>
            <a:r>
              <a:rPr sz="700" dirty="0">
                <a:solidFill>
                  <a:srgbClr val="203C6A"/>
                </a:solidFill>
                <a:latin typeface="Arial"/>
                <a:cs typeface="Arial"/>
              </a:rPr>
              <a:t>Los</a:t>
            </a:r>
            <a:r>
              <a:rPr sz="700" spc="-5" dirty="0">
                <a:solidFill>
                  <a:srgbClr val="203C6A"/>
                </a:solidFill>
                <a:latin typeface="Arial"/>
                <a:cs typeface="Arial"/>
              </a:rPr>
              <a:t> </a:t>
            </a:r>
            <a:r>
              <a:rPr sz="700" dirty="0">
                <a:solidFill>
                  <a:srgbClr val="203C6A"/>
                </a:solidFill>
                <a:latin typeface="Arial"/>
                <a:cs typeface="Arial"/>
              </a:rPr>
              <a:t>Angeles</a:t>
            </a:r>
            <a:r>
              <a:rPr sz="700" spc="-15" dirty="0">
                <a:solidFill>
                  <a:srgbClr val="203C6A"/>
                </a:solidFill>
                <a:latin typeface="Arial"/>
                <a:cs typeface="Arial"/>
              </a:rPr>
              <a:t> </a:t>
            </a:r>
            <a:r>
              <a:rPr sz="700" dirty="0">
                <a:solidFill>
                  <a:srgbClr val="203C6A"/>
                </a:solidFill>
                <a:latin typeface="Arial"/>
                <a:cs typeface="Arial"/>
              </a:rPr>
              <a:t>|</a:t>
            </a:r>
            <a:r>
              <a:rPr sz="700" spc="-20" dirty="0">
                <a:solidFill>
                  <a:srgbClr val="203C6A"/>
                </a:solidFill>
                <a:latin typeface="Arial"/>
                <a:cs typeface="Arial"/>
              </a:rPr>
              <a:t> </a:t>
            </a:r>
            <a:r>
              <a:rPr sz="700" dirty="0">
                <a:solidFill>
                  <a:srgbClr val="203C6A"/>
                </a:solidFill>
                <a:latin typeface="Arial"/>
                <a:cs typeface="Arial"/>
              </a:rPr>
              <a:t>Chicago</a:t>
            </a:r>
            <a:r>
              <a:rPr sz="700" spc="-15" dirty="0">
                <a:solidFill>
                  <a:srgbClr val="203C6A"/>
                </a:solidFill>
                <a:latin typeface="Arial"/>
                <a:cs typeface="Arial"/>
              </a:rPr>
              <a:t> </a:t>
            </a:r>
            <a:r>
              <a:rPr sz="700" dirty="0">
                <a:solidFill>
                  <a:srgbClr val="203C6A"/>
                </a:solidFill>
                <a:latin typeface="Arial"/>
                <a:cs typeface="Arial"/>
              </a:rPr>
              <a:t>|</a:t>
            </a:r>
            <a:r>
              <a:rPr sz="700" spc="-5" dirty="0">
                <a:solidFill>
                  <a:srgbClr val="203C6A"/>
                </a:solidFill>
                <a:latin typeface="Arial"/>
                <a:cs typeface="Arial"/>
              </a:rPr>
              <a:t> </a:t>
            </a:r>
            <a:r>
              <a:rPr sz="700" dirty="0">
                <a:solidFill>
                  <a:srgbClr val="203C6A"/>
                </a:solidFill>
                <a:latin typeface="Arial"/>
                <a:cs typeface="Arial"/>
              </a:rPr>
              <a:t>Houston</a:t>
            </a:r>
            <a:r>
              <a:rPr sz="700" spc="-10" dirty="0">
                <a:solidFill>
                  <a:srgbClr val="203C6A"/>
                </a:solidFill>
                <a:latin typeface="Arial"/>
                <a:cs typeface="Arial"/>
              </a:rPr>
              <a:t> </a:t>
            </a:r>
            <a:r>
              <a:rPr sz="700" dirty="0">
                <a:solidFill>
                  <a:srgbClr val="203C6A"/>
                </a:solidFill>
                <a:latin typeface="Arial"/>
                <a:cs typeface="Arial"/>
              </a:rPr>
              <a:t>|</a:t>
            </a:r>
            <a:r>
              <a:rPr sz="700" spc="-15" dirty="0">
                <a:solidFill>
                  <a:srgbClr val="203C6A"/>
                </a:solidFill>
                <a:latin typeface="Arial"/>
                <a:cs typeface="Arial"/>
              </a:rPr>
              <a:t> </a:t>
            </a:r>
            <a:r>
              <a:rPr sz="700" dirty="0">
                <a:solidFill>
                  <a:srgbClr val="203C6A"/>
                </a:solidFill>
                <a:latin typeface="Arial"/>
                <a:cs typeface="Arial"/>
              </a:rPr>
              <a:t>Hanoi</a:t>
            </a:r>
            <a:r>
              <a:rPr sz="700" spc="-15" dirty="0">
                <a:solidFill>
                  <a:srgbClr val="203C6A"/>
                </a:solidFill>
                <a:latin typeface="Arial"/>
                <a:cs typeface="Arial"/>
              </a:rPr>
              <a:t> </a:t>
            </a:r>
            <a:r>
              <a:rPr sz="700" dirty="0">
                <a:solidFill>
                  <a:srgbClr val="203C6A"/>
                </a:solidFill>
                <a:latin typeface="Arial"/>
                <a:cs typeface="Arial"/>
              </a:rPr>
              <a:t>|</a:t>
            </a:r>
            <a:r>
              <a:rPr sz="700" spc="-15" dirty="0">
                <a:solidFill>
                  <a:srgbClr val="203C6A"/>
                </a:solidFill>
                <a:latin typeface="Arial"/>
                <a:cs typeface="Arial"/>
              </a:rPr>
              <a:t> </a:t>
            </a:r>
            <a:r>
              <a:rPr sz="700" dirty="0">
                <a:solidFill>
                  <a:srgbClr val="203C6A"/>
                </a:solidFill>
                <a:latin typeface="Arial"/>
                <a:cs typeface="Arial"/>
              </a:rPr>
              <a:t>Philadelphia</a:t>
            </a:r>
            <a:r>
              <a:rPr sz="700" spc="-30" dirty="0">
                <a:solidFill>
                  <a:srgbClr val="203C6A"/>
                </a:solidFill>
                <a:latin typeface="Arial"/>
                <a:cs typeface="Arial"/>
              </a:rPr>
              <a:t> </a:t>
            </a:r>
            <a:r>
              <a:rPr sz="700" dirty="0">
                <a:solidFill>
                  <a:srgbClr val="203C6A"/>
                </a:solidFill>
                <a:latin typeface="Arial"/>
                <a:cs typeface="Arial"/>
              </a:rPr>
              <a:t>|</a:t>
            </a:r>
            <a:r>
              <a:rPr sz="700" spc="-5" dirty="0">
                <a:solidFill>
                  <a:srgbClr val="203C6A"/>
                </a:solidFill>
                <a:latin typeface="Arial"/>
                <a:cs typeface="Arial"/>
              </a:rPr>
              <a:t> </a:t>
            </a:r>
            <a:r>
              <a:rPr sz="700" dirty="0">
                <a:solidFill>
                  <a:srgbClr val="203C6A"/>
                </a:solidFill>
                <a:latin typeface="Arial"/>
                <a:cs typeface="Arial"/>
              </a:rPr>
              <a:t>San</a:t>
            </a:r>
            <a:r>
              <a:rPr sz="700" spc="-20" dirty="0">
                <a:solidFill>
                  <a:srgbClr val="203C6A"/>
                </a:solidFill>
                <a:latin typeface="Arial"/>
                <a:cs typeface="Arial"/>
              </a:rPr>
              <a:t> </a:t>
            </a:r>
            <a:r>
              <a:rPr sz="700" dirty="0">
                <a:solidFill>
                  <a:srgbClr val="203C6A"/>
                </a:solidFill>
                <a:latin typeface="Arial"/>
                <a:cs typeface="Arial"/>
              </a:rPr>
              <a:t>Diego</a:t>
            </a:r>
            <a:r>
              <a:rPr sz="700" spc="-30" dirty="0">
                <a:solidFill>
                  <a:srgbClr val="203C6A"/>
                </a:solidFill>
                <a:latin typeface="Arial"/>
                <a:cs typeface="Arial"/>
              </a:rPr>
              <a:t> </a:t>
            </a:r>
            <a:r>
              <a:rPr sz="700" dirty="0">
                <a:solidFill>
                  <a:srgbClr val="203C6A"/>
                </a:solidFill>
                <a:latin typeface="Arial"/>
                <a:cs typeface="Arial"/>
              </a:rPr>
              <a:t>| San</a:t>
            </a:r>
            <a:r>
              <a:rPr sz="700" spc="-35" dirty="0">
                <a:solidFill>
                  <a:srgbClr val="203C6A"/>
                </a:solidFill>
                <a:latin typeface="Arial"/>
                <a:cs typeface="Arial"/>
              </a:rPr>
              <a:t> </a:t>
            </a:r>
            <a:r>
              <a:rPr sz="700" dirty="0">
                <a:solidFill>
                  <a:srgbClr val="203C6A"/>
                </a:solidFill>
                <a:latin typeface="Arial"/>
                <a:cs typeface="Arial"/>
              </a:rPr>
              <a:t>Francisco</a:t>
            </a:r>
            <a:r>
              <a:rPr sz="700" spc="10" dirty="0">
                <a:solidFill>
                  <a:srgbClr val="203C6A"/>
                </a:solidFill>
                <a:latin typeface="Arial"/>
                <a:cs typeface="Arial"/>
              </a:rPr>
              <a:t> </a:t>
            </a:r>
            <a:r>
              <a:rPr sz="700" dirty="0">
                <a:solidFill>
                  <a:srgbClr val="203C6A"/>
                </a:solidFill>
                <a:latin typeface="Arial"/>
                <a:cs typeface="Arial"/>
              </a:rPr>
              <a:t>|</a:t>
            </a:r>
            <a:r>
              <a:rPr sz="700" spc="-20" dirty="0">
                <a:solidFill>
                  <a:srgbClr val="203C6A"/>
                </a:solidFill>
                <a:latin typeface="Arial"/>
                <a:cs typeface="Arial"/>
              </a:rPr>
              <a:t> </a:t>
            </a:r>
            <a:r>
              <a:rPr sz="700" dirty="0">
                <a:solidFill>
                  <a:srgbClr val="203C6A"/>
                </a:solidFill>
                <a:latin typeface="Arial"/>
                <a:cs typeface="Arial"/>
              </a:rPr>
              <a:t>Baltimore</a:t>
            </a:r>
            <a:r>
              <a:rPr sz="700" spc="-10" dirty="0">
                <a:solidFill>
                  <a:srgbClr val="203C6A"/>
                </a:solidFill>
                <a:latin typeface="Arial"/>
                <a:cs typeface="Arial"/>
              </a:rPr>
              <a:t> </a:t>
            </a:r>
            <a:r>
              <a:rPr sz="700" dirty="0">
                <a:solidFill>
                  <a:srgbClr val="203C6A"/>
                </a:solidFill>
                <a:latin typeface="Arial"/>
                <a:cs typeface="Arial"/>
              </a:rPr>
              <a:t>|</a:t>
            </a:r>
            <a:r>
              <a:rPr sz="700" spc="-15" dirty="0">
                <a:solidFill>
                  <a:srgbClr val="203C6A"/>
                </a:solidFill>
                <a:latin typeface="Arial"/>
                <a:cs typeface="Arial"/>
              </a:rPr>
              <a:t> </a:t>
            </a:r>
            <a:r>
              <a:rPr sz="700" dirty="0">
                <a:solidFill>
                  <a:srgbClr val="203C6A"/>
                </a:solidFill>
                <a:latin typeface="Arial"/>
                <a:cs typeface="Arial"/>
              </a:rPr>
              <a:t>Boston</a:t>
            </a:r>
            <a:r>
              <a:rPr sz="700" spc="-10" dirty="0">
                <a:solidFill>
                  <a:srgbClr val="203C6A"/>
                </a:solidFill>
                <a:latin typeface="Arial"/>
                <a:cs typeface="Arial"/>
              </a:rPr>
              <a:t> </a:t>
            </a:r>
            <a:r>
              <a:rPr sz="700" dirty="0">
                <a:solidFill>
                  <a:srgbClr val="203C6A"/>
                </a:solidFill>
                <a:latin typeface="Arial"/>
                <a:cs typeface="Arial"/>
              </a:rPr>
              <a:t>|</a:t>
            </a:r>
            <a:r>
              <a:rPr sz="700" spc="-15" dirty="0">
                <a:solidFill>
                  <a:srgbClr val="203C6A"/>
                </a:solidFill>
                <a:latin typeface="Arial"/>
                <a:cs typeface="Arial"/>
              </a:rPr>
              <a:t> </a:t>
            </a:r>
            <a:r>
              <a:rPr sz="700" dirty="0">
                <a:solidFill>
                  <a:srgbClr val="203C6A"/>
                </a:solidFill>
                <a:latin typeface="Arial"/>
                <a:cs typeface="Arial"/>
              </a:rPr>
              <a:t>Washington,</a:t>
            </a:r>
            <a:r>
              <a:rPr sz="700" spc="-20" dirty="0">
                <a:solidFill>
                  <a:srgbClr val="203C6A"/>
                </a:solidFill>
                <a:latin typeface="Arial"/>
                <a:cs typeface="Arial"/>
              </a:rPr>
              <a:t> D.C.</a:t>
            </a:r>
            <a:r>
              <a:rPr sz="700" spc="500" dirty="0">
                <a:solidFill>
                  <a:srgbClr val="203C6A"/>
                </a:solidFill>
                <a:latin typeface="Arial"/>
                <a:cs typeface="Arial"/>
              </a:rPr>
              <a:t> </a:t>
            </a:r>
            <a:r>
              <a:rPr sz="700" dirty="0">
                <a:solidFill>
                  <a:srgbClr val="203C6A"/>
                </a:solidFill>
                <a:latin typeface="Arial"/>
                <a:cs typeface="Arial"/>
              </a:rPr>
              <a:t>Las</a:t>
            </a:r>
            <a:r>
              <a:rPr sz="700" spc="-15" dirty="0">
                <a:solidFill>
                  <a:srgbClr val="203C6A"/>
                </a:solidFill>
                <a:latin typeface="Arial"/>
                <a:cs typeface="Arial"/>
              </a:rPr>
              <a:t> </a:t>
            </a:r>
            <a:r>
              <a:rPr sz="700" dirty="0">
                <a:solidFill>
                  <a:srgbClr val="203C6A"/>
                </a:solidFill>
                <a:latin typeface="Arial"/>
                <a:cs typeface="Arial"/>
              </a:rPr>
              <a:t>Vegas</a:t>
            </a:r>
            <a:r>
              <a:rPr sz="700" spc="-5" dirty="0">
                <a:solidFill>
                  <a:srgbClr val="203C6A"/>
                </a:solidFill>
                <a:latin typeface="Arial"/>
                <a:cs typeface="Arial"/>
              </a:rPr>
              <a:t> </a:t>
            </a:r>
            <a:r>
              <a:rPr sz="700" dirty="0">
                <a:solidFill>
                  <a:srgbClr val="203C6A"/>
                </a:solidFill>
                <a:latin typeface="Arial"/>
                <a:cs typeface="Arial"/>
              </a:rPr>
              <a:t>|</a:t>
            </a:r>
            <a:r>
              <a:rPr sz="700" spc="-15" dirty="0">
                <a:solidFill>
                  <a:srgbClr val="203C6A"/>
                </a:solidFill>
                <a:latin typeface="Arial"/>
                <a:cs typeface="Arial"/>
              </a:rPr>
              <a:t> </a:t>
            </a:r>
            <a:r>
              <a:rPr sz="700" dirty="0">
                <a:solidFill>
                  <a:srgbClr val="203C6A"/>
                </a:solidFill>
                <a:latin typeface="Arial"/>
                <a:cs typeface="Arial"/>
              </a:rPr>
              <a:t>Atlanta</a:t>
            </a:r>
            <a:r>
              <a:rPr sz="700" spc="-5" dirty="0">
                <a:solidFill>
                  <a:srgbClr val="203C6A"/>
                </a:solidFill>
                <a:latin typeface="Arial"/>
                <a:cs typeface="Arial"/>
              </a:rPr>
              <a:t> </a:t>
            </a:r>
            <a:r>
              <a:rPr sz="700" dirty="0">
                <a:solidFill>
                  <a:srgbClr val="203C6A"/>
                </a:solidFill>
                <a:latin typeface="Arial"/>
                <a:cs typeface="Arial"/>
              </a:rPr>
              <a:t>|</a:t>
            </a:r>
            <a:r>
              <a:rPr sz="700" spc="-15" dirty="0">
                <a:solidFill>
                  <a:srgbClr val="203C6A"/>
                </a:solidFill>
                <a:latin typeface="Arial"/>
                <a:cs typeface="Arial"/>
              </a:rPr>
              <a:t> </a:t>
            </a:r>
            <a:r>
              <a:rPr sz="700" dirty="0">
                <a:solidFill>
                  <a:srgbClr val="203C6A"/>
                </a:solidFill>
                <a:latin typeface="Arial"/>
                <a:cs typeface="Arial"/>
              </a:rPr>
              <a:t>Miami |</a:t>
            </a:r>
            <a:r>
              <a:rPr sz="700" spc="-15" dirty="0">
                <a:solidFill>
                  <a:srgbClr val="203C6A"/>
                </a:solidFill>
                <a:latin typeface="Arial"/>
                <a:cs typeface="Arial"/>
              </a:rPr>
              <a:t> </a:t>
            </a:r>
            <a:r>
              <a:rPr sz="700" dirty="0">
                <a:solidFill>
                  <a:srgbClr val="203C6A"/>
                </a:solidFill>
                <a:latin typeface="Arial"/>
                <a:cs typeface="Arial"/>
              </a:rPr>
              <a:t>Pittsburgh</a:t>
            </a:r>
            <a:r>
              <a:rPr sz="700" spc="15" dirty="0">
                <a:solidFill>
                  <a:srgbClr val="203C6A"/>
                </a:solidFill>
                <a:latin typeface="Arial"/>
                <a:cs typeface="Arial"/>
              </a:rPr>
              <a:t> </a:t>
            </a:r>
            <a:r>
              <a:rPr sz="700" dirty="0">
                <a:solidFill>
                  <a:srgbClr val="203C6A"/>
                </a:solidFill>
                <a:latin typeface="Arial"/>
                <a:cs typeface="Arial"/>
              </a:rPr>
              <a:t>|</a:t>
            </a:r>
            <a:r>
              <a:rPr sz="700" spc="-10" dirty="0">
                <a:solidFill>
                  <a:srgbClr val="203C6A"/>
                </a:solidFill>
                <a:latin typeface="Arial"/>
                <a:cs typeface="Arial"/>
              </a:rPr>
              <a:t> </a:t>
            </a:r>
            <a:r>
              <a:rPr sz="700" dirty="0">
                <a:solidFill>
                  <a:srgbClr val="203C6A"/>
                </a:solidFill>
                <a:latin typeface="Arial"/>
                <a:cs typeface="Arial"/>
              </a:rPr>
              <a:t>Newark</a:t>
            </a:r>
            <a:r>
              <a:rPr sz="700" spc="-5" dirty="0">
                <a:solidFill>
                  <a:srgbClr val="203C6A"/>
                </a:solidFill>
                <a:latin typeface="Arial"/>
                <a:cs typeface="Arial"/>
              </a:rPr>
              <a:t> </a:t>
            </a:r>
            <a:r>
              <a:rPr sz="700" dirty="0">
                <a:solidFill>
                  <a:srgbClr val="203C6A"/>
                </a:solidFill>
                <a:latin typeface="Arial"/>
                <a:cs typeface="Arial"/>
              </a:rPr>
              <a:t>| Boca</a:t>
            </a:r>
            <a:r>
              <a:rPr sz="700" spc="-15" dirty="0">
                <a:solidFill>
                  <a:srgbClr val="203C6A"/>
                </a:solidFill>
                <a:latin typeface="Arial"/>
                <a:cs typeface="Arial"/>
              </a:rPr>
              <a:t> </a:t>
            </a:r>
            <a:r>
              <a:rPr sz="700" dirty="0">
                <a:solidFill>
                  <a:srgbClr val="203C6A"/>
                </a:solidFill>
                <a:latin typeface="Arial"/>
                <a:cs typeface="Arial"/>
              </a:rPr>
              <a:t>Raton</a:t>
            </a:r>
            <a:r>
              <a:rPr sz="700" spc="-15" dirty="0">
                <a:solidFill>
                  <a:srgbClr val="203C6A"/>
                </a:solidFill>
                <a:latin typeface="Arial"/>
                <a:cs typeface="Arial"/>
              </a:rPr>
              <a:t> </a:t>
            </a:r>
            <a:r>
              <a:rPr sz="700" dirty="0">
                <a:solidFill>
                  <a:srgbClr val="203C6A"/>
                </a:solidFill>
                <a:latin typeface="Arial"/>
                <a:cs typeface="Arial"/>
              </a:rPr>
              <a:t>| Wilmington</a:t>
            </a:r>
            <a:r>
              <a:rPr sz="700" spc="-30" dirty="0">
                <a:solidFill>
                  <a:srgbClr val="203C6A"/>
                </a:solidFill>
                <a:latin typeface="Arial"/>
                <a:cs typeface="Arial"/>
              </a:rPr>
              <a:t> </a:t>
            </a:r>
            <a:r>
              <a:rPr sz="700" dirty="0">
                <a:solidFill>
                  <a:srgbClr val="203C6A"/>
                </a:solidFill>
                <a:latin typeface="Arial"/>
                <a:cs typeface="Arial"/>
              </a:rPr>
              <a:t>|</a:t>
            </a:r>
            <a:r>
              <a:rPr sz="700" spc="-15" dirty="0">
                <a:solidFill>
                  <a:srgbClr val="203C6A"/>
                </a:solidFill>
                <a:latin typeface="Arial"/>
                <a:cs typeface="Arial"/>
              </a:rPr>
              <a:t> </a:t>
            </a:r>
            <a:r>
              <a:rPr sz="700" dirty="0">
                <a:solidFill>
                  <a:srgbClr val="203C6A"/>
                </a:solidFill>
                <a:latin typeface="Arial"/>
                <a:cs typeface="Arial"/>
              </a:rPr>
              <a:t>Cherry</a:t>
            </a:r>
            <a:r>
              <a:rPr sz="700" spc="10" dirty="0">
                <a:solidFill>
                  <a:srgbClr val="203C6A"/>
                </a:solidFill>
                <a:latin typeface="Arial"/>
                <a:cs typeface="Arial"/>
              </a:rPr>
              <a:t> </a:t>
            </a:r>
            <a:r>
              <a:rPr sz="700" dirty="0">
                <a:solidFill>
                  <a:srgbClr val="203C6A"/>
                </a:solidFill>
                <a:latin typeface="Arial"/>
                <a:cs typeface="Arial"/>
              </a:rPr>
              <a:t>Hill</a:t>
            </a:r>
            <a:r>
              <a:rPr sz="700" spc="-35" dirty="0">
                <a:solidFill>
                  <a:srgbClr val="203C6A"/>
                </a:solidFill>
                <a:latin typeface="Arial"/>
                <a:cs typeface="Arial"/>
              </a:rPr>
              <a:t> </a:t>
            </a:r>
            <a:r>
              <a:rPr sz="700" dirty="0">
                <a:solidFill>
                  <a:srgbClr val="203C6A"/>
                </a:solidFill>
                <a:latin typeface="Arial"/>
                <a:cs typeface="Arial"/>
              </a:rPr>
              <a:t>|</a:t>
            </a:r>
            <a:r>
              <a:rPr sz="700" spc="-15" dirty="0">
                <a:solidFill>
                  <a:srgbClr val="203C6A"/>
                </a:solidFill>
                <a:latin typeface="Arial"/>
                <a:cs typeface="Arial"/>
              </a:rPr>
              <a:t> </a:t>
            </a:r>
            <a:r>
              <a:rPr sz="700" dirty="0">
                <a:solidFill>
                  <a:srgbClr val="203C6A"/>
                </a:solidFill>
                <a:latin typeface="Arial"/>
                <a:cs typeface="Arial"/>
              </a:rPr>
              <a:t>Princeton</a:t>
            </a:r>
            <a:r>
              <a:rPr sz="700" spc="10" dirty="0">
                <a:solidFill>
                  <a:srgbClr val="203C6A"/>
                </a:solidFill>
                <a:latin typeface="Arial"/>
                <a:cs typeface="Arial"/>
              </a:rPr>
              <a:t> </a:t>
            </a:r>
            <a:r>
              <a:rPr sz="700" dirty="0">
                <a:solidFill>
                  <a:srgbClr val="203C6A"/>
                </a:solidFill>
                <a:latin typeface="Arial"/>
                <a:cs typeface="Arial"/>
              </a:rPr>
              <a:t>|</a:t>
            </a:r>
            <a:r>
              <a:rPr sz="700" spc="-15" dirty="0">
                <a:solidFill>
                  <a:srgbClr val="203C6A"/>
                </a:solidFill>
                <a:latin typeface="Arial"/>
                <a:cs typeface="Arial"/>
              </a:rPr>
              <a:t> </a:t>
            </a:r>
            <a:r>
              <a:rPr sz="700" dirty="0">
                <a:solidFill>
                  <a:srgbClr val="203C6A"/>
                </a:solidFill>
                <a:latin typeface="Arial"/>
                <a:cs typeface="Arial"/>
              </a:rPr>
              <a:t>Lake</a:t>
            </a:r>
            <a:r>
              <a:rPr sz="700" spc="-15" dirty="0">
                <a:solidFill>
                  <a:srgbClr val="203C6A"/>
                </a:solidFill>
                <a:latin typeface="Arial"/>
                <a:cs typeface="Arial"/>
              </a:rPr>
              <a:t> </a:t>
            </a:r>
            <a:r>
              <a:rPr sz="700" dirty="0">
                <a:solidFill>
                  <a:srgbClr val="203C6A"/>
                </a:solidFill>
                <a:latin typeface="Arial"/>
                <a:cs typeface="Arial"/>
              </a:rPr>
              <a:t>Tahoe</a:t>
            </a:r>
            <a:r>
              <a:rPr sz="700" spc="-15" dirty="0">
                <a:solidFill>
                  <a:srgbClr val="203C6A"/>
                </a:solidFill>
                <a:latin typeface="Arial"/>
                <a:cs typeface="Arial"/>
              </a:rPr>
              <a:t> </a:t>
            </a:r>
            <a:r>
              <a:rPr sz="700" dirty="0">
                <a:solidFill>
                  <a:srgbClr val="203C6A"/>
                </a:solidFill>
                <a:latin typeface="Arial"/>
                <a:cs typeface="Arial"/>
              </a:rPr>
              <a:t>|</a:t>
            </a:r>
            <a:r>
              <a:rPr sz="700" spc="-15" dirty="0">
                <a:solidFill>
                  <a:srgbClr val="203C6A"/>
                </a:solidFill>
                <a:latin typeface="Arial"/>
                <a:cs typeface="Arial"/>
              </a:rPr>
              <a:t> </a:t>
            </a:r>
            <a:r>
              <a:rPr sz="700" dirty="0">
                <a:solidFill>
                  <a:srgbClr val="203C6A"/>
                </a:solidFill>
                <a:latin typeface="Arial"/>
                <a:cs typeface="Arial"/>
              </a:rPr>
              <a:t>Ho</a:t>
            </a:r>
            <a:r>
              <a:rPr sz="700" spc="-15" dirty="0">
                <a:solidFill>
                  <a:srgbClr val="203C6A"/>
                </a:solidFill>
                <a:latin typeface="Arial"/>
                <a:cs typeface="Arial"/>
              </a:rPr>
              <a:t> </a:t>
            </a:r>
            <a:r>
              <a:rPr sz="700" dirty="0">
                <a:solidFill>
                  <a:srgbClr val="203C6A"/>
                </a:solidFill>
                <a:latin typeface="Arial"/>
                <a:cs typeface="Arial"/>
              </a:rPr>
              <a:t>Chi</a:t>
            </a:r>
            <a:r>
              <a:rPr sz="700" spc="-25" dirty="0">
                <a:solidFill>
                  <a:srgbClr val="203C6A"/>
                </a:solidFill>
                <a:latin typeface="Arial"/>
                <a:cs typeface="Arial"/>
              </a:rPr>
              <a:t> </a:t>
            </a:r>
            <a:r>
              <a:rPr sz="700" dirty="0">
                <a:solidFill>
                  <a:srgbClr val="203C6A"/>
                </a:solidFill>
                <a:latin typeface="Arial"/>
                <a:cs typeface="Arial"/>
              </a:rPr>
              <a:t>Minh</a:t>
            </a:r>
            <a:r>
              <a:rPr sz="700" spc="10" dirty="0">
                <a:solidFill>
                  <a:srgbClr val="203C6A"/>
                </a:solidFill>
                <a:latin typeface="Arial"/>
                <a:cs typeface="Arial"/>
              </a:rPr>
              <a:t> </a:t>
            </a:r>
            <a:r>
              <a:rPr sz="700" dirty="0">
                <a:solidFill>
                  <a:srgbClr val="203C6A"/>
                </a:solidFill>
                <a:latin typeface="Arial"/>
                <a:cs typeface="Arial"/>
              </a:rPr>
              <a:t>City</a:t>
            </a:r>
            <a:r>
              <a:rPr sz="700" spc="-25" dirty="0">
                <a:solidFill>
                  <a:srgbClr val="203C6A"/>
                </a:solidFill>
                <a:latin typeface="Arial"/>
                <a:cs typeface="Arial"/>
              </a:rPr>
              <a:t> </a:t>
            </a:r>
            <a:r>
              <a:rPr sz="700" dirty="0">
                <a:solidFill>
                  <a:srgbClr val="203C6A"/>
                </a:solidFill>
                <a:latin typeface="Arial"/>
                <a:cs typeface="Arial"/>
              </a:rPr>
              <a:t>|</a:t>
            </a:r>
            <a:r>
              <a:rPr sz="700" spc="-15" dirty="0">
                <a:solidFill>
                  <a:srgbClr val="203C6A"/>
                </a:solidFill>
                <a:latin typeface="Arial"/>
                <a:cs typeface="Arial"/>
              </a:rPr>
              <a:t> </a:t>
            </a:r>
            <a:r>
              <a:rPr sz="700" dirty="0">
                <a:solidFill>
                  <a:srgbClr val="203C6A"/>
                </a:solidFill>
                <a:latin typeface="Arial"/>
                <a:cs typeface="Arial"/>
              </a:rPr>
              <a:t>Duane</a:t>
            </a:r>
            <a:r>
              <a:rPr sz="700" spc="-5" dirty="0">
                <a:solidFill>
                  <a:srgbClr val="203C6A"/>
                </a:solidFill>
                <a:latin typeface="Arial"/>
                <a:cs typeface="Arial"/>
              </a:rPr>
              <a:t> </a:t>
            </a:r>
            <a:r>
              <a:rPr sz="700" dirty="0">
                <a:solidFill>
                  <a:srgbClr val="203C6A"/>
                </a:solidFill>
                <a:latin typeface="Arial"/>
                <a:cs typeface="Arial"/>
              </a:rPr>
              <a:t>Morris</a:t>
            </a:r>
            <a:r>
              <a:rPr sz="700" spc="20" dirty="0">
                <a:solidFill>
                  <a:srgbClr val="203C6A"/>
                </a:solidFill>
                <a:latin typeface="Arial"/>
                <a:cs typeface="Arial"/>
              </a:rPr>
              <a:t> </a:t>
            </a:r>
            <a:r>
              <a:rPr sz="700" dirty="0">
                <a:solidFill>
                  <a:srgbClr val="203C6A"/>
                </a:solidFill>
                <a:latin typeface="Arial"/>
                <a:cs typeface="Arial"/>
              </a:rPr>
              <a:t>LLP</a:t>
            </a:r>
            <a:r>
              <a:rPr sz="700" spc="-10" dirty="0">
                <a:solidFill>
                  <a:srgbClr val="203C6A"/>
                </a:solidFill>
                <a:latin typeface="Arial"/>
                <a:cs typeface="Arial"/>
              </a:rPr>
              <a:t> </a:t>
            </a:r>
            <a:r>
              <a:rPr sz="700" dirty="0">
                <a:solidFill>
                  <a:srgbClr val="203C6A"/>
                </a:solidFill>
                <a:latin typeface="Arial"/>
                <a:cs typeface="Arial"/>
              </a:rPr>
              <a:t>–</a:t>
            </a:r>
            <a:r>
              <a:rPr sz="700" spc="-15" dirty="0">
                <a:solidFill>
                  <a:srgbClr val="203C6A"/>
                </a:solidFill>
                <a:latin typeface="Arial"/>
                <a:cs typeface="Arial"/>
              </a:rPr>
              <a:t> </a:t>
            </a:r>
            <a:r>
              <a:rPr sz="700" dirty="0">
                <a:solidFill>
                  <a:srgbClr val="203C6A"/>
                </a:solidFill>
                <a:latin typeface="Arial"/>
                <a:cs typeface="Arial"/>
              </a:rPr>
              <a:t>A</a:t>
            </a:r>
            <a:r>
              <a:rPr sz="700" spc="-15" dirty="0">
                <a:solidFill>
                  <a:srgbClr val="203C6A"/>
                </a:solidFill>
                <a:latin typeface="Arial"/>
                <a:cs typeface="Arial"/>
              </a:rPr>
              <a:t> </a:t>
            </a:r>
            <a:r>
              <a:rPr sz="700" dirty="0">
                <a:solidFill>
                  <a:srgbClr val="203C6A"/>
                </a:solidFill>
                <a:latin typeface="Arial"/>
                <a:cs typeface="Arial"/>
              </a:rPr>
              <a:t>Delaware</a:t>
            </a:r>
            <a:r>
              <a:rPr sz="700" spc="5" dirty="0">
                <a:solidFill>
                  <a:srgbClr val="203C6A"/>
                </a:solidFill>
                <a:latin typeface="Arial"/>
                <a:cs typeface="Arial"/>
              </a:rPr>
              <a:t> </a:t>
            </a:r>
            <a:r>
              <a:rPr sz="700" dirty="0">
                <a:solidFill>
                  <a:srgbClr val="203C6A"/>
                </a:solidFill>
                <a:latin typeface="Arial"/>
                <a:cs typeface="Arial"/>
              </a:rPr>
              <a:t>limited</a:t>
            </a:r>
            <a:r>
              <a:rPr sz="700" spc="-25" dirty="0">
                <a:solidFill>
                  <a:srgbClr val="203C6A"/>
                </a:solidFill>
                <a:latin typeface="Arial"/>
                <a:cs typeface="Arial"/>
              </a:rPr>
              <a:t> </a:t>
            </a:r>
            <a:r>
              <a:rPr sz="700" dirty="0">
                <a:solidFill>
                  <a:srgbClr val="203C6A"/>
                </a:solidFill>
                <a:latin typeface="Arial"/>
                <a:cs typeface="Arial"/>
              </a:rPr>
              <a:t>liability</a:t>
            </a:r>
            <a:r>
              <a:rPr sz="700" spc="-25" dirty="0">
                <a:solidFill>
                  <a:srgbClr val="203C6A"/>
                </a:solidFill>
                <a:latin typeface="Arial"/>
                <a:cs typeface="Arial"/>
              </a:rPr>
              <a:t> </a:t>
            </a:r>
            <a:r>
              <a:rPr sz="700" spc="-10" dirty="0">
                <a:solidFill>
                  <a:srgbClr val="203C6A"/>
                </a:solidFill>
                <a:latin typeface="Arial"/>
                <a:cs typeface="Arial"/>
              </a:rPr>
              <a:t>partnership</a:t>
            </a:r>
            <a:endParaRPr sz="7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40419" y="3298952"/>
            <a:ext cx="8562340" cy="185356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3175" algn="ctr">
              <a:lnSpc>
                <a:spcPct val="100000"/>
              </a:lnSpc>
              <a:spcBef>
                <a:spcPts val="95"/>
              </a:spcBef>
            </a:pPr>
            <a:r>
              <a:rPr sz="4000" b="1" dirty="0">
                <a:solidFill>
                  <a:srgbClr val="203C6A"/>
                </a:solidFill>
                <a:latin typeface="Garamond"/>
                <a:cs typeface="Garamond"/>
              </a:rPr>
              <a:t>Myanmar</a:t>
            </a:r>
            <a:r>
              <a:rPr sz="4000" b="1" spc="-8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4000" b="1" dirty="0">
                <a:solidFill>
                  <a:srgbClr val="203C6A"/>
                </a:solidFill>
                <a:latin typeface="Garamond"/>
                <a:cs typeface="Garamond"/>
              </a:rPr>
              <a:t>-</a:t>
            </a:r>
            <a:r>
              <a:rPr sz="4000" b="1" spc="-7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4000" b="1" dirty="0">
                <a:solidFill>
                  <a:srgbClr val="203C6A"/>
                </a:solidFill>
                <a:latin typeface="Garamond"/>
                <a:cs typeface="Garamond"/>
              </a:rPr>
              <a:t>Significant</a:t>
            </a:r>
            <a:r>
              <a:rPr sz="4000" b="1" spc="-9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4000" b="1" dirty="0">
                <a:solidFill>
                  <a:srgbClr val="203C6A"/>
                </a:solidFill>
                <a:latin typeface="Garamond"/>
                <a:cs typeface="Garamond"/>
              </a:rPr>
              <a:t>Law</a:t>
            </a:r>
            <a:r>
              <a:rPr sz="4000" b="1" spc="-9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4000" b="1" spc="-25" dirty="0">
                <a:solidFill>
                  <a:srgbClr val="203C6A"/>
                </a:solidFill>
                <a:latin typeface="Garamond"/>
                <a:cs typeface="Garamond"/>
              </a:rPr>
              <a:t>and </a:t>
            </a:r>
            <a:r>
              <a:rPr sz="4000" b="1" dirty="0">
                <a:solidFill>
                  <a:srgbClr val="203C6A"/>
                </a:solidFill>
                <a:latin typeface="Garamond"/>
                <a:cs typeface="Garamond"/>
              </a:rPr>
              <a:t>Regulation</a:t>
            </a:r>
            <a:r>
              <a:rPr sz="4000" b="1" spc="-8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4000" b="1" dirty="0">
                <a:solidFill>
                  <a:srgbClr val="203C6A"/>
                </a:solidFill>
                <a:latin typeface="Garamond"/>
                <a:cs typeface="Garamond"/>
              </a:rPr>
              <a:t>Relevant</a:t>
            </a:r>
            <a:r>
              <a:rPr sz="4000" b="1" spc="-10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4000" b="1" dirty="0">
                <a:solidFill>
                  <a:srgbClr val="203C6A"/>
                </a:solidFill>
                <a:latin typeface="Garamond"/>
                <a:cs typeface="Garamond"/>
              </a:rPr>
              <a:t>to</a:t>
            </a:r>
            <a:r>
              <a:rPr sz="4000" b="1" spc="-8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4000" b="1" dirty="0">
                <a:solidFill>
                  <a:srgbClr val="203C6A"/>
                </a:solidFill>
                <a:latin typeface="Garamond"/>
                <a:cs typeface="Garamond"/>
              </a:rPr>
              <a:t>the</a:t>
            </a:r>
            <a:r>
              <a:rPr sz="4000" b="1" spc="-9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4000" b="1" dirty="0">
                <a:solidFill>
                  <a:srgbClr val="203C6A"/>
                </a:solidFill>
                <a:latin typeface="Garamond"/>
                <a:cs typeface="Garamond"/>
              </a:rPr>
              <a:t>Offshore</a:t>
            </a:r>
            <a:r>
              <a:rPr sz="4000" b="1" spc="-9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4000" b="1" spc="-25" dirty="0">
                <a:solidFill>
                  <a:srgbClr val="203C6A"/>
                </a:solidFill>
                <a:latin typeface="Garamond"/>
                <a:cs typeface="Garamond"/>
              </a:rPr>
              <a:t>Oil </a:t>
            </a:r>
            <a:r>
              <a:rPr sz="4000" b="1" dirty="0">
                <a:solidFill>
                  <a:srgbClr val="203C6A"/>
                </a:solidFill>
                <a:latin typeface="Garamond"/>
                <a:cs typeface="Garamond"/>
              </a:rPr>
              <a:t>and</a:t>
            </a:r>
            <a:r>
              <a:rPr sz="4000" b="1" spc="-3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4000" b="1" dirty="0">
                <a:solidFill>
                  <a:srgbClr val="203C6A"/>
                </a:solidFill>
                <a:latin typeface="Garamond"/>
                <a:cs typeface="Garamond"/>
              </a:rPr>
              <a:t>Gas</a:t>
            </a:r>
            <a:r>
              <a:rPr sz="4000" b="1" spc="-4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4000" b="1" spc="-10" dirty="0">
                <a:solidFill>
                  <a:srgbClr val="203C6A"/>
                </a:solidFill>
                <a:latin typeface="Garamond"/>
                <a:cs typeface="Garamond"/>
              </a:rPr>
              <a:t>Industry</a:t>
            </a:r>
            <a:endParaRPr sz="4000">
              <a:latin typeface="Garamond"/>
              <a:cs typeface="Garamond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59740" y="6522846"/>
            <a:ext cx="9588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0" dirty="0">
                <a:solidFill>
                  <a:srgbClr val="203C6A"/>
                </a:solidFill>
                <a:latin typeface="Arial"/>
                <a:cs typeface="Arial"/>
              </a:rPr>
              <a:t>1</a:t>
            </a:r>
            <a:endParaRPr sz="1000">
              <a:latin typeface="Arial"/>
              <a:cs typeface="Arial"/>
            </a:endParaRPr>
          </a:p>
        </p:txBody>
      </p:sp>
    </p:spTree>
  </p:cSld>
  <p:clrMapOvr>
    <a:masterClrMapping/>
  </p:clrMapOvr>
  <p:transition>
    <p:dissolv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/>
              <a:t>How</a:t>
            </a:r>
            <a:r>
              <a:rPr spc="-35" dirty="0"/>
              <a:t> </a:t>
            </a:r>
            <a:r>
              <a:rPr dirty="0"/>
              <a:t>to</a:t>
            </a:r>
            <a:r>
              <a:rPr spc="-45" dirty="0"/>
              <a:t> </a:t>
            </a:r>
            <a:r>
              <a:rPr dirty="0"/>
              <a:t>find</a:t>
            </a:r>
            <a:r>
              <a:rPr spc="-55" dirty="0"/>
              <a:t> </a:t>
            </a:r>
            <a:r>
              <a:rPr dirty="0"/>
              <a:t>the</a:t>
            </a:r>
            <a:r>
              <a:rPr spc="-35" dirty="0"/>
              <a:t> </a:t>
            </a:r>
            <a:r>
              <a:rPr dirty="0"/>
              <a:t>‘right’</a:t>
            </a:r>
            <a:r>
              <a:rPr spc="-35" dirty="0"/>
              <a:t> </a:t>
            </a:r>
            <a:r>
              <a:rPr dirty="0"/>
              <a:t>local</a:t>
            </a:r>
            <a:r>
              <a:rPr spc="-30" dirty="0"/>
              <a:t> </a:t>
            </a:r>
            <a:r>
              <a:rPr spc="-10" dirty="0"/>
              <a:t>partner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ct val="100000"/>
              </a:lnSpc>
            </a:pPr>
            <a:fld id="{81D60167-4931-47E6-BA6A-407CBD079E47}" type="slidenum">
              <a:rPr spc="-25" dirty="0"/>
              <a:t>10</a:t>
            </a:fld>
            <a:endParaRPr spc="-25" dirty="0"/>
          </a:p>
        </p:txBody>
      </p:sp>
      <p:sp>
        <p:nvSpPr>
          <p:cNvPr id="5" name="object 5"/>
          <p:cNvSpPr txBox="1"/>
          <p:nvPr/>
        </p:nvSpPr>
        <p:spPr>
          <a:xfrm>
            <a:off x="6738429" y="6562111"/>
            <a:ext cx="1567815" cy="1962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sz="1200" spc="-10" dirty="0">
                <a:solidFill>
                  <a:srgbClr val="FFFFFF"/>
                </a:solidFill>
                <a:latin typeface="Arial"/>
                <a:cs typeface="Arial"/>
                <a:hlinkClick r:id="rId2"/>
              </a:rPr>
              <a:t>www.duanemorris.com</a:t>
            </a:r>
            <a:endParaRPr sz="12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28600" y="1807566"/>
            <a:ext cx="8915400" cy="3270767"/>
          </a:xfrm>
          <a:prstGeom prst="rect">
            <a:avLst/>
          </a:prstGeom>
        </p:spPr>
        <p:txBody>
          <a:bodyPr vert="horz" wrap="square" lIns="0" tIns="109855" rIns="0" bIns="0" rtlCol="0">
            <a:spAutoFit/>
          </a:bodyPr>
          <a:lstStyle/>
          <a:p>
            <a:pPr marL="476884" indent="-464184">
              <a:lnSpc>
                <a:spcPct val="100000"/>
              </a:lnSpc>
              <a:spcBef>
                <a:spcPts val="865"/>
              </a:spcBef>
              <a:buFont typeface="Arial"/>
              <a:buChar char="•"/>
              <a:tabLst>
                <a:tab pos="476884" algn="l"/>
              </a:tabLst>
            </a:pPr>
            <a:r>
              <a:rPr sz="3200" dirty="0">
                <a:solidFill>
                  <a:srgbClr val="203C6A"/>
                </a:solidFill>
                <a:latin typeface="Garamond"/>
                <a:cs typeface="Garamond"/>
              </a:rPr>
              <a:t>Local</a:t>
            </a:r>
            <a:r>
              <a:rPr sz="3200" spc="-5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3200" dirty="0">
                <a:solidFill>
                  <a:srgbClr val="203C6A"/>
                </a:solidFill>
                <a:latin typeface="Garamond"/>
                <a:cs typeface="Garamond"/>
              </a:rPr>
              <a:t>partner</a:t>
            </a:r>
            <a:r>
              <a:rPr sz="3200" spc="-4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3200" dirty="0">
                <a:solidFill>
                  <a:srgbClr val="203C6A"/>
                </a:solidFill>
                <a:latin typeface="Garamond"/>
                <a:cs typeface="Garamond"/>
              </a:rPr>
              <a:t>must</a:t>
            </a:r>
            <a:r>
              <a:rPr sz="3200" spc="-7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3200" dirty="0">
                <a:solidFill>
                  <a:srgbClr val="203C6A"/>
                </a:solidFill>
                <a:latin typeface="Garamond"/>
                <a:cs typeface="Garamond"/>
              </a:rPr>
              <a:t>be</a:t>
            </a:r>
            <a:r>
              <a:rPr sz="3200" spc="-4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3200" dirty="0">
                <a:solidFill>
                  <a:srgbClr val="203C6A"/>
                </a:solidFill>
                <a:latin typeface="Garamond"/>
                <a:cs typeface="Garamond"/>
              </a:rPr>
              <a:t>approved</a:t>
            </a:r>
            <a:r>
              <a:rPr sz="3200" spc="-4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3200" dirty="0">
                <a:solidFill>
                  <a:srgbClr val="203C6A"/>
                </a:solidFill>
                <a:latin typeface="Garamond"/>
                <a:cs typeface="Garamond"/>
              </a:rPr>
              <a:t>by</a:t>
            </a:r>
            <a:r>
              <a:rPr sz="3200" spc="-4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3200" spc="-20" dirty="0">
                <a:solidFill>
                  <a:srgbClr val="203C6A"/>
                </a:solidFill>
                <a:latin typeface="Garamond"/>
                <a:cs typeface="Garamond"/>
              </a:rPr>
              <a:t>MOGE</a:t>
            </a:r>
            <a:endParaRPr sz="3200" dirty="0">
              <a:latin typeface="Garamond"/>
              <a:cs typeface="Garamond"/>
            </a:endParaRPr>
          </a:p>
          <a:p>
            <a:pPr marL="476884" marR="26034" indent="-464820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476884" algn="l"/>
              </a:tabLst>
            </a:pPr>
            <a:r>
              <a:rPr sz="3200" dirty="0">
                <a:solidFill>
                  <a:srgbClr val="203C6A"/>
                </a:solidFill>
                <a:latin typeface="Garamond"/>
                <a:cs typeface="Garamond"/>
              </a:rPr>
              <a:t>Previously,</a:t>
            </a:r>
            <a:r>
              <a:rPr sz="3200" spc="-5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3200" dirty="0">
                <a:solidFill>
                  <a:srgbClr val="203C6A"/>
                </a:solidFill>
                <a:latin typeface="Garamond"/>
                <a:cs typeface="Garamond"/>
              </a:rPr>
              <a:t>a</a:t>
            </a:r>
            <a:r>
              <a:rPr sz="3200" spc="-7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3200" dirty="0">
                <a:solidFill>
                  <a:srgbClr val="203C6A"/>
                </a:solidFill>
                <a:latin typeface="Garamond"/>
                <a:cs typeface="Garamond"/>
              </a:rPr>
              <a:t>list</a:t>
            </a:r>
            <a:r>
              <a:rPr sz="3200" spc="-5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3200" dirty="0">
                <a:solidFill>
                  <a:srgbClr val="203C6A"/>
                </a:solidFill>
                <a:latin typeface="Garamond"/>
                <a:cs typeface="Garamond"/>
              </a:rPr>
              <a:t>of</a:t>
            </a:r>
            <a:r>
              <a:rPr sz="3200" spc="-6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3200" dirty="0">
                <a:solidFill>
                  <a:srgbClr val="203C6A"/>
                </a:solidFill>
                <a:latin typeface="Garamond"/>
                <a:cs typeface="Garamond"/>
              </a:rPr>
              <a:t>approved</a:t>
            </a:r>
            <a:r>
              <a:rPr sz="3200" spc="-4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3200" dirty="0">
                <a:solidFill>
                  <a:srgbClr val="203C6A"/>
                </a:solidFill>
                <a:latin typeface="Garamond"/>
                <a:cs typeface="Garamond"/>
              </a:rPr>
              <a:t>domestic</a:t>
            </a:r>
            <a:r>
              <a:rPr sz="3200" spc="-6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3200" spc="-10" dirty="0">
                <a:solidFill>
                  <a:srgbClr val="203C6A"/>
                </a:solidFill>
                <a:latin typeface="Garamond"/>
                <a:cs typeface="Garamond"/>
              </a:rPr>
              <a:t>companies </a:t>
            </a:r>
            <a:r>
              <a:rPr sz="3200" dirty="0">
                <a:solidFill>
                  <a:srgbClr val="203C6A"/>
                </a:solidFill>
                <a:latin typeface="Garamond"/>
                <a:cs typeface="Garamond"/>
              </a:rPr>
              <a:t>was</a:t>
            </a:r>
            <a:r>
              <a:rPr sz="3200" spc="-3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3200" dirty="0">
                <a:solidFill>
                  <a:srgbClr val="203C6A"/>
                </a:solidFill>
                <a:latin typeface="Garamond"/>
                <a:cs typeface="Garamond"/>
              </a:rPr>
              <a:t>on</a:t>
            </a:r>
            <a:r>
              <a:rPr sz="3200" spc="-1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3200" dirty="0">
                <a:solidFill>
                  <a:srgbClr val="203C6A"/>
                </a:solidFill>
                <a:latin typeface="Garamond"/>
                <a:cs typeface="Garamond"/>
              </a:rPr>
              <a:t>the</a:t>
            </a:r>
            <a:r>
              <a:rPr sz="3200" spc="-3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3200" dirty="0">
                <a:solidFill>
                  <a:srgbClr val="203C6A"/>
                </a:solidFill>
                <a:latin typeface="Garamond"/>
                <a:cs typeface="Garamond"/>
              </a:rPr>
              <a:t>MOGE</a:t>
            </a:r>
            <a:r>
              <a:rPr sz="3200" spc="-6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3200" spc="-10" dirty="0">
                <a:solidFill>
                  <a:srgbClr val="203C6A"/>
                </a:solidFill>
                <a:latin typeface="Garamond"/>
                <a:cs typeface="Garamond"/>
              </a:rPr>
              <a:t>website (</a:t>
            </a:r>
            <a:r>
              <a:rPr sz="3200" u="sng" spc="-10" dirty="0">
                <a:solidFill>
                  <a:srgbClr val="009999"/>
                </a:solidFill>
                <a:uFill>
                  <a:solidFill>
                    <a:srgbClr val="009999"/>
                  </a:solidFill>
                </a:uFill>
                <a:latin typeface="Garamond"/>
                <a:cs typeface="Garamond"/>
                <a:hlinkClick r:id="rId3"/>
              </a:rPr>
              <a:t>www.energy.gov.mm</a:t>
            </a:r>
            <a:r>
              <a:rPr sz="3200" spc="-10" dirty="0">
                <a:solidFill>
                  <a:srgbClr val="203C6A"/>
                </a:solidFill>
                <a:latin typeface="Garamond"/>
                <a:cs typeface="Garamond"/>
              </a:rPr>
              <a:t>)</a:t>
            </a:r>
            <a:r>
              <a:rPr lang="en-US" sz="3200" spc="-1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</a:p>
          <a:p>
            <a:pPr marL="476884" marR="26034" indent="-464820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476884" algn="l"/>
              </a:tabLst>
            </a:pPr>
            <a:r>
              <a:rPr sz="3200" dirty="0">
                <a:solidFill>
                  <a:srgbClr val="203C6A"/>
                </a:solidFill>
                <a:latin typeface="Garamond"/>
                <a:cs typeface="Garamond"/>
              </a:rPr>
              <a:t>Site</a:t>
            </a:r>
            <a:r>
              <a:rPr sz="3200" spc="-4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3200" dirty="0">
                <a:solidFill>
                  <a:srgbClr val="203C6A"/>
                </a:solidFill>
                <a:latin typeface="Garamond"/>
                <a:cs typeface="Garamond"/>
              </a:rPr>
              <a:t>is</a:t>
            </a:r>
            <a:r>
              <a:rPr sz="3200" spc="-6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3200" dirty="0">
                <a:solidFill>
                  <a:srgbClr val="203C6A"/>
                </a:solidFill>
                <a:latin typeface="Garamond"/>
                <a:cs typeface="Garamond"/>
              </a:rPr>
              <a:t>not</a:t>
            </a:r>
            <a:r>
              <a:rPr sz="3200" spc="-4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3200" dirty="0">
                <a:solidFill>
                  <a:srgbClr val="203C6A"/>
                </a:solidFill>
                <a:latin typeface="Garamond"/>
                <a:cs typeface="Garamond"/>
              </a:rPr>
              <a:t>functioning,</a:t>
            </a:r>
            <a:r>
              <a:rPr sz="3200" spc="-4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3200" dirty="0">
                <a:solidFill>
                  <a:srgbClr val="203C6A"/>
                </a:solidFill>
                <a:latin typeface="Garamond"/>
                <a:cs typeface="Garamond"/>
              </a:rPr>
              <a:t>suggest</a:t>
            </a:r>
            <a:r>
              <a:rPr sz="3200" spc="-6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3200" dirty="0">
                <a:solidFill>
                  <a:srgbClr val="203C6A"/>
                </a:solidFill>
                <a:latin typeface="Garamond"/>
                <a:cs typeface="Garamond"/>
              </a:rPr>
              <a:t>to</a:t>
            </a:r>
            <a:r>
              <a:rPr sz="3200" spc="-5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3200" dirty="0">
                <a:solidFill>
                  <a:srgbClr val="203C6A"/>
                </a:solidFill>
                <a:latin typeface="Garamond"/>
                <a:cs typeface="Garamond"/>
              </a:rPr>
              <a:t>visit</a:t>
            </a:r>
            <a:r>
              <a:rPr sz="3200" spc="-4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3200" spc="-10" dirty="0">
                <a:solidFill>
                  <a:srgbClr val="203C6A"/>
                </a:solidFill>
                <a:latin typeface="Garamond"/>
                <a:cs typeface="Garamond"/>
              </a:rPr>
              <a:t>facebook</a:t>
            </a:r>
            <a:r>
              <a:rPr sz="3200" spc="80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3200" dirty="0">
                <a:solidFill>
                  <a:srgbClr val="203C6A"/>
                </a:solidFill>
                <a:latin typeface="Garamond"/>
                <a:cs typeface="Garamond"/>
              </a:rPr>
              <a:t>of</a:t>
            </a:r>
            <a:r>
              <a:rPr sz="3200" spc="-4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3200" dirty="0">
                <a:solidFill>
                  <a:srgbClr val="203C6A"/>
                </a:solidFill>
                <a:latin typeface="Garamond"/>
                <a:cs typeface="Garamond"/>
              </a:rPr>
              <a:t>Ministry</a:t>
            </a:r>
            <a:r>
              <a:rPr sz="3200" spc="-5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3200" dirty="0">
                <a:solidFill>
                  <a:srgbClr val="203C6A"/>
                </a:solidFill>
                <a:latin typeface="Garamond"/>
                <a:cs typeface="Garamond"/>
              </a:rPr>
              <a:t>of</a:t>
            </a:r>
            <a:r>
              <a:rPr sz="3200" spc="-5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3200" spc="-10" dirty="0">
                <a:solidFill>
                  <a:srgbClr val="203C6A"/>
                </a:solidFill>
                <a:latin typeface="Garamond"/>
                <a:cs typeface="Garamond"/>
              </a:rPr>
              <a:t>Energy (</a:t>
            </a:r>
            <a:r>
              <a:rPr sz="3200" u="sng" spc="-10" dirty="0">
                <a:solidFill>
                  <a:srgbClr val="009999"/>
                </a:solidFill>
                <a:uFill>
                  <a:solidFill>
                    <a:srgbClr val="009999"/>
                  </a:solidFill>
                </a:uFill>
                <a:latin typeface="Garamond"/>
                <a:cs typeface="Garamond"/>
                <a:hlinkClick r:id="rId4"/>
              </a:rPr>
              <a:t>www.facebook.com/MinistryOfEnergy.Myanmar</a:t>
            </a:r>
            <a:r>
              <a:rPr sz="3200" spc="-50" dirty="0">
                <a:solidFill>
                  <a:srgbClr val="203C6A"/>
                </a:solidFill>
                <a:latin typeface="Garamond"/>
                <a:cs typeface="Garamond"/>
              </a:rPr>
              <a:t>)</a:t>
            </a:r>
            <a:endParaRPr lang="en-US" sz="3200" spc="-50" dirty="0">
              <a:solidFill>
                <a:srgbClr val="203C6A"/>
              </a:solidFill>
              <a:latin typeface="Garamond"/>
              <a:cs typeface="Garamond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/>
              <a:t>How</a:t>
            </a:r>
            <a:r>
              <a:rPr spc="-35" dirty="0"/>
              <a:t> </a:t>
            </a:r>
            <a:r>
              <a:rPr dirty="0"/>
              <a:t>to</a:t>
            </a:r>
            <a:r>
              <a:rPr spc="-45" dirty="0"/>
              <a:t> </a:t>
            </a:r>
            <a:r>
              <a:rPr dirty="0"/>
              <a:t>find</a:t>
            </a:r>
            <a:r>
              <a:rPr spc="-55" dirty="0"/>
              <a:t> </a:t>
            </a:r>
            <a:r>
              <a:rPr dirty="0"/>
              <a:t>the</a:t>
            </a:r>
            <a:r>
              <a:rPr spc="-35" dirty="0"/>
              <a:t> </a:t>
            </a:r>
            <a:r>
              <a:rPr dirty="0"/>
              <a:t>‘right’</a:t>
            </a:r>
            <a:r>
              <a:rPr spc="-35" dirty="0"/>
              <a:t> </a:t>
            </a:r>
            <a:r>
              <a:rPr dirty="0"/>
              <a:t>local</a:t>
            </a:r>
            <a:r>
              <a:rPr spc="-30" dirty="0"/>
              <a:t> </a:t>
            </a:r>
            <a:r>
              <a:rPr spc="-10" dirty="0"/>
              <a:t>partner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ct val="100000"/>
              </a:lnSpc>
            </a:pPr>
            <a:fld id="{81D60167-4931-47E6-BA6A-407CBD079E47}" type="slidenum">
              <a:rPr spc="-25" dirty="0"/>
              <a:t>11</a:t>
            </a:fld>
            <a:endParaRPr spc="-25" dirty="0"/>
          </a:p>
        </p:txBody>
      </p:sp>
      <p:sp>
        <p:nvSpPr>
          <p:cNvPr id="5" name="object 5"/>
          <p:cNvSpPr txBox="1"/>
          <p:nvPr/>
        </p:nvSpPr>
        <p:spPr>
          <a:xfrm>
            <a:off x="6738429" y="6562111"/>
            <a:ext cx="1567815" cy="1962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sz="1200" spc="-10" dirty="0">
                <a:solidFill>
                  <a:srgbClr val="FFFFFF"/>
                </a:solidFill>
                <a:latin typeface="Arial"/>
                <a:cs typeface="Arial"/>
                <a:hlinkClick r:id="rId2"/>
              </a:rPr>
              <a:t>www.duanemorris.com</a:t>
            </a:r>
            <a:endParaRPr sz="12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59740" y="1904492"/>
            <a:ext cx="8221345" cy="207454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476884" marR="5080" indent="-464820">
              <a:lnSpc>
                <a:spcPct val="100000"/>
              </a:lnSpc>
              <a:spcBef>
                <a:spcPts val="105"/>
              </a:spcBef>
              <a:buFont typeface="Arial"/>
              <a:buChar char="•"/>
              <a:tabLst>
                <a:tab pos="476884" algn="l"/>
              </a:tabLst>
            </a:pPr>
            <a:r>
              <a:rPr sz="3200" dirty="0">
                <a:solidFill>
                  <a:srgbClr val="203C6A"/>
                </a:solidFill>
                <a:latin typeface="Garamond"/>
                <a:cs typeface="Garamond"/>
              </a:rPr>
              <a:t>MOGE</a:t>
            </a:r>
            <a:r>
              <a:rPr sz="3200" spc="-9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3200" dirty="0">
                <a:solidFill>
                  <a:srgbClr val="203C6A"/>
                </a:solidFill>
                <a:latin typeface="Garamond"/>
                <a:cs typeface="Garamond"/>
              </a:rPr>
              <a:t>approval</a:t>
            </a:r>
            <a:r>
              <a:rPr sz="3200" spc="-3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3200" dirty="0">
                <a:solidFill>
                  <a:srgbClr val="203C6A"/>
                </a:solidFill>
                <a:latin typeface="Garamond"/>
                <a:cs typeface="Garamond"/>
              </a:rPr>
              <a:t>does</a:t>
            </a:r>
            <a:r>
              <a:rPr sz="3200" spc="-5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3200" dirty="0">
                <a:solidFill>
                  <a:srgbClr val="203C6A"/>
                </a:solidFill>
                <a:latin typeface="Garamond"/>
                <a:cs typeface="Garamond"/>
              </a:rPr>
              <a:t>not</a:t>
            </a:r>
            <a:r>
              <a:rPr sz="3200" spc="-5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3200" dirty="0">
                <a:solidFill>
                  <a:srgbClr val="203C6A"/>
                </a:solidFill>
                <a:latin typeface="Garamond"/>
                <a:cs typeface="Garamond"/>
              </a:rPr>
              <a:t>necessarily</a:t>
            </a:r>
            <a:r>
              <a:rPr sz="3200" spc="-2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3200" dirty="0">
                <a:solidFill>
                  <a:srgbClr val="203C6A"/>
                </a:solidFill>
                <a:latin typeface="Garamond"/>
                <a:cs typeface="Garamond"/>
              </a:rPr>
              <a:t>mean</a:t>
            </a:r>
            <a:r>
              <a:rPr sz="3200" spc="-5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3200" spc="-10" dirty="0">
                <a:solidFill>
                  <a:srgbClr val="203C6A"/>
                </a:solidFill>
                <a:latin typeface="Garamond"/>
                <a:cs typeface="Garamond"/>
              </a:rPr>
              <a:t>local </a:t>
            </a:r>
            <a:r>
              <a:rPr sz="3200" dirty="0">
                <a:solidFill>
                  <a:srgbClr val="203C6A"/>
                </a:solidFill>
                <a:latin typeface="Garamond"/>
                <a:cs typeface="Garamond"/>
              </a:rPr>
              <a:t>partner</a:t>
            </a:r>
            <a:r>
              <a:rPr sz="3200" spc="-2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3200" dirty="0">
                <a:solidFill>
                  <a:srgbClr val="203C6A"/>
                </a:solidFill>
                <a:latin typeface="Garamond"/>
                <a:cs typeface="Garamond"/>
              </a:rPr>
              <a:t>or</a:t>
            </a:r>
            <a:r>
              <a:rPr sz="3200" spc="-5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3200" dirty="0">
                <a:solidFill>
                  <a:srgbClr val="203C6A"/>
                </a:solidFill>
                <a:latin typeface="Garamond"/>
                <a:cs typeface="Garamond"/>
              </a:rPr>
              <a:t>its</a:t>
            </a:r>
            <a:r>
              <a:rPr sz="3200" spc="-4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3200" dirty="0">
                <a:solidFill>
                  <a:srgbClr val="203C6A"/>
                </a:solidFill>
                <a:latin typeface="Garamond"/>
                <a:cs typeface="Garamond"/>
              </a:rPr>
              <a:t>owners</a:t>
            </a:r>
            <a:r>
              <a:rPr sz="3200" spc="-3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3200" dirty="0">
                <a:solidFill>
                  <a:srgbClr val="203C6A"/>
                </a:solidFill>
                <a:latin typeface="Garamond"/>
                <a:cs typeface="Garamond"/>
              </a:rPr>
              <a:t>are</a:t>
            </a:r>
            <a:r>
              <a:rPr sz="3200" spc="-3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3200" dirty="0">
                <a:solidFill>
                  <a:srgbClr val="203C6A"/>
                </a:solidFill>
                <a:latin typeface="Garamond"/>
                <a:cs typeface="Garamond"/>
              </a:rPr>
              <a:t>not</a:t>
            </a:r>
            <a:r>
              <a:rPr sz="3200" spc="-2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3200" dirty="0">
                <a:solidFill>
                  <a:srgbClr val="203C6A"/>
                </a:solidFill>
                <a:latin typeface="Garamond"/>
                <a:cs typeface="Garamond"/>
              </a:rPr>
              <a:t>on</a:t>
            </a:r>
            <a:r>
              <a:rPr sz="3200" spc="-3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3200" dirty="0">
                <a:solidFill>
                  <a:srgbClr val="203C6A"/>
                </a:solidFill>
                <a:latin typeface="Garamond"/>
                <a:cs typeface="Garamond"/>
              </a:rPr>
              <a:t>the</a:t>
            </a:r>
            <a:r>
              <a:rPr sz="3200" spc="-2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3200" dirty="0">
                <a:solidFill>
                  <a:srgbClr val="203C6A"/>
                </a:solidFill>
                <a:latin typeface="Garamond"/>
                <a:cs typeface="Garamond"/>
              </a:rPr>
              <a:t>SDN</a:t>
            </a:r>
            <a:r>
              <a:rPr sz="3200" spc="-5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3200" spc="-20" dirty="0">
                <a:solidFill>
                  <a:srgbClr val="203C6A"/>
                </a:solidFill>
                <a:latin typeface="Garamond"/>
                <a:cs typeface="Garamond"/>
              </a:rPr>
              <a:t>list </a:t>
            </a:r>
            <a:r>
              <a:rPr sz="3200" u="sng" spc="-10" dirty="0">
                <a:solidFill>
                  <a:srgbClr val="009999"/>
                </a:solidFill>
                <a:uFill>
                  <a:solidFill>
                    <a:srgbClr val="009999"/>
                  </a:solidFill>
                </a:uFill>
                <a:latin typeface="Garamond"/>
                <a:cs typeface="Garamond"/>
                <a:hlinkClick r:id="rId3"/>
              </a:rPr>
              <a:t>www.treas.gov/offices/enforcement/ofac/</a:t>
            </a:r>
            <a:endParaRPr sz="3200" dirty="0">
              <a:latin typeface="Garamond"/>
              <a:cs typeface="Garamond"/>
            </a:endParaRPr>
          </a:p>
          <a:p>
            <a:pPr marL="476884" indent="-464184">
              <a:lnSpc>
                <a:spcPct val="100000"/>
              </a:lnSpc>
              <a:spcBef>
                <a:spcPts val="765"/>
              </a:spcBef>
              <a:buFont typeface="Arial"/>
              <a:buChar char="•"/>
              <a:tabLst>
                <a:tab pos="476884" algn="l"/>
              </a:tabLst>
            </a:pPr>
            <a:r>
              <a:rPr sz="3200" dirty="0">
                <a:solidFill>
                  <a:srgbClr val="203C6A"/>
                </a:solidFill>
                <a:latin typeface="Garamond"/>
                <a:cs typeface="Garamond"/>
              </a:rPr>
              <a:t>Due</a:t>
            </a:r>
            <a:r>
              <a:rPr sz="3200" spc="-8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3200" dirty="0">
                <a:solidFill>
                  <a:srgbClr val="203C6A"/>
                </a:solidFill>
                <a:latin typeface="Garamond"/>
                <a:cs typeface="Garamond"/>
              </a:rPr>
              <a:t>Diligence</a:t>
            </a:r>
            <a:r>
              <a:rPr sz="3200" spc="-5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3200" dirty="0">
                <a:solidFill>
                  <a:srgbClr val="203C6A"/>
                </a:solidFill>
                <a:latin typeface="Garamond"/>
                <a:cs typeface="Garamond"/>
              </a:rPr>
              <a:t>of</a:t>
            </a:r>
            <a:r>
              <a:rPr sz="3200" spc="-5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3200" dirty="0">
                <a:solidFill>
                  <a:srgbClr val="203C6A"/>
                </a:solidFill>
                <a:latin typeface="Garamond"/>
                <a:cs typeface="Garamond"/>
              </a:rPr>
              <a:t>local</a:t>
            </a:r>
            <a:r>
              <a:rPr sz="3200" spc="-4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3200" dirty="0">
                <a:solidFill>
                  <a:srgbClr val="203C6A"/>
                </a:solidFill>
                <a:latin typeface="Garamond"/>
                <a:cs typeface="Garamond"/>
              </a:rPr>
              <a:t>partner</a:t>
            </a:r>
            <a:r>
              <a:rPr sz="3200" spc="-6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3200" spc="-10" dirty="0">
                <a:solidFill>
                  <a:srgbClr val="203C6A"/>
                </a:solidFill>
                <a:latin typeface="Garamond"/>
                <a:cs typeface="Garamond"/>
              </a:rPr>
              <a:t>suggested</a:t>
            </a:r>
            <a:endParaRPr sz="3200" dirty="0">
              <a:latin typeface="Garamond"/>
              <a:cs typeface="Garamond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59740" y="1047851"/>
            <a:ext cx="5751195" cy="5435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/>
              <a:t>Model</a:t>
            </a:r>
            <a:r>
              <a:rPr spc="-35" dirty="0"/>
              <a:t> </a:t>
            </a:r>
            <a:r>
              <a:rPr dirty="0"/>
              <a:t>PSC</a:t>
            </a:r>
            <a:r>
              <a:rPr spc="-65" dirty="0"/>
              <a:t> </a:t>
            </a:r>
            <a:r>
              <a:rPr dirty="0"/>
              <a:t>for</a:t>
            </a:r>
            <a:r>
              <a:rPr spc="-45" dirty="0"/>
              <a:t> </a:t>
            </a:r>
            <a:r>
              <a:rPr dirty="0"/>
              <a:t>Offshore</a:t>
            </a:r>
            <a:r>
              <a:rPr spc="-45" dirty="0"/>
              <a:t> </a:t>
            </a:r>
            <a:r>
              <a:rPr spc="-10" dirty="0"/>
              <a:t>Blocks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ct val="100000"/>
              </a:lnSpc>
            </a:pPr>
            <a:fld id="{81D60167-4931-47E6-BA6A-407CBD079E47}" type="slidenum">
              <a:rPr spc="-25" dirty="0"/>
              <a:t>12</a:t>
            </a:fld>
            <a:endParaRPr spc="-25" dirty="0"/>
          </a:p>
        </p:txBody>
      </p:sp>
      <p:sp>
        <p:nvSpPr>
          <p:cNvPr id="5" name="object 5"/>
          <p:cNvSpPr txBox="1"/>
          <p:nvPr/>
        </p:nvSpPr>
        <p:spPr>
          <a:xfrm>
            <a:off x="6738429" y="6562111"/>
            <a:ext cx="1567815" cy="1962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sz="1200" spc="-10" dirty="0">
                <a:solidFill>
                  <a:srgbClr val="FFFFFF"/>
                </a:solidFill>
                <a:latin typeface="Arial"/>
                <a:cs typeface="Arial"/>
                <a:hlinkClick r:id="rId2"/>
              </a:rPr>
              <a:t>www.duanemorris.com</a:t>
            </a:r>
            <a:endParaRPr sz="12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59740" y="1551532"/>
            <a:ext cx="8378825" cy="4414520"/>
          </a:xfrm>
          <a:prstGeom prst="rect">
            <a:avLst/>
          </a:prstGeom>
        </p:spPr>
        <p:txBody>
          <a:bodyPr vert="horz" wrap="square" lIns="0" tIns="73660" rIns="0" bIns="0" rtlCol="0">
            <a:spAutoFit/>
          </a:bodyPr>
          <a:lstStyle/>
          <a:p>
            <a:pPr marL="473709" indent="-461009" algn="just">
              <a:lnSpc>
                <a:spcPct val="100000"/>
              </a:lnSpc>
              <a:spcBef>
                <a:spcPts val="580"/>
              </a:spcBef>
              <a:buFont typeface="Arial"/>
              <a:buChar char="•"/>
              <a:tabLst>
                <a:tab pos="473709" algn="l"/>
              </a:tabLst>
            </a:pP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Management:</a:t>
            </a:r>
            <a:r>
              <a:rPr sz="2000" spc="-8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spc="-20" dirty="0">
                <a:solidFill>
                  <a:srgbClr val="203C6A"/>
                </a:solidFill>
                <a:latin typeface="Garamond"/>
                <a:cs typeface="Garamond"/>
              </a:rPr>
              <a:t>MOGE</a:t>
            </a:r>
            <a:endParaRPr sz="2000" dirty="0">
              <a:latin typeface="Garamond"/>
              <a:cs typeface="Garamond"/>
            </a:endParaRPr>
          </a:p>
          <a:p>
            <a:pPr marL="473075" marR="8890" indent="-461009" algn="just">
              <a:lnSpc>
                <a:spcPct val="100000"/>
              </a:lnSpc>
              <a:spcBef>
                <a:spcPts val="480"/>
              </a:spcBef>
              <a:buFont typeface="Arial"/>
              <a:buChar char="•"/>
              <a:tabLst>
                <a:tab pos="476250" algn="l"/>
              </a:tabLst>
            </a:pP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Production</a:t>
            </a:r>
            <a:r>
              <a:rPr sz="2000" spc="3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period:</a:t>
            </a:r>
            <a:r>
              <a:rPr sz="2000" spc="3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20</a:t>
            </a:r>
            <a:r>
              <a:rPr sz="2000" spc="3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years</a:t>
            </a:r>
            <a:r>
              <a:rPr sz="2000" spc="3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from</a:t>
            </a:r>
            <a:r>
              <a:rPr sz="2000" spc="4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completion</a:t>
            </a:r>
            <a:r>
              <a:rPr sz="2000" spc="4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of</a:t>
            </a:r>
            <a:r>
              <a:rPr sz="2000" spc="3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development</a:t>
            </a:r>
            <a:r>
              <a:rPr sz="2000" spc="3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or</a:t>
            </a:r>
            <a:r>
              <a:rPr sz="2000" spc="3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depending</a:t>
            </a:r>
            <a:r>
              <a:rPr sz="2000" spc="3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spc="-25" dirty="0">
                <a:solidFill>
                  <a:srgbClr val="203C6A"/>
                </a:solidFill>
                <a:latin typeface="Garamond"/>
                <a:cs typeface="Garamond"/>
              </a:rPr>
              <a:t>on 	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contract</a:t>
            </a:r>
            <a:r>
              <a:rPr sz="2000" spc="-4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terms,</a:t>
            </a:r>
            <a:r>
              <a:rPr sz="2000" spc="-5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the</a:t>
            </a:r>
            <a:r>
              <a:rPr sz="2000" spc="-4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longer</a:t>
            </a:r>
            <a:r>
              <a:rPr sz="2000" spc="-3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spc="-10" dirty="0">
                <a:solidFill>
                  <a:srgbClr val="203C6A"/>
                </a:solidFill>
                <a:latin typeface="Garamond"/>
                <a:cs typeface="Garamond"/>
              </a:rPr>
              <a:t>applies.</a:t>
            </a:r>
            <a:endParaRPr sz="2000" dirty="0">
              <a:latin typeface="Garamond"/>
              <a:cs typeface="Garamond"/>
            </a:endParaRPr>
          </a:p>
          <a:p>
            <a:pPr marL="473709" indent="-461009" algn="just">
              <a:lnSpc>
                <a:spcPct val="100000"/>
              </a:lnSpc>
              <a:spcBef>
                <a:spcPts val="480"/>
              </a:spcBef>
              <a:buFont typeface="Arial"/>
              <a:buChar char="•"/>
              <a:tabLst>
                <a:tab pos="473709" algn="l"/>
              </a:tabLst>
            </a:pP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Signature</a:t>
            </a:r>
            <a:r>
              <a:rPr sz="2000" spc="-4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bonus:</a:t>
            </a:r>
            <a:r>
              <a:rPr sz="2000" spc="-4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payment</a:t>
            </a:r>
            <a:r>
              <a:rPr sz="2000" spc="-4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within</a:t>
            </a:r>
            <a:r>
              <a:rPr sz="2000" spc="-1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30</a:t>
            </a:r>
            <a:r>
              <a:rPr sz="2000" spc="-4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days</a:t>
            </a:r>
            <a:r>
              <a:rPr sz="2000" spc="-6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of</a:t>
            </a:r>
            <a:r>
              <a:rPr sz="2000" spc="-4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signing</a:t>
            </a:r>
            <a:r>
              <a:rPr sz="2000" spc="-3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spc="-20" dirty="0">
                <a:solidFill>
                  <a:srgbClr val="203C6A"/>
                </a:solidFill>
                <a:latin typeface="Garamond"/>
                <a:cs typeface="Garamond"/>
              </a:rPr>
              <a:t>PSC.</a:t>
            </a:r>
            <a:endParaRPr sz="2000" dirty="0">
              <a:latin typeface="Garamond"/>
              <a:cs typeface="Garamond"/>
            </a:endParaRPr>
          </a:p>
          <a:p>
            <a:pPr marL="473709" marR="5715" indent="-461009" algn="just">
              <a:lnSpc>
                <a:spcPct val="100000"/>
              </a:lnSpc>
              <a:spcBef>
                <a:spcPts val="480"/>
              </a:spcBef>
              <a:buFont typeface="Arial"/>
              <a:buChar char="•"/>
              <a:tabLst>
                <a:tab pos="474980" algn="l"/>
              </a:tabLst>
            </a:pP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Relinquishment</a:t>
            </a:r>
            <a:r>
              <a:rPr sz="2000" spc="484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(requiring</a:t>
            </a:r>
            <a:r>
              <a:rPr sz="2000" spc="49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the</a:t>
            </a:r>
            <a:r>
              <a:rPr sz="2000" spc="484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Contractor</a:t>
            </a:r>
            <a:r>
              <a:rPr sz="2000" spc="49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to</a:t>
            </a:r>
            <a:r>
              <a:rPr sz="2000" spc="46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surrender</a:t>
            </a:r>
            <a:r>
              <a:rPr sz="2000" spc="49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certain</a:t>
            </a:r>
            <a:r>
              <a:rPr sz="2000" spc="484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parts</a:t>
            </a:r>
            <a:r>
              <a:rPr sz="2000" spc="48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of</a:t>
            </a:r>
            <a:r>
              <a:rPr sz="2000" spc="484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spc="-25" dirty="0">
                <a:solidFill>
                  <a:srgbClr val="203C6A"/>
                </a:solidFill>
                <a:latin typeface="Garamond"/>
                <a:cs typeface="Garamond"/>
              </a:rPr>
              <a:t>the 	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contract</a:t>
            </a:r>
            <a:r>
              <a:rPr sz="2000" spc="12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area</a:t>
            </a:r>
            <a:r>
              <a:rPr sz="2000" spc="12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to</a:t>
            </a:r>
            <a:r>
              <a:rPr sz="2000" spc="114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the</a:t>
            </a:r>
            <a:r>
              <a:rPr sz="2000" spc="12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State</a:t>
            </a:r>
            <a:r>
              <a:rPr sz="2000" spc="12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after</a:t>
            </a:r>
            <a:r>
              <a:rPr sz="2000" spc="12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a</a:t>
            </a:r>
            <a:r>
              <a:rPr sz="2000" spc="11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given</a:t>
            </a:r>
            <a:r>
              <a:rPr sz="2000" spc="114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period</a:t>
            </a:r>
            <a:r>
              <a:rPr sz="2000" spc="13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of</a:t>
            </a:r>
            <a:r>
              <a:rPr sz="2000" spc="12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time;</a:t>
            </a:r>
            <a:r>
              <a:rPr sz="2000" spc="12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these</a:t>
            </a:r>
            <a:r>
              <a:rPr sz="2000" spc="13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are</a:t>
            </a:r>
            <a:r>
              <a:rPr sz="2000" spc="12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typically</a:t>
            </a:r>
            <a:r>
              <a:rPr sz="2000" spc="13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spc="-10" dirty="0">
                <a:solidFill>
                  <a:srgbClr val="203C6A"/>
                </a:solidFill>
                <a:latin typeface="Garamond"/>
                <a:cs typeface="Garamond"/>
              </a:rPr>
              <a:t>areas 	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that</a:t>
            </a:r>
            <a:r>
              <a:rPr sz="2000" spc="-1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have</a:t>
            </a:r>
            <a:r>
              <a:rPr sz="2000" spc="-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not</a:t>
            </a:r>
            <a:r>
              <a:rPr sz="2000" spc="-1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been</a:t>
            </a:r>
            <a:r>
              <a:rPr sz="2000" spc="-1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exploited</a:t>
            </a:r>
            <a:r>
              <a:rPr sz="2000" spc="-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(and</a:t>
            </a:r>
            <a:r>
              <a:rPr sz="2000" spc="-1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are</a:t>
            </a:r>
            <a:r>
              <a:rPr sz="2000" spc="-1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not</a:t>
            </a:r>
            <a:r>
              <a:rPr sz="2000" spc="-1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expected</a:t>
            </a:r>
            <a:r>
              <a:rPr sz="2000" spc="-1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to</a:t>
            </a:r>
            <a:r>
              <a:rPr sz="2000" spc="-2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be</a:t>
            </a:r>
            <a:r>
              <a:rPr sz="2000" spc="-2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exploited):</a:t>
            </a:r>
            <a:r>
              <a:rPr sz="2000" spc="-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25%</a:t>
            </a:r>
            <a:r>
              <a:rPr sz="2000" spc="-1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at</a:t>
            </a:r>
            <a:r>
              <a:rPr sz="2000" spc="-3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spc="-25" dirty="0">
                <a:solidFill>
                  <a:srgbClr val="203C6A"/>
                </a:solidFill>
                <a:latin typeface="Garamond"/>
                <a:cs typeface="Garamond"/>
              </a:rPr>
              <a:t>end 	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of</a:t>
            </a:r>
            <a:r>
              <a:rPr sz="2000" spc="-3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initial</a:t>
            </a:r>
            <a:r>
              <a:rPr sz="2000" spc="-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term;</a:t>
            </a:r>
            <a:r>
              <a:rPr sz="2000" spc="-5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25%</a:t>
            </a:r>
            <a:r>
              <a:rPr sz="2000" spc="-2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at</a:t>
            </a:r>
            <a:r>
              <a:rPr sz="2000" spc="-3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end</a:t>
            </a:r>
            <a:r>
              <a:rPr sz="2000" spc="-3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of</a:t>
            </a:r>
            <a:r>
              <a:rPr sz="2000" spc="-1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first</a:t>
            </a:r>
            <a:r>
              <a:rPr sz="2000" spc="-3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spc="-10" dirty="0">
                <a:solidFill>
                  <a:srgbClr val="203C6A"/>
                </a:solidFill>
                <a:latin typeface="Garamond"/>
                <a:cs typeface="Garamond"/>
              </a:rPr>
              <a:t>extension</a:t>
            </a:r>
            <a:endParaRPr sz="2000" dirty="0">
              <a:latin typeface="Garamond"/>
              <a:cs typeface="Garamond"/>
            </a:endParaRPr>
          </a:p>
          <a:p>
            <a:pPr marL="473709" indent="-461009" algn="just">
              <a:lnSpc>
                <a:spcPct val="100000"/>
              </a:lnSpc>
              <a:spcBef>
                <a:spcPts val="480"/>
              </a:spcBef>
              <a:buFont typeface="Arial"/>
              <a:buChar char="•"/>
              <a:tabLst>
                <a:tab pos="473709" algn="l"/>
              </a:tabLst>
            </a:pP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Royalty:</a:t>
            </a:r>
            <a:r>
              <a:rPr sz="2000" spc="-4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12.5%</a:t>
            </a:r>
            <a:r>
              <a:rPr sz="2000" spc="-4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of</a:t>
            </a:r>
            <a:r>
              <a:rPr sz="2000" spc="-3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available</a:t>
            </a:r>
            <a:r>
              <a:rPr sz="2000" spc="-2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spc="-10" dirty="0">
                <a:solidFill>
                  <a:srgbClr val="203C6A"/>
                </a:solidFill>
                <a:latin typeface="Garamond"/>
                <a:cs typeface="Garamond"/>
              </a:rPr>
              <a:t>petroleum</a:t>
            </a:r>
            <a:endParaRPr sz="2000" dirty="0">
              <a:latin typeface="Garamond"/>
              <a:cs typeface="Garamond"/>
            </a:endParaRPr>
          </a:p>
          <a:p>
            <a:pPr marL="473075" marR="5080" indent="-461009" algn="just">
              <a:lnSpc>
                <a:spcPct val="100000"/>
              </a:lnSpc>
              <a:spcBef>
                <a:spcPts val="480"/>
              </a:spcBef>
              <a:buFont typeface="Arial"/>
              <a:buChar char="•"/>
              <a:tabLst>
                <a:tab pos="477520" algn="l"/>
              </a:tabLst>
            </a:pP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Domestic</a:t>
            </a:r>
            <a:r>
              <a:rPr sz="2000" spc="165" dirty="0">
                <a:solidFill>
                  <a:srgbClr val="203C6A"/>
                </a:solidFill>
                <a:latin typeface="Garamond"/>
                <a:cs typeface="Garamond"/>
              </a:rPr>
              <a:t> 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requirements:</a:t>
            </a:r>
            <a:r>
              <a:rPr sz="2000" spc="170" dirty="0">
                <a:solidFill>
                  <a:srgbClr val="203C6A"/>
                </a:solidFill>
                <a:latin typeface="Garamond"/>
                <a:cs typeface="Garamond"/>
              </a:rPr>
              <a:t> 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20%</a:t>
            </a:r>
            <a:r>
              <a:rPr sz="2000" spc="165" dirty="0">
                <a:solidFill>
                  <a:srgbClr val="203C6A"/>
                </a:solidFill>
                <a:latin typeface="Garamond"/>
                <a:cs typeface="Garamond"/>
              </a:rPr>
              <a:t> 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of</a:t>
            </a:r>
            <a:r>
              <a:rPr sz="2000" spc="165" dirty="0">
                <a:solidFill>
                  <a:srgbClr val="203C6A"/>
                </a:solidFill>
                <a:latin typeface="Garamond"/>
                <a:cs typeface="Garamond"/>
              </a:rPr>
              <a:t> 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crude</a:t>
            </a:r>
            <a:r>
              <a:rPr sz="2000" spc="165" dirty="0">
                <a:solidFill>
                  <a:srgbClr val="203C6A"/>
                </a:solidFill>
                <a:latin typeface="Garamond"/>
                <a:cs typeface="Garamond"/>
              </a:rPr>
              <a:t> 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oil</a:t>
            </a:r>
            <a:r>
              <a:rPr sz="2000" spc="165" dirty="0">
                <a:solidFill>
                  <a:srgbClr val="203C6A"/>
                </a:solidFill>
                <a:latin typeface="Garamond"/>
                <a:cs typeface="Garamond"/>
              </a:rPr>
              <a:t> 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and</a:t>
            </a:r>
            <a:r>
              <a:rPr sz="2000" spc="170" dirty="0">
                <a:solidFill>
                  <a:srgbClr val="203C6A"/>
                </a:solidFill>
                <a:latin typeface="Garamond"/>
                <a:cs typeface="Garamond"/>
              </a:rPr>
              <a:t> 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25%</a:t>
            </a:r>
            <a:r>
              <a:rPr sz="2000" spc="170" dirty="0">
                <a:solidFill>
                  <a:srgbClr val="203C6A"/>
                </a:solidFill>
                <a:latin typeface="Garamond"/>
                <a:cs typeface="Garamond"/>
              </a:rPr>
              <a:t> 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of</a:t>
            </a:r>
            <a:r>
              <a:rPr sz="2000" spc="170" dirty="0">
                <a:solidFill>
                  <a:srgbClr val="203C6A"/>
                </a:solidFill>
                <a:latin typeface="Garamond"/>
                <a:cs typeface="Garamond"/>
              </a:rPr>
              <a:t> 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natural</a:t>
            </a:r>
            <a:r>
              <a:rPr sz="2000" spc="165" dirty="0">
                <a:solidFill>
                  <a:srgbClr val="203C6A"/>
                </a:solidFill>
                <a:latin typeface="Garamond"/>
                <a:cs typeface="Garamond"/>
              </a:rPr>
              <a:t> 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gas</a:t>
            </a:r>
            <a:r>
              <a:rPr sz="2000" spc="170" dirty="0">
                <a:solidFill>
                  <a:srgbClr val="203C6A"/>
                </a:solidFill>
                <a:latin typeface="Garamond"/>
                <a:cs typeface="Garamond"/>
              </a:rPr>
              <a:t>  </a:t>
            </a:r>
            <a:r>
              <a:rPr sz="2000" spc="-25" dirty="0">
                <a:solidFill>
                  <a:srgbClr val="203C6A"/>
                </a:solidFill>
                <a:latin typeface="Garamond"/>
                <a:cs typeface="Garamond"/>
              </a:rPr>
              <a:t>of 	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Contractor’s</a:t>
            </a:r>
            <a:r>
              <a:rPr sz="2000" spc="24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share</a:t>
            </a:r>
            <a:r>
              <a:rPr sz="2000" spc="24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of</a:t>
            </a:r>
            <a:r>
              <a:rPr sz="2000" spc="24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profit</a:t>
            </a:r>
            <a:r>
              <a:rPr sz="2000" spc="24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petroleum</a:t>
            </a:r>
            <a:r>
              <a:rPr sz="2000" spc="24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to</a:t>
            </a:r>
            <a:r>
              <a:rPr sz="2000" spc="24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be</a:t>
            </a:r>
            <a:r>
              <a:rPr sz="2000" spc="24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sold</a:t>
            </a:r>
            <a:r>
              <a:rPr sz="2000" spc="24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to</a:t>
            </a:r>
            <a:r>
              <a:rPr sz="2000" spc="24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the</a:t>
            </a:r>
            <a:r>
              <a:rPr sz="2000" spc="24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domestic</a:t>
            </a:r>
            <a:r>
              <a:rPr sz="2000" spc="24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market,</a:t>
            </a:r>
            <a:r>
              <a:rPr sz="2000" spc="25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spc="-25" dirty="0">
                <a:solidFill>
                  <a:srgbClr val="203C6A"/>
                </a:solidFill>
                <a:latin typeface="Garamond"/>
                <a:cs typeface="Garamond"/>
              </a:rPr>
              <a:t>at 	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90%</a:t>
            </a:r>
            <a:r>
              <a:rPr sz="2000" spc="-3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of</a:t>
            </a:r>
            <a:r>
              <a:rPr sz="2000" spc="-1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fair</a:t>
            </a:r>
            <a:r>
              <a:rPr sz="2000" spc="-3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market</a:t>
            </a:r>
            <a:r>
              <a:rPr sz="2000" spc="-3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spc="-10" dirty="0">
                <a:solidFill>
                  <a:srgbClr val="203C6A"/>
                </a:solidFill>
                <a:latin typeface="Garamond"/>
                <a:cs typeface="Garamond"/>
              </a:rPr>
              <a:t>prices</a:t>
            </a:r>
            <a:endParaRPr sz="2000" dirty="0">
              <a:latin typeface="Garamond"/>
              <a:cs typeface="Garamond"/>
            </a:endParaRPr>
          </a:p>
          <a:p>
            <a:pPr marL="473709" indent="-461009" algn="just">
              <a:lnSpc>
                <a:spcPct val="100000"/>
              </a:lnSpc>
              <a:spcBef>
                <a:spcPts val="480"/>
              </a:spcBef>
              <a:buFont typeface="Arial"/>
              <a:buChar char="•"/>
              <a:tabLst>
                <a:tab pos="473709" algn="l"/>
              </a:tabLst>
            </a:pP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Arbitration:</a:t>
            </a:r>
            <a:r>
              <a:rPr sz="2000" spc="-5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UNCITRAL</a:t>
            </a:r>
            <a:r>
              <a:rPr sz="2000" spc="-6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Arbitration</a:t>
            </a:r>
            <a:r>
              <a:rPr sz="2000" spc="-5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Rules,</a:t>
            </a:r>
            <a:r>
              <a:rPr sz="2000" spc="-5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venue</a:t>
            </a:r>
            <a:r>
              <a:rPr sz="2000" spc="-5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is</a:t>
            </a:r>
            <a:r>
              <a:rPr sz="2000" spc="-5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spc="-10" dirty="0">
                <a:solidFill>
                  <a:srgbClr val="203C6A"/>
                </a:solidFill>
                <a:latin typeface="Garamond"/>
                <a:cs typeface="Garamond"/>
              </a:rPr>
              <a:t>Singapore.</a:t>
            </a:r>
            <a:endParaRPr sz="2000" dirty="0">
              <a:latin typeface="Garamond"/>
              <a:cs typeface="Garamond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59740" y="895451"/>
            <a:ext cx="5751195" cy="5435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/>
              <a:t>Model</a:t>
            </a:r>
            <a:r>
              <a:rPr spc="-35" dirty="0"/>
              <a:t> </a:t>
            </a:r>
            <a:r>
              <a:rPr dirty="0"/>
              <a:t>PSC</a:t>
            </a:r>
            <a:r>
              <a:rPr spc="-65" dirty="0"/>
              <a:t> </a:t>
            </a:r>
            <a:r>
              <a:rPr dirty="0"/>
              <a:t>for</a:t>
            </a:r>
            <a:r>
              <a:rPr spc="-45" dirty="0"/>
              <a:t> </a:t>
            </a:r>
            <a:r>
              <a:rPr dirty="0"/>
              <a:t>Offshore</a:t>
            </a:r>
            <a:r>
              <a:rPr spc="-45" dirty="0"/>
              <a:t> </a:t>
            </a:r>
            <a:r>
              <a:rPr spc="-10" dirty="0"/>
              <a:t>Blocks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83540" y="1535683"/>
            <a:ext cx="8535035" cy="36226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477520" marR="354330" indent="-464820">
              <a:lnSpc>
                <a:spcPct val="100000"/>
              </a:lnSpc>
              <a:spcBef>
                <a:spcPts val="105"/>
              </a:spcBef>
              <a:buFont typeface="Arial"/>
              <a:buChar char="•"/>
              <a:tabLst>
                <a:tab pos="477520" algn="l"/>
              </a:tabLst>
            </a:pP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Training</a:t>
            </a:r>
            <a:r>
              <a:rPr sz="2000" spc="-3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funds</a:t>
            </a:r>
            <a:r>
              <a:rPr sz="2000" spc="-5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(for</a:t>
            </a:r>
            <a:r>
              <a:rPr sz="2000" spc="-4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local</a:t>
            </a:r>
            <a:r>
              <a:rPr sz="2000" spc="-2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workers):</a:t>
            </a:r>
            <a:r>
              <a:rPr sz="2000" spc="-5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USD</a:t>
            </a:r>
            <a:r>
              <a:rPr sz="2000" spc="-5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25,000/year</a:t>
            </a:r>
            <a:r>
              <a:rPr sz="2000" spc="-5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during</a:t>
            </a:r>
            <a:r>
              <a:rPr sz="2000" spc="-5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exploration;</a:t>
            </a:r>
            <a:r>
              <a:rPr sz="2000" spc="-3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spc="-25" dirty="0">
                <a:solidFill>
                  <a:srgbClr val="203C6A"/>
                </a:solidFill>
                <a:latin typeface="Garamond"/>
                <a:cs typeface="Garamond"/>
              </a:rPr>
              <a:t>USD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50,000/year</a:t>
            </a:r>
            <a:r>
              <a:rPr sz="2000" spc="-5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during</a:t>
            </a:r>
            <a:r>
              <a:rPr sz="2000" spc="-5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spc="-10" dirty="0">
                <a:solidFill>
                  <a:srgbClr val="203C6A"/>
                </a:solidFill>
                <a:latin typeface="Garamond"/>
                <a:cs typeface="Garamond"/>
              </a:rPr>
              <a:t>production</a:t>
            </a:r>
            <a:endParaRPr sz="2000" dirty="0">
              <a:latin typeface="Garamond"/>
              <a:cs typeface="Garamond"/>
            </a:endParaRPr>
          </a:p>
          <a:p>
            <a:pPr marL="477520" marR="366395" indent="-464820">
              <a:lnSpc>
                <a:spcPct val="101000"/>
              </a:lnSpc>
              <a:spcBef>
                <a:spcPts val="455"/>
              </a:spcBef>
              <a:buFont typeface="Arial"/>
              <a:buChar char="•"/>
              <a:tabLst>
                <a:tab pos="477520" algn="l"/>
              </a:tabLst>
            </a:pP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R&amp;D</a:t>
            </a:r>
            <a:r>
              <a:rPr sz="2000" spc="-5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fund</a:t>
            </a:r>
            <a:r>
              <a:rPr sz="2000" spc="-5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(established</a:t>
            </a:r>
            <a:r>
              <a:rPr sz="2000" spc="-5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by</a:t>
            </a:r>
            <a:r>
              <a:rPr sz="2000" spc="-4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Contractor</a:t>
            </a:r>
            <a:r>
              <a:rPr sz="2000" spc="-5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for</a:t>
            </a:r>
            <a:r>
              <a:rPr sz="2000" spc="-5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developing</a:t>
            </a:r>
            <a:r>
              <a:rPr sz="2000" spc="-3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R&amp;D</a:t>
            </a:r>
            <a:r>
              <a:rPr sz="2000" spc="-5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capabilities</a:t>
            </a:r>
            <a:r>
              <a:rPr sz="2000" spc="-3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spc="-10" dirty="0">
                <a:solidFill>
                  <a:srgbClr val="203C6A"/>
                </a:solidFill>
                <a:latin typeface="Garamond"/>
                <a:cs typeface="Garamond"/>
              </a:rPr>
              <a:t>during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Project</a:t>
            </a:r>
            <a:r>
              <a:rPr sz="2000" spc="-5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Operation,</a:t>
            </a:r>
            <a:r>
              <a:rPr sz="2000" spc="-3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expenditure</a:t>
            </a:r>
            <a:r>
              <a:rPr sz="2000" spc="-6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to</a:t>
            </a:r>
            <a:r>
              <a:rPr sz="2000" spc="-4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be</a:t>
            </a:r>
            <a:r>
              <a:rPr sz="2000" spc="-3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consulted</a:t>
            </a:r>
            <a:r>
              <a:rPr sz="2000" spc="-4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with</a:t>
            </a:r>
            <a:r>
              <a:rPr sz="2000" spc="-2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MOGE):</a:t>
            </a:r>
            <a:r>
              <a:rPr sz="2000" spc="-6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0.5%</a:t>
            </a:r>
            <a:r>
              <a:rPr sz="2000" spc="-4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spc="-25" dirty="0">
                <a:solidFill>
                  <a:srgbClr val="203C6A"/>
                </a:solidFill>
                <a:latin typeface="Garamond"/>
                <a:cs typeface="Garamond"/>
              </a:rPr>
              <a:t>of </a:t>
            </a:r>
            <a:r>
              <a:rPr sz="2000" spc="-10" dirty="0">
                <a:solidFill>
                  <a:srgbClr val="203C6A"/>
                </a:solidFill>
                <a:latin typeface="Garamond"/>
                <a:cs typeface="Garamond"/>
              </a:rPr>
              <a:t>contractors</a:t>
            </a:r>
            <a:r>
              <a:rPr sz="2000" spc="-10" dirty="0">
                <a:solidFill>
                  <a:srgbClr val="203C6A"/>
                </a:solidFill>
                <a:latin typeface="MS PGothic"/>
                <a:cs typeface="MS PGothic"/>
              </a:rPr>
              <a:t>’</a:t>
            </a:r>
            <a:r>
              <a:rPr sz="2000" spc="-155" dirty="0">
                <a:solidFill>
                  <a:srgbClr val="203C6A"/>
                </a:solidFill>
                <a:latin typeface="MS PGothic"/>
                <a:cs typeface="MS PGothic"/>
              </a:rPr>
              <a:t>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share</a:t>
            </a:r>
            <a:r>
              <a:rPr sz="2000" spc="-2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of</a:t>
            </a:r>
            <a:r>
              <a:rPr sz="2000" spc="-1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profit</a:t>
            </a:r>
            <a:r>
              <a:rPr sz="2000" spc="-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spc="-10" dirty="0">
                <a:solidFill>
                  <a:srgbClr val="203C6A"/>
                </a:solidFill>
                <a:latin typeface="Garamond"/>
                <a:cs typeface="Garamond"/>
              </a:rPr>
              <a:t>petroleum</a:t>
            </a:r>
            <a:endParaRPr sz="2000" dirty="0">
              <a:latin typeface="Garamond"/>
              <a:cs typeface="Garamond"/>
            </a:endParaRPr>
          </a:p>
          <a:p>
            <a:pPr marL="476884" indent="-464184">
              <a:lnSpc>
                <a:spcPct val="100000"/>
              </a:lnSpc>
              <a:spcBef>
                <a:spcPts val="430"/>
              </a:spcBef>
              <a:buFont typeface="Arial"/>
              <a:buChar char="•"/>
              <a:tabLst>
                <a:tab pos="476884" algn="l"/>
              </a:tabLst>
            </a:pP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Governing</a:t>
            </a:r>
            <a:r>
              <a:rPr sz="2000" spc="-3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law:</a:t>
            </a:r>
            <a:r>
              <a:rPr sz="2000" spc="-3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laws</a:t>
            </a:r>
            <a:r>
              <a:rPr sz="2000" spc="-4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of</a:t>
            </a:r>
            <a:r>
              <a:rPr sz="2000" spc="-2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the</a:t>
            </a:r>
            <a:r>
              <a:rPr sz="2000" spc="-4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Union</a:t>
            </a:r>
            <a:r>
              <a:rPr sz="2000" spc="-2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of</a:t>
            </a:r>
            <a:r>
              <a:rPr sz="2000" spc="-3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spc="-10" dirty="0">
                <a:solidFill>
                  <a:srgbClr val="203C6A"/>
                </a:solidFill>
                <a:latin typeface="Garamond"/>
                <a:cs typeface="Garamond"/>
              </a:rPr>
              <a:t>Myanmar</a:t>
            </a:r>
            <a:endParaRPr sz="2000" dirty="0">
              <a:latin typeface="Garamond"/>
              <a:cs typeface="Garamond"/>
            </a:endParaRPr>
          </a:p>
          <a:p>
            <a:pPr marL="477520" marR="323850" indent="-465455">
              <a:lnSpc>
                <a:spcPct val="101699"/>
              </a:lnSpc>
              <a:spcBef>
                <a:spcPts val="439"/>
              </a:spcBef>
              <a:buFont typeface="Arial"/>
              <a:buChar char="•"/>
              <a:tabLst>
                <a:tab pos="477520" algn="l"/>
              </a:tabLst>
            </a:pP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Exploration</a:t>
            </a:r>
            <a:r>
              <a:rPr sz="2000" spc="-4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period:</a:t>
            </a:r>
            <a:r>
              <a:rPr sz="2000" spc="-4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1600" b="1" dirty="0">
                <a:solidFill>
                  <a:srgbClr val="FF0000"/>
                </a:solidFill>
                <a:latin typeface="Garamond"/>
                <a:cs typeface="Garamond"/>
              </a:rPr>
              <a:t>5</a:t>
            </a:r>
            <a:r>
              <a:rPr sz="1600" b="1" spc="-40" dirty="0">
                <a:solidFill>
                  <a:srgbClr val="FF0000"/>
                </a:solidFill>
                <a:latin typeface="Garamond"/>
                <a:cs typeface="Garamond"/>
              </a:rPr>
              <a:t> </a:t>
            </a:r>
            <a:r>
              <a:rPr sz="1600" b="1" dirty="0">
                <a:solidFill>
                  <a:srgbClr val="FF0000"/>
                </a:solidFill>
                <a:latin typeface="Garamond"/>
                <a:cs typeface="Garamond"/>
              </a:rPr>
              <a:t>years</a:t>
            </a:r>
            <a:r>
              <a:rPr sz="1600" b="1" spc="-30" dirty="0">
                <a:solidFill>
                  <a:srgbClr val="FF0000"/>
                </a:solidFill>
                <a:latin typeface="Garamond"/>
                <a:cs typeface="Garamond"/>
              </a:rPr>
              <a:t> </a:t>
            </a:r>
            <a:r>
              <a:rPr sz="1600" dirty="0">
                <a:solidFill>
                  <a:srgbClr val="203C6A"/>
                </a:solidFill>
                <a:latin typeface="Garamond"/>
                <a:cs typeface="Garamond"/>
              </a:rPr>
              <a:t>-</a:t>
            </a:r>
            <a:r>
              <a:rPr sz="1600" spc="-3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1600" dirty="0">
                <a:solidFill>
                  <a:srgbClr val="203C6A"/>
                </a:solidFill>
                <a:latin typeface="Garamond"/>
                <a:cs typeface="Garamond"/>
              </a:rPr>
              <a:t>3</a:t>
            </a:r>
            <a:r>
              <a:rPr sz="1600" spc="-3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1600" dirty="0">
                <a:solidFill>
                  <a:srgbClr val="203C6A"/>
                </a:solidFill>
                <a:latin typeface="Garamond"/>
                <a:cs typeface="Garamond"/>
              </a:rPr>
              <a:t>years</a:t>
            </a:r>
            <a:r>
              <a:rPr sz="1600" spc="-1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1600" dirty="0">
                <a:solidFill>
                  <a:srgbClr val="203C6A"/>
                </a:solidFill>
                <a:latin typeface="Garamond"/>
                <a:cs typeface="Garamond"/>
              </a:rPr>
              <a:t>(Initial</a:t>
            </a:r>
            <a:r>
              <a:rPr sz="1600" spc="-4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1600" dirty="0">
                <a:solidFill>
                  <a:srgbClr val="203C6A"/>
                </a:solidFill>
                <a:latin typeface="Garamond"/>
                <a:cs typeface="Garamond"/>
              </a:rPr>
              <a:t>exploration</a:t>
            </a:r>
            <a:r>
              <a:rPr sz="1600" spc="-4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1600" dirty="0">
                <a:solidFill>
                  <a:srgbClr val="203C6A"/>
                </a:solidFill>
                <a:latin typeface="Garamond"/>
                <a:cs typeface="Garamond"/>
              </a:rPr>
              <a:t>period,</a:t>
            </a:r>
            <a:r>
              <a:rPr sz="1600" spc="-3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1600" dirty="0">
                <a:solidFill>
                  <a:srgbClr val="203C6A"/>
                </a:solidFill>
                <a:latin typeface="Garamond"/>
                <a:cs typeface="Garamond"/>
              </a:rPr>
              <a:t>including</a:t>
            </a:r>
            <a:r>
              <a:rPr sz="1600" spc="-3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1600" dirty="0">
                <a:solidFill>
                  <a:srgbClr val="203C6A"/>
                </a:solidFill>
                <a:latin typeface="Garamond"/>
                <a:cs typeface="Garamond"/>
              </a:rPr>
              <a:t>seismic</a:t>
            </a:r>
            <a:r>
              <a:rPr sz="1600" spc="-2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1600" dirty="0">
                <a:solidFill>
                  <a:srgbClr val="203C6A"/>
                </a:solidFill>
                <a:latin typeface="Garamond"/>
                <a:cs typeface="Garamond"/>
              </a:rPr>
              <a:t>and</a:t>
            </a:r>
            <a:r>
              <a:rPr sz="1600" spc="-4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1600" spc="-10" dirty="0">
                <a:solidFill>
                  <a:srgbClr val="203C6A"/>
                </a:solidFill>
                <a:latin typeface="Garamond"/>
                <a:cs typeface="Garamond"/>
              </a:rPr>
              <a:t>drilling </a:t>
            </a:r>
            <a:r>
              <a:rPr sz="1600" dirty="0">
                <a:solidFill>
                  <a:srgbClr val="203C6A"/>
                </a:solidFill>
                <a:latin typeface="Garamond"/>
                <a:cs typeface="Garamond"/>
              </a:rPr>
              <a:t>programs)</a:t>
            </a:r>
            <a:r>
              <a:rPr sz="1600" spc="-2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1600" dirty="0">
                <a:solidFill>
                  <a:srgbClr val="203C6A"/>
                </a:solidFill>
                <a:latin typeface="Garamond"/>
                <a:cs typeface="Garamond"/>
              </a:rPr>
              <a:t>+</a:t>
            </a:r>
            <a:r>
              <a:rPr sz="1600" spc="-2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1600" dirty="0">
                <a:solidFill>
                  <a:srgbClr val="203C6A"/>
                </a:solidFill>
                <a:latin typeface="Garamond"/>
                <a:cs typeface="Garamond"/>
              </a:rPr>
              <a:t>2</a:t>
            </a:r>
            <a:r>
              <a:rPr sz="1600" spc="-10" dirty="0">
                <a:solidFill>
                  <a:srgbClr val="203C6A"/>
                </a:solidFill>
                <a:latin typeface="Garamond"/>
                <a:cs typeface="Garamond"/>
              </a:rPr>
              <a:t> one-</a:t>
            </a:r>
            <a:r>
              <a:rPr sz="1600" dirty="0">
                <a:solidFill>
                  <a:srgbClr val="203C6A"/>
                </a:solidFill>
                <a:latin typeface="Garamond"/>
                <a:cs typeface="Garamond"/>
              </a:rPr>
              <a:t>year</a:t>
            </a:r>
            <a:r>
              <a:rPr sz="1600" spc="-1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1600" spc="-10" dirty="0">
                <a:solidFill>
                  <a:srgbClr val="203C6A"/>
                </a:solidFill>
                <a:latin typeface="Garamond"/>
                <a:cs typeface="Garamond"/>
              </a:rPr>
              <a:t>extensions</a:t>
            </a:r>
            <a:endParaRPr sz="1600" dirty="0">
              <a:latin typeface="Garamond"/>
              <a:cs typeface="Garamond"/>
            </a:endParaRPr>
          </a:p>
          <a:p>
            <a:pPr marL="477520" marR="5080" indent="-464820">
              <a:lnSpc>
                <a:spcPct val="100000"/>
              </a:lnSpc>
              <a:spcBef>
                <a:spcPts val="439"/>
              </a:spcBef>
              <a:buFont typeface="Arial"/>
              <a:buChar char="•"/>
              <a:tabLst>
                <a:tab pos="477520" algn="l"/>
              </a:tabLst>
            </a:pP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Production</a:t>
            </a:r>
            <a:r>
              <a:rPr sz="2000" spc="-5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split:</a:t>
            </a:r>
            <a:r>
              <a:rPr sz="2000" spc="-3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spc="-10" dirty="0">
                <a:solidFill>
                  <a:srgbClr val="203C6A"/>
                </a:solidFill>
                <a:latin typeface="Garamond"/>
                <a:cs typeface="Garamond"/>
              </a:rPr>
              <a:t>60%-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90%</a:t>
            </a:r>
            <a:r>
              <a:rPr sz="2000" spc="-3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depending</a:t>
            </a:r>
            <a:r>
              <a:rPr sz="2000" spc="-3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on</a:t>
            </a:r>
            <a:r>
              <a:rPr sz="2000" spc="-3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the</a:t>
            </a:r>
            <a:r>
              <a:rPr sz="2000" spc="-3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rate</a:t>
            </a:r>
            <a:r>
              <a:rPr sz="2000" spc="-5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of</a:t>
            </a:r>
            <a:r>
              <a:rPr sz="2000" spc="-2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production</a:t>
            </a:r>
            <a:r>
              <a:rPr sz="2000" spc="-4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and</a:t>
            </a:r>
            <a:r>
              <a:rPr sz="2000" spc="-4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the</a:t>
            </a:r>
            <a:r>
              <a:rPr sz="2000" spc="-3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depth</a:t>
            </a:r>
            <a:r>
              <a:rPr sz="2000" spc="-3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spc="-25" dirty="0">
                <a:solidFill>
                  <a:srgbClr val="203C6A"/>
                </a:solidFill>
                <a:latin typeface="Garamond"/>
                <a:cs typeface="Garamond"/>
              </a:rPr>
              <a:t>of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the</a:t>
            </a:r>
            <a:r>
              <a:rPr sz="2000" spc="-2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spc="-20" dirty="0">
                <a:solidFill>
                  <a:srgbClr val="203C6A"/>
                </a:solidFill>
                <a:latin typeface="Garamond"/>
                <a:cs typeface="Garamond"/>
              </a:rPr>
              <a:t>well</a:t>
            </a:r>
            <a:endParaRPr sz="2000" dirty="0">
              <a:latin typeface="Garamond"/>
              <a:cs typeface="Garamond"/>
            </a:endParaRPr>
          </a:p>
          <a:p>
            <a:pPr marL="476884" indent="-464184">
              <a:lnSpc>
                <a:spcPct val="100000"/>
              </a:lnSpc>
              <a:spcBef>
                <a:spcPts val="480"/>
              </a:spcBef>
              <a:buFont typeface="Arial"/>
              <a:buChar char="•"/>
              <a:tabLst>
                <a:tab pos="476884" algn="l"/>
              </a:tabLst>
            </a:pP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Production</a:t>
            </a:r>
            <a:r>
              <a:rPr sz="2000" spc="-8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spc="-10" dirty="0">
                <a:solidFill>
                  <a:srgbClr val="203C6A"/>
                </a:solidFill>
                <a:latin typeface="Garamond"/>
                <a:cs typeface="Garamond"/>
              </a:rPr>
              <a:t>bonus:</a:t>
            </a:r>
            <a:endParaRPr sz="2000" dirty="0">
              <a:latin typeface="Garamond"/>
              <a:cs typeface="Garamond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94080" y="5141467"/>
            <a:ext cx="8153400" cy="1614805"/>
          </a:xfrm>
          <a:prstGeom prst="rect">
            <a:avLst/>
          </a:prstGeom>
        </p:spPr>
        <p:txBody>
          <a:bodyPr vert="horz" wrap="square" lIns="0" tIns="48895" rIns="0" bIns="0" rtlCol="0">
            <a:spAutoFit/>
          </a:bodyPr>
          <a:lstStyle/>
          <a:p>
            <a:pPr marL="415925" indent="-403225">
              <a:lnSpc>
                <a:spcPct val="100000"/>
              </a:lnSpc>
              <a:spcBef>
                <a:spcPts val="385"/>
              </a:spcBef>
              <a:buChar char="–"/>
              <a:tabLst>
                <a:tab pos="415925" algn="l"/>
              </a:tabLst>
            </a:pPr>
            <a:r>
              <a:rPr sz="1200" dirty="0">
                <a:solidFill>
                  <a:srgbClr val="203C6A"/>
                </a:solidFill>
                <a:latin typeface="Garamond"/>
                <a:cs typeface="Garamond"/>
              </a:rPr>
              <a:t>Shallow</a:t>
            </a:r>
            <a:r>
              <a:rPr sz="1200" spc="-3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1200" dirty="0">
                <a:solidFill>
                  <a:srgbClr val="203C6A"/>
                </a:solidFill>
                <a:latin typeface="Garamond"/>
                <a:cs typeface="Garamond"/>
              </a:rPr>
              <a:t>water</a:t>
            </a:r>
            <a:r>
              <a:rPr sz="1200" spc="-3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1200" dirty="0">
                <a:solidFill>
                  <a:srgbClr val="203C6A"/>
                </a:solidFill>
                <a:latin typeface="Garamond"/>
                <a:cs typeface="Garamond"/>
              </a:rPr>
              <a:t>offshore</a:t>
            </a:r>
            <a:r>
              <a:rPr sz="1200" spc="-1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1200" dirty="0">
                <a:solidFill>
                  <a:srgbClr val="203C6A"/>
                </a:solidFill>
                <a:latin typeface="Garamond"/>
                <a:cs typeface="Garamond"/>
              </a:rPr>
              <a:t>block</a:t>
            </a:r>
            <a:r>
              <a:rPr sz="1200" spc="-4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1200" dirty="0">
                <a:solidFill>
                  <a:srgbClr val="203C6A"/>
                </a:solidFill>
                <a:latin typeface="Garamond"/>
                <a:cs typeface="Garamond"/>
              </a:rPr>
              <a:t>features:</a:t>
            </a:r>
            <a:r>
              <a:rPr sz="1200" spc="-2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1200" dirty="0">
                <a:solidFill>
                  <a:srgbClr val="203C6A"/>
                </a:solidFill>
                <a:latin typeface="Garamond"/>
                <a:cs typeface="Garamond"/>
              </a:rPr>
              <a:t>USD</a:t>
            </a:r>
            <a:r>
              <a:rPr sz="1200" spc="-2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1200" dirty="0">
                <a:solidFill>
                  <a:srgbClr val="203C6A"/>
                </a:solidFill>
                <a:latin typeface="Garamond"/>
                <a:cs typeface="Garamond"/>
              </a:rPr>
              <a:t>1.0</a:t>
            </a:r>
            <a:r>
              <a:rPr sz="1200" spc="-2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1200" dirty="0">
                <a:solidFill>
                  <a:srgbClr val="203C6A"/>
                </a:solidFill>
                <a:latin typeface="Garamond"/>
                <a:cs typeface="Garamond"/>
              </a:rPr>
              <a:t>million–</a:t>
            </a:r>
            <a:r>
              <a:rPr sz="1200" spc="-2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1200" dirty="0">
                <a:solidFill>
                  <a:srgbClr val="203C6A"/>
                </a:solidFill>
                <a:latin typeface="Garamond"/>
                <a:cs typeface="Garamond"/>
              </a:rPr>
              <a:t>USD</a:t>
            </a:r>
            <a:r>
              <a:rPr sz="1200" spc="-4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1200" dirty="0">
                <a:solidFill>
                  <a:srgbClr val="203C6A"/>
                </a:solidFill>
                <a:latin typeface="Garamond"/>
                <a:cs typeface="Garamond"/>
              </a:rPr>
              <a:t>10.0</a:t>
            </a:r>
            <a:r>
              <a:rPr sz="1200" spc="-2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1200" spc="-10" dirty="0">
                <a:solidFill>
                  <a:srgbClr val="203C6A"/>
                </a:solidFill>
                <a:latin typeface="Garamond"/>
                <a:cs typeface="Garamond"/>
              </a:rPr>
              <a:t>million</a:t>
            </a:r>
            <a:endParaRPr sz="1200">
              <a:latin typeface="Garamond"/>
              <a:cs typeface="Garamond"/>
            </a:endParaRPr>
          </a:p>
          <a:p>
            <a:pPr marL="415925" indent="-403225">
              <a:lnSpc>
                <a:spcPct val="100000"/>
              </a:lnSpc>
              <a:spcBef>
                <a:spcPts val="290"/>
              </a:spcBef>
              <a:buChar char="–"/>
              <a:tabLst>
                <a:tab pos="415925" algn="l"/>
              </a:tabLst>
            </a:pPr>
            <a:r>
              <a:rPr sz="1200" dirty="0">
                <a:solidFill>
                  <a:srgbClr val="203C6A"/>
                </a:solidFill>
                <a:latin typeface="Garamond"/>
                <a:cs typeface="Garamond"/>
              </a:rPr>
              <a:t>Deep</a:t>
            </a:r>
            <a:r>
              <a:rPr sz="1200" spc="-3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1200" dirty="0">
                <a:solidFill>
                  <a:srgbClr val="203C6A"/>
                </a:solidFill>
                <a:latin typeface="Garamond"/>
                <a:cs typeface="Garamond"/>
              </a:rPr>
              <a:t>water</a:t>
            </a:r>
            <a:r>
              <a:rPr sz="1200" spc="-2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1200" dirty="0">
                <a:solidFill>
                  <a:srgbClr val="203C6A"/>
                </a:solidFill>
                <a:latin typeface="Garamond"/>
                <a:cs typeface="Garamond"/>
              </a:rPr>
              <a:t>offshore</a:t>
            </a:r>
            <a:r>
              <a:rPr sz="1200" spc="-1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1200" dirty="0">
                <a:solidFill>
                  <a:srgbClr val="203C6A"/>
                </a:solidFill>
                <a:latin typeface="Garamond"/>
                <a:cs typeface="Garamond"/>
              </a:rPr>
              <a:t>block</a:t>
            </a:r>
            <a:r>
              <a:rPr sz="1200" spc="-2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1200" dirty="0">
                <a:solidFill>
                  <a:srgbClr val="203C6A"/>
                </a:solidFill>
                <a:latin typeface="Garamond"/>
                <a:cs typeface="Garamond"/>
              </a:rPr>
              <a:t>features:</a:t>
            </a:r>
            <a:r>
              <a:rPr sz="1200" spc="-2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1200" dirty="0">
                <a:solidFill>
                  <a:srgbClr val="203C6A"/>
                </a:solidFill>
                <a:latin typeface="Garamond"/>
                <a:cs typeface="Garamond"/>
              </a:rPr>
              <a:t>USD</a:t>
            </a:r>
            <a:r>
              <a:rPr sz="1200" spc="-2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1200" dirty="0">
                <a:solidFill>
                  <a:srgbClr val="203C6A"/>
                </a:solidFill>
                <a:latin typeface="Garamond"/>
                <a:cs typeface="Garamond"/>
              </a:rPr>
              <a:t>10</a:t>
            </a:r>
            <a:r>
              <a:rPr sz="1200" spc="-3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1200" dirty="0">
                <a:solidFill>
                  <a:srgbClr val="203C6A"/>
                </a:solidFill>
                <a:latin typeface="Garamond"/>
                <a:cs typeface="Garamond"/>
              </a:rPr>
              <a:t>million</a:t>
            </a:r>
            <a:r>
              <a:rPr sz="1200" spc="-2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1200" dirty="0">
                <a:solidFill>
                  <a:srgbClr val="203C6A"/>
                </a:solidFill>
                <a:latin typeface="Garamond"/>
                <a:cs typeface="Garamond"/>
              </a:rPr>
              <a:t>–</a:t>
            </a:r>
            <a:r>
              <a:rPr sz="1200" spc="-2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1200" dirty="0">
                <a:solidFill>
                  <a:srgbClr val="203C6A"/>
                </a:solidFill>
                <a:latin typeface="Garamond"/>
                <a:cs typeface="Garamond"/>
              </a:rPr>
              <a:t>USD</a:t>
            </a:r>
            <a:r>
              <a:rPr sz="1200" spc="-2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1200" dirty="0">
                <a:solidFill>
                  <a:srgbClr val="203C6A"/>
                </a:solidFill>
                <a:latin typeface="Garamond"/>
                <a:cs typeface="Garamond"/>
              </a:rPr>
              <a:t>100</a:t>
            </a:r>
            <a:r>
              <a:rPr sz="1200" spc="-2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1200" spc="-10" dirty="0">
                <a:solidFill>
                  <a:srgbClr val="203C6A"/>
                </a:solidFill>
                <a:latin typeface="Garamond"/>
                <a:cs typeface="Garamond"/>
              </a:rPr>
              <a:t>million</a:t>
            </a:r>
            <a:endParaRPr sz="1200">
              <a:latin typeface="Garamond"/>
              <a:cs typeface="Garamond"/>
            </a:endParaRPr>
          </a:p>
          <a:p>
            <a:pPr marL="415925" indent="-403225">
              <a:lnSpc>
                <a:spcPct val="100000"/>
              </a:lnSpc>
              <a:spcBef>
                <a:spcPts val="409"/>
              </a:spcBef>
              <a:buFont typeface="Arial"/>
              <a:buChar char="•"/>
              <a:tabLst>
                <a:tab pos="415925" algn="l"/>
              </a:tabLst>
            </a:pP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Cost</a:t>
            </a:r>
            <a:r>
              <a:rPr sz="2000" spc="-3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recovery</a:t>
            </a:r>
            <a:r>
              <a:rPr sz="2000" spc="-7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spc="-10" dirty="0">
                <a:solidFill>
                  <a:srgbClr val="203C6A"/>
                </a:solidFill>
                <a:latin typeface="Garamond"/>
                <a:cs typeface="Garamond"/>
              </a:rPr>
              <a:t>limit:</a:t>
            </a:r>
            <a:endParaRPr sz="2000">
              <a:latin typeface="Garamond"/>
              <a:cs typeface="Garamond"/>
            </a:endParaRPr>
          </a:p>
          <a:p>
            <a:pPr marL="415925" indent="-403225">
              <a:lnSpc>
                <a:spcPct val="100000"/>
              </a:lnSpc>
              <a:spcBef>
                <a:spcPts val="355"/>
              </a:spcBef>
              <a:buChar char="–"/>
              <a:tabLst>
                <a:tab pos="415925" algn="l"/>
              </a:tabLst>
            </a:pPr>
            <a:r>
              <a:rPr sz="1200" dirty="0">
                <a:solidFill>
                  <a:srgbClr val="203C6A"/>
                </a:solidFill>
                <a:latin typeface="Garamond"/>
                <a:cs typeface="Garamond"/>
              </a:rPr>
              <a:t>Shallow</a:t>
            </a:r>
            <a:r>
              <a:rPr sz="1200" spc="-3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1200" dirty="0">
                <a:solidFill>
                  <a:srgbClr val="203C6A"/>
                </a:solidFill>
                <a:latin typeface="Garamond"/>
                <a:cs typeface="Garamond"/>
              </a:rPr>
              <a:t>water</a:t>
            </a:r>
            <a:r>
              <a:rPr sz="1200" spc="-3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1200" dirty="0">
                <a:solidFill>
                  <a:srgbClr val="203C6A"/>
                </a:solidFill>
                <a:latin typeface="Garamond"/>
                <a:cs typeface="Garamond"/>
              </a:rPr>
              <a:t>offshore</a:t>
            </a:r>
            <a:r>
              <a:rPr sz="1200" spc="-1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1200" dirty="0">
                <a:solidFill>
                  <a:srgbClr val="203C6A"/>
                </a:solidFill>
                <a:latin typeface="Garamond"/>
                <a:cs typeface="Garamond"/>
              </a:rPr>
              <a:t>block</a:t>
            </a:r>
            <a:r>
              <a:rPr sz="1200" spc="-4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1200" dirty="0">
                <a:solidFill>
                  <a:srgbClr val="203C6A"/>
                </a:solidFill>
                <a:latin typeface="Garamond"/>
                <a:cs typeface="Garamond"/>
              </a:rPr>
              <a:t>features:</a:t>
            </a:r>
            <a:r>
              <a:rPr sz="1200" spc="-2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1200" dirty="0">
                <a:solidFill>
                  <a:srgbClr val="203C6A"/>
                </a:solidFill>
                <a:latin typeface="Garamond"/>
                <a:cs typeface="Garamond"/>
              </a:rPr>
              <a:t>50%</a:t>
            </a:r>
            <a:r>
              <a:rPr sz="1200" spc="-3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1200" dirty="0">
                <a:solidFill>
                  <a:srgbClr val="203C6A"/>
                </a:solidFill>
                <a:latin typeface="Garamond"/>
                <a:cs typeface="Garamond"/>
              </a:rPr>
              <a:t>in</a:t>
            </a:r>
            <a:r>
              <a:rPr sz="1200" spc="-2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1200" dirty="0">
                <a:solidFill>
                  <a:srgbClr val="203C6A"/>
                </a:solidFill>
                <a:latin typeface="Garamond"/>
                <a:cs typeface="Garamond"/>
              </a:rPr>
              <a:t>water</a:t>
            </a:r>
            <a:r>
              <a:rPr sz="1200" spc="-3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1200" dirty="0">
                <a:solidFill>
                  <a:srgbClr val="203C6A"/>
                </a:solidFill>
                <a:latin typeface="Garamond"/>
                <a:cs typeface="Garamond"/>
              </a:rPr>
              <a:t>depths</a:t>
            </a:r>
            <a:r>
              <a:rPr sz="1200" spc="-3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1200" dirty="0">
                <a:solidFill>
                  <a:srgbClr val="203C6A"/>
                </a:solidFill>
                <a:latin typeface="Garamond"/>
                <a:cs typeface="Garamond"/>
              </a:rPr>
              <a:t>of</a:t>
            </a:r>
            <a:r>
              <a:rPr sz="1200" spc="-2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1200" dirty="0">
                <a:solidFill>
                  <a:srgbClr val="203C6A"/>
                </a:solidFill>
                <a:latin typeface="Garamond"/>
                <a:cs typeface="Garamond"/>
              </a:rPr>
              <a:t>600</a:t>
            </a:r>
            <a:r>
              <a:rPr sz="1200" spc="-3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1200" dirty="0">
                <a:solidFill>
                  <a:srgbClr val="203C6A"/>
                </a:solidFill>
                <a:latin typeface="Garamond"/>
                <a:cs typeface="Garamond"/>
              </a:rPr>
              <a:t>feet</a:t>
            </a:r>
            <a:r>
              <a:rPr sz="1200" spc="-3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1200" dirty="0">
                <a:solidFill>
                  <a:srgbClr val="203C6A"/>
                </a:solidFill>
                <a:latin typeface="Garamond"/>
                <a:cs typeface="Garamond"/>
              </a:rPr>
              <a:t>or</a:t>
            </a:r>
            <a:r>
              <a:rPr sz="1200" spc="-3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1200" dirty="0">
                <a:solidFill>
                  <a:srgbClr val="203C6A"/>
                </a:solidFill>
                <a:latin typeface="Garamond"/>
                <a:cs typeface="Garamond"/>
              </a:rPr>
              <a:t>less;</a:t>
            </a:r>
            <a:r>
              <a:rPr sz="1200" spc="-1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1200" dirty="0">
                <a:solidFill>
                  <a:srgbClr val="203C6A"/>
                </a:solidFill>
                <a:latin typeface="Garamond"/>
                <a:cs typeface="Garamond"/>
              </a:rPr>
              <a:t>60%</a:t>
            </a:r>
            <a:r>
              <a:rPr sz="1200" spc="-3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1200" dirty="0">
                <a:solidFill>
                  <a:srgbClr val="203C6A"/>
                </a:solidFill>
                <a:latin typeface="Garamond"/>
                <a:cs typeface="Garamond"/>
              </a:rPr>
              <a:t>for</a:t>
            </a:r>
            <a:r>
              <a:rPr sz="1200" spc="-3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1200" dirty="0">
                <a:solidFill>
                  <a:srgbClr val="203C6A"/>
                </a:solidFill>
                <a:latin typeface="Garamond"/>
                <a:cs typeface="Garamond"/>
              </a:rPr>
              <a:t>water</a:t>
            </a:r>
            <a:r>
              <a:rPr sz="1200" spc="-3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1200" dirty="0">
                <a:solidFill>
                  <a:srgbClr val="203C6A"/>
                </a:solidFill>
                <a:latin typeface="Garamond"/>
                <a:cs typeface="Garamond"/>
              </a:rPr>
              <a:t>depths</a:t>
            </a:r>
            <a:r>
              <a:rPr sz="1200" spc="-3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1200" dirty="0">
                <a:solidFill>
                  <a:srgbClr val="203C6A"/>
                </a:solidFill>
                <a:latin typeface="Garamond"/>
                <a:cs typeface="Garamond"/>
              </a:rPr>
              <a:t>more</a:t>
            </a:r>
            <a:r>
              <a:rPr sz="1200" spc="-2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1200" dirty="0">
                <a:solidFill>
                  <a:srgbClr val="203C6A"/>
                </a:solidFill>
                <a:latin typeface="Garamond"/>
                <a:cs typeface="Garamond"/>
              </a:rPr>
              <a:t>than</a:t>
            </a:r>
            <a:r>
              <a:rPr sz="1200" spc="-3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1200" dirty="0">
                <a:solidFill>
                  <a:srgbClr val="203C6A"/>
                </a:solidFill>
                <a:latin typeface="Garamond"/>
                <a:cs typeface="Garamond"/>
              </a:rPr>
              <a:t>600</a:t>
            </a:r>
            <a:r>
              <a:rPr sz="1200" spc="-2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1200" spc="-20" dirty="0">
                <a:solidFill>
                  <a:srgbClr val="203C6A"/>
                </a:solidFill>
                <a:latin typeface="Garamond"/>
                <a:cs typeface="Garamond"/>
              </a:rPr>
              <a:t>feet</a:t>
            </a:r>
            <a:endParaRPr sz="1200">
              <a:latin typeface="Garamond"/>
              <a:cs typeface="Garamond"/>
            </a:endParaRPr>
          </a:p>
          <a:p>
            <a:pPr marL="415925" marR="5080" indent="-403860">
              <a:lnSpc>
                <a:spcPct val="100000"/>
              </a:lnSpc>
              <a:spcBef>
                <a:spcPts val="290"/>
              </a:spcBef>
              <a:buChar char="–"/>
              <a:tabLst>
                <a:tab pos="415925" algn="l"/>
              </a:tabLst>
            </a:pPr>
            <a:r>
              <a:rPr sz="1200" dirty="0">
                <a:solidFill>
                  <a:srgbClr val="203C6A"/>
                </a:solidFill>
                <a:latin typeface="Garamond"/>
                <a:cs typeface="Garamond"/>
              </a:rPr>
              <a:t>Deep</a:t>
            </a:r>
            <a:r>
              <a:rPr sz="1200" spc="-4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1200" dirty="0">
                <a:solidFill>
                  <a:srgbClr val="203C6A"/>
                </a:solidFill>
                <a:latin typeface="Garamond"/>
                <a:cs typeface="Garamond"/>
              </a:rPr>
              <a:t>water</a:t>
            </a:r>
            <a:r>
              <a:rPr sz="1200" spc="-2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1200" dirty="0">
                <a:solidFill>
                  <a:srgbClr val="203C6A"/>
                </a:solidFill>
                <a:latin typeface="Garamond"/>
                <a:cs typeface="Garamond"/>
              </a:rPr>
              <a:t>offshore</a:t>
            </a:r>
            <a:r>
              <a:rPr sz="1200" spc="-1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1200" dirty="0">
                <a:solidFill>
                  <a:srgbClr val="203C6A"/>
                </a:solidFill>
                <a:latin typeface="Garamond"/>
                <a:cs typeface="Garamond"/>
              </a:rPr>
              <a:t>block</a:t>
            </a:r>
            <a:r>
              <a:rPr sz="1200" spc="-2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1200" dirty="0">
                <a:solidFill>
                  <a:srgbClr val="203C6A"/>
                </a:solidFill>
                <a:latin typeface="Garamond"/>
                <a:cs typeface="Garamond"/>
              </a:rPr>
              <a:t>features:</a:t>
            </a:r>
            <a:r>
              <a:rPr sz="1200" spc="-2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1200" dirty="0">
                <a:solidFill>
                  <a:srgbClr val="203C6A"/>
                </a:solidFill>
                <a:latin typeface="Garamond"/>
                <a:cs typeface="Garamond"/>
              </a:rPr>
              <a:t>50%</a:t>
            </a:r>
            <a:r>
              <a:rPr sz="1200" spc="-2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1200" dirty="0">
                <a:solidFill>
                  <a:srgbClr val="203C6A"/>
                </a:solidFill>
                <a:latin typeface="Garamond"/>
                <a:cs typeface="Garamond"/>
              </a:rPr>
              <a:t>in</a:t>
            </a:r>
            <a:r>
              <a:rPr sz="1200" spc="-3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1200" dirty="0">
                <a:solidFill>
                  <a:srgbClr val="203C6A"/>
                </a:solidFill>
                <a:latin typeface="Garamond"/>
                <a:cs typeface="Garamond"/>
              </a:rPr>
              <a:t>water</a:t>
            </a:r>
            <a:r>
              <a:rPr sz="1200" spc="-4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1200" dirty="0">
                <a:solidFill>
                  <a:srgbClr val="203C6A"/>
                </a:solidFill>
                <a:latin typeface="Garamond"/>
                <a:cs typeface="Garamond"/>
              </a:rPr>
              <a:t>depths</a:t>
            </a:r>
            <a:r>
              <a:rPr sz="1200" spc="-2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1200" dirty="0">
                <a:solidFill>
                  <a:srgbClr val="203C6A"/>
                </a:solidFill>
                <a:latin typeface="Garamond"/>
                <a:cs typeface="Garamond"/>
              </a:rPr>
              <a:t>of</a:t>
            </a:r>
            <a:r>
              <a:rPr sz="1200" spc="-2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1200" dirty="0">
                <a:solidFill>
                  <a:srgbClr val="203C6A"/>
                </a:solidFill>
                <a:latin typeface="Garamond"/>
                <a:cs typeface="Garamond"/>
              </a:rPr>
              <a:t>600</a:t>
            </a:r>
            <a:r>
              <a:rPr sz="1200" spc="-4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1200" dirty="0">
                <a:solidFill>
                  <a:srgbClr val="203C6A"/>
                </a:solidFill>
                <a:latin typeface="Garamond"/>
                <a:cs typeface="Garamond"/>
              </a:rPr>
              <a:t>feet</a:t>
            </a:r>
            <a:r>
              <a:rPr sz="1200" spc="-2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1200" dirty="0">
                <a:solidFill>
                  <a:srgbClr val="203C6A"/>
                </a:solidFill>
                <a:latin typeface="Garamond"/>
                <a:cs typeface="Garamond"/>
              </a:rPr>
              <a:t>or</a:t>
            </a:r>
            <a:r>
              <a:rPr sz="1200" spc="-2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1200" dirty="0">
                <a:solidFill>
                  <a:srgbClr val="203C6A"/>
                </a:solidFill>
                <a:latin typeface="Garamond"/>
                <a:cs typeface="Garamond"/>
              </a:rPr>
              <a:t>less;</a:t>
            </a:r>
            <a:r>
              <a:rPr sz="1200" spc="-2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1200" dirty="0">
                <a:solidFill>
                  <a:srgbClr val="203C6A"/>
                </a:solidFill>
                <a:latin typeface="Garamond"/>
                <a:cs typeface="Garamond"/>
              </a:rPr>
              <a:t>60%</a:t>
            </a:r>
            <a:r>
              <a:rPr sz="1200" spc="-3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1200" dirty="0">
                <a:solidFill>
                  <a:srgbClr val="203C6A"/>
                </a:solidFill>
                <a:latin typeface="Garamond"/>
                <a:cs typeface="Garamond"/>
              </a:rPr>
              <a:t>for</a:t>
            </a:r>
            <a:r>
              <a:rPr sz="1200" spc="-1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1200" dirty="0">
                <a:solidFill>
                  <a:srgbClr val="203C6A"/>
                </a:solidFill>
                <a:latin typeface="Garamond"/>
                <a:cs typeface="Garamond"/>
              </a:rPr>
              <a:t>water</a:t>
            </a:r>
            <a:r>
              <a:rPr sz="1200" spc="-4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1200" dirty="0">
                <a:solidFill>
                  <a:srgbClr val="203C6A"/>
                </a:solidFill>
                <a:latin typeface="Garamond"/>
                <a:cs typeface="Garamond"/>
              </a:rPr>
              <a:t>depths</a:t>
            </a:r>
            <a:r>
              <a:rPr sz="1200" spc="-2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1200" dirty="0">
                <a:solidFill>
                  <a:srgbClr val="203C6A"/>
                </a:solidFill>
                <a:latin typeface="Garamond"/>
                <a:cs typeface="Garamond"/>
              </a:rPr>
              <a:t>between</a:t>
            </a:r>
            <a:r>
              <a:rPr sz="1200" spc="-4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1200" dirty="0">
                <a:solidFill>
                  <a:srgbClr val="203C6A"/>
                </a:solidFill>
                <a:latin typeface="Garamond"/>
                <a:cs typeface="Garamond"/>
              </a:rPr>
              <a:t>600</a:t>
            </a:r>
            <a:r>
              <a:rPr sz="1200" spc="-2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1200" dirty="0">
                <a:solidFill>
                  <a:srgbClr val="203C6A"/>
                </a:solidFill>
                <a:latin typeface="Garamond"/>
                <a:cs typeface="Garamond"/>
              </a:rPr>
              <a:t>feet</a:t>
            </a:r>
            <a:r>
              <a:rPr sz="1200" spc="-2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1200" dirty="0">
                <a:solidFill>
                  <a:srgbClr val="203C6A"/>
                </a:solidFill>
                <a:latin typeface="Garamond"/>
                <a:cs typeface="Garamond"/>
              </a:rPr>
              <a:t>and</a:t>
            </a:r>
            <a:r>
              <a:rPr sz="1200" spc="-2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1200" dirty="0">
                <a:solidFill>
                  <a:srgbClr val="203C6A"/>
                </a:solidFill>
                <a:latin typeface="Garamond"/>
                <a:cs typeface="Garamond"/>
              </a:rPr>
              <a:t>2,000</a:t>
            </a:r>
            <a:r>
              <a:rPr sz="1200" spc="-3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1200" spc="-20" dirty="0">
                <a:solidFill>
                  <a:srgbClr val="203C6A"/>
                </a:solidFill>
                <a:latin typeface="Garamond"/>
                <a:cs typeface="Garamond"/>
              </a:rPr>
              <a:t>feet </a:t>
            </a:r>
            <a:r>
              <a:rPr sz="1200" dirty="0">
                <a:solidFill>
                  <a:srgbClr val="203C6A"/>
                </a:solidFill>
                <a:latin typeface="Garamond"/>
                <a:cs typeface="Garamond"/>
              </a:rPr>
              <a:t>70%</a:t>
            </a:r>
            <a:r>
              <a:rPr sz="1200" spc="-3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1200" dirty="0">
                <a:solidFill>
                  <a:srgbClr val="203C6A"/>
                </a:solidFill>
                <a:latin typeface="Garamond"/>
                <a:cs typeface="Garamond"/>
              </a:rPr>
              <a:t>in</a:t>
            </a:r>
            <a:r>
              <a:rPr sz="1200" spc="-2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1200" dirty="0">
                <a:solidFill>
                  <a:srgbClr val="203C6A"/>
                </a:solidFill>
                <a:latin typeface="Garamond"/>
                <a:cs typeface="Garamond"/>
              </a:rPr>
              <a:t>water</a:t>
            </a:r>
            <a:r>
              <a:rPr sz="1200" spc="-4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1200" dirty="0">
                <a:solidFill>
                  <a:srgbClr val="203C6A"/>
                </a:solidFill>
                <a:latin typeface="Garamond"/>
                <a:cs typeface="Garamond"/>
              </a:rPr>
              <a:t>depths</a:t>
            </a:r>
            <a:r>
              <a:rPr sz="1200" spc="-1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1200" dirty="0">
                <a:solidFill>
                  <a:srgbClr val="203C6A"/>
                </a:solidFill>
                <a:latin typeface="Garamond"/>
                <a:cs typeface="Garamond"/>
              </a:rPr>
              <a:t>more</a:t>
            </a:r>
            <a:r>
              <a:rPr sz="1200" spc="-2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1200" dirty="0">
                <a:solidFill>
                  <a:srgbClr val="203C6A"/>
                </a:solidFill>
                <a:latin typeface="Garamond"/>
                <a:cs typeface="Garamond"/>
              </a:rPr>
              <a:t>than</a:t>
            </a:r>
            <a:r>
              <a:rPr sz="1200" spc="-2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1200" dirty="0">
                <a:solidFill>
                  <a:srgbClr val="203C6A"/>
                </a:solidFill>
                <a:latin typeface="Garamond"/>
                <a:cs typeface="Garamond"/>
              </a:rPr>
              <a:t>2,000</a:t>
            </a:r>
            <a:r>
              <a:rPr sz="1200" spc="-3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1200" spc="-20" dirty="0">
                <a:solidFill>
                  <a:srgbClr val="203C6A"/>
                </a:solidFill>
                <a:latin typeface="Garamond"/>
                <a:cs typeface="Garamond"/>
              </a:rPr>
              <a:t>feet</a:t>
            </a:r>
            <a:endParaRPr sz="1200">
              <a:latin typeface="Garamond"/>
              <a:cs typeface="Garamond"/>
            </a:endParaRPr>
          </a:p>
          <a:p>
            <a:pPr marR="746125" algn="r">
              <a:lnSpc>
                <a:spcPts val="1280"/>
              </a:lnSpc>
            </a:pPr>
            <a:r>
              <a:rPr sz="1200" spc="-10" dirty="0">
                <a:solidFill>
                  <a:srgbClr val="FFFFFF"/>
                </a:solidFill>
                <a:latin typeface="Arial"/>
                <a:cs typeface="Arial"/>
                <a:hlinkClick r:id="rId2"/>
              </a:rPr>
              <a:t>www.duanemorris.com</a:t>
            </a:r>
            <a:endParaRPr sz="12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59740" y="6522846"/>
            <a:ext cx="16573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25" dirty="0">
                <a:solidFill>
                  <a:srgbClr val="203C6A"/>
                </a:solidFill>
                <a:latin typeface="Arial"/>
                <a:cs typeface="Arial"/>
              </a:rPr>
              <a:t>13</a:t>
            </a:r>
            <a:endParaRPr sz="1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59740" y="895451"/>
            <a:ext cx="5728970" cy="5435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/>
              <a:t>Model</a:t>
            </a:r>
            <a:r>
              <a:rPr spc="-50" dirty="0"/>
              <a:t> </a:t>
            </a:r>
            <a:r>
              <a:rPr dirty="0"/>
              <a:t>PSC</a:t>
            </a:r>
            <a:r>
              <a:rPr spc="-70" dirty="0"/>
              <a:t> </a:t>
            </a:r>
            <a:r>
              <a:rPr dirty="0"/>
              <a:t>for</a:t>
            </a:r>
            <a:r>
              <a:rPr spc="-60" dirty="0"/>
              <a:t> </a:t>
            </a:r>
            <a:r>
              <a:rPr dirty="0"/>
              <a:t>Onshore</a:t>
            </a:r>
            <a:r>
              <a:rPr spc="-45" dirty="0"/>
              <a:t> </a:t>
            </a:r>
            <a:r>
              <a:rPr spc="-10" dirty="0"/>
              <a:t>Blocks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ct val="100000"/>
              </a:lnSpc>
            </a:pPr>
            <a:fld id="{81D60167-4931-47E6-BA6A-407CBD079E47}" type="slidenum">
              <a:rPr spc="-25" dirty="0"/>
              <a:t>14</a:t>
            </a:fld>
            <a:endParaRPr spc="-25" dirty="0"/>
          </a:p>
        </p:txBody>
      </p:sp>
      <p:sp>
        <p:nvSpPr>
          <p:cNvPr id="5" name="object 5"/>
          <p:cNvSpPr txBox="1"/>
          <p:nvPr/>
        </p:nvSpPr>
        <p:spPr>
          <a:xfrm>
            <a:off x="6738429" y="6562111"/>
            <a:ext cx="1567815" cy="1962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sz="1200" spc="-10" dirty="0">
                <a:solidFill>
                  <a:srgbClr val="FFFFFF"/>
                </a:solidFill>
                <a:latin typeface="Arial"/>
                <a:cs typeface="Arial"/>
                <a:hlinkClick r:id="rId2"/>
              </a:rPr>
              <a:t>www.duanemorris.com</a:t>
            </a:r>
            <a:endParaRPr sz="12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83540" y="1535683"/>
            <a:ext cx="8673465" cy="41109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477520" marR="109855" indent="-464820">
              <a:lnSpc>
                <a:spcPct val="100000"/>
              </a:lnSpc>
              <a:spcBef>
                <a:spcPts val="105"/>
              </a:spcBef>
              <a:buFont typeface="Arial"/>
              <a:buChar char="•"/>
              <a:tabLst>
                <a:tab pos="477520" algn="l"/>
              </a:tabLst>
            </a:pP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Exploration</a:t>
            </a:r>
            <a:r>
              <a:rPr sz="2000" spc="-3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Period:</a:t>
            </a:r>
            <a:r>
              <a:rPr sz="2000" spc="-4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initial</a:t>
            </a:r>
            <a:r>
              <a:rPr sz="2000" spc="-1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term</a:t>
            </a:r>
            <a:r>
              <a:rPr sz="2000" spc="-4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3</a:t>
            </a:r>
            <a:r>
              <a:rPr sz="2000" spc="-4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years,</a:t>
            </a:r>
            <a:r>
              <a:rPr sz="2000" spc="-5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1st</a:t>
            </a:r>
            <a:r>
              <a:rPr sz="2000" spc="-2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extension</a:t>
            </a:r>
            <a:r>
              <a:rPr sz="2000" spc="-4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2</a:t>
            </a:r>
            <a:r>
              <a:rPr sz="2000" spc="-3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years,</a:t>
            </a:r>
            <a:r>
              <a:rPr sz="2000" spc="-5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and</a:t>
            </a:r>
            <a:r>
              <a:rPr sz="2000" spc="-3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2nd</a:t>
            </a:r>
            <a:r>
              <a:rPr sz="2000" spc="-2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extension</a:t>
            </a:r>
            <a:r>
              <a:rPr sz="2000" spc="-4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spc="-50" dirty="0">
                <a:solidFill>
                  <a:srgbClr val="203C6A"/>
                </a:solidFill>
                <a:latin typeface="Garamond"/>
                <a:cs typeface="Garamond"/>
              </a:rPr>
              <a:t>1 </a:t>
            </a:r>
            <a:r>
              <a:rPr sz="2000" spc="-20" dirty="0">
                <a:solidFill>
                  <a:srgbClr val="203C6A"/>
                </a:solidFill>
                <a:latin typeface="Garamond"/>
                <a:cs typeface="Garamond"/>
              </a:rPr>
              <a:t>year</a:t>
            </a:r>
            <a:endParaRPr sz="2000">
              <a:latin typeface="Garamond"/>
              <a:cs typeface="Garamond"/>
            </a:endParaRPr>
          </a:p>
          <a:p>
            <a:pPr marL="476884" indent="-464184">
              <a:lnSpc>
                <a:spcPct val="100000"/>
              </a:lnSpc>
              <a:spcBef>
                <a:spcPts val="475"/>
              </a:spcBef>
              <a:buFont typeface="Arial"/>
              <a:buChar char="•"/>
              <a:tabLst>
                <a:tab pos="476884" algn="l"/>
              </a:tabLst>
            </a:pP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Seismic</a:t>
            </a:r>
            <a:r>
              <a:rPr sz="2000" spc="-4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and</a:t>
            </a:r>
            <a:r>
              <a:rPr sz="2000" spc="-4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well</a:t>
            </a:r>
            <a:r>
              <a:rPr sz="2000" spc="-3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commitments:</a:t>
            </a:r>
            <a:r>
              <a:rPr sz="2000" spc="-6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spc="-10" dirty="0">
                <a:solidFill>
                  <a:srgbClr val="203C6A"/>
                </a:solidFill>
                <a:latin typeface="Garamond"/>
                <a:cs typeface="Garamond"/>
              </a:rPr>
              <a:t>negotiable</a:t>
            </a:r>
            <a:endParaRPr sz="2000">
              <a:latin typeface="Garamond"/>
              <a:cs typeface="Garamond"/>
            </a:endParaRPr>
          </a:p>
          <a:p>
            <a:pPr marL="477520" marR="5080" indent="-464820">
              <a:lnSpc>
                <a:spcPct val="100000"/>
              </a:lnSpc>
              <a:spcBef>
                <a:spcPts val="484"/>
              </a:spcBef>
              <a:buFont typeface="Arial"/>
              <a:buChar char="•"/>
              <a:tabLst>
                <a:tab pos="477520" algn="l"/>
              </a:tabLst>
            </a:pP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Production</a:t>
            </a:r>
            <a:r>
              <a:rPr sz="2000" spc="-4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Period:</a:t>
            </a:r>
            <a:r>
              <a:rPr sz="2000" spc="-4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20</a:t>
            </a:r>
            <a:r>
              <a:rPr sz="2000" spc="-4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years</a:t>
            </a:r>
            <a:r>
              <a:rPr sz="2000" spc="-6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from</a:t>
            </a:r>
            <a:r>
              <a:rPr sz="2000" spc="-4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completion</a:t>
            </a:r>
            <a:r>
              <a:rPr sz="2000" spc="-2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of</a:t>
            </a:r>
            <a:r>
              <a:rPr sz="2000" spc="-3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development</a:t>
            </a:r>
            <a:r>
              <a:rPr sz="2000" spc="-2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or</a:t>
            </a:r>
            <a:r>
              <a:rPr sz="2000" spc="-4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according</a:t>
            </a:r>
            <a:r>
              <a:rPr sz="2000" spc="-4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to</a:t>
            </a:r>
            <a:r>
              <a:rPr sz="2000" spc="-3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spc="-10" dirty="0">
                <a:solidFill>
                  <a:srgbClr val="203C6A"/>
                </a:solidFill>
                <a:latin typeface="Garamond"/>
                <a:cs typeface="Garamond"/>
              </a:rPr>
              <a:t>sales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contract,</a:t>
            </a:r>
            <a:r>
              <a:rPr sz="2000" spc="-6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whichever</a:t>
            </a:r>
            <a:r>
              <a:rPr sz="2000" spc="-3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is</a:t>
            </a:r>
            <a:r>
              <a:rPr sz="2000" spc="-5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spc="-10" dirty="0">
                <a:solidFill>
                  <a:srgbClr val="203C6A"/>
                </a:solidFill>
                <a:latin typeface="Garamond"/>
                <a:cs typeface="Garamond"/>
              </a:rPr>
              <a:t>longer.</a:t>
            </a:r>
            <a:endParaRPr sz="2000">
              <a:latin typeface="Garamond"/>
              <a:cs typeface="Garamond"/>
            </a:endParaRPr>
          </a:p>
          <a:p>
            <a:pPr marL="476884" indent="-464184">
              <a:lnSpc>
                <a:spcPct val="100000"/>
              </a:lnSpc>
              <a:spcBef>
                <a:spcPts val="480"/>
              </a:spcBef>
              <a:buFont typeface="Arial"/>
              <a:buChar char="•"/>
              <a:tabLst>
                <a:tab pos="476884" algn="l"/>
              </a:tabLst>
            </a:pP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Signature</a:t>
            </a:r>
            <a:r>
              <a:rPr sz="2000" spc="-4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bonus:</a:t>
            </a:r>
            <a:r>
              <a:rPr sz="2000" spc="-3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payment</a:t>
            </a:r>
            <a:r>
              <a:rPr sz="2000" spc="-4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within</a:t>
            </a:r>
            <a:r>
              <a:rPr sz="2000" spc="-1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30</a:t>
            </a:r>
            <a:r>
              <a:rPr sz="2000" spc="-3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days</a:t>
            </a:r>
            <a:r>
              <a:rPr sz="2000" spc="-5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after</a:t>
            </a:r>
            <a:r>
              <a:rPr sz="2000" spc="-5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approval</a:t>
            </a:r>
            <a:r>
              <a:rPr sz="2000" spc="-3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from</a:t>
            </a:r>
            <a:r>
              <a:rPr sz="2000" spc="-4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MIC</a:t>
            </a:r>
            <a:r>
              <a:rPr sz="2000" spc="-3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on</a:t>
            </a:r>
            <a:r>
              <a:rPr sz="2000" spc="-3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spc="-10" dirty="0">
                <a:solidFill>
                  <a:srgbClr val="203C6A"/>
                </a:solidFill>
                <a:latin typeface="Garamond"/>
                <a:cs typeface="Garamond"/>
              </a:rPr>
              <a:t>EIA/SIA</a:t>
            </a:r>
            <a:endParaRPr sz="2000">
              <a:latin typeface="Garamond"/>
              <a:cs typeface="Garamond"/>
            </a:endParaRPr>
          </a:p>
          <a:p>
            <a:pPr marL="477520" marR="477520" indent="-464820">
              <a:lnSpc>
                <a:spcPct val="100000"/>
              </a:lnSpc>
              <a:spcBef>
                <a:spcPts val="480"/>
              </a:spcBef>
              <a:buFont typeface="Arial"/>
              <a:buChar char="•"/>
              <a:tabLst>
                <a:tab pos="477520" algn="l"/>
              </a:tabLst>
            </a:pP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Relinquishment:</a:t>
            </a:r>
            <a:r>
              <a:rPr sz="2000" spc="-4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100%</a:t>
            </a:r>
            <a:r>
              <a:rPr sz="2000" spc="-4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at</a:t>
            </a:r>
            <a:r>
              <a:rPr sz="2000" spc="-3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end</a:t>
            </a:r>
            <a:r>
              <a:rPr sz="2000" spc="-3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of</a:t>
            </a:r>
            <a:r>
              <a:rPr sz="2000" spc="-3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Exploration</a:t>
            </a:r>
            <a:r>
              <a:rPr sz="2000" spc="-3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Period,</a:t>
            </a:r>
            <a:r>
              <a:rPr sz="2000" spc="-4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less</a:t>
            </a:r>
            <a:r>
              <a:rPr sz="2000" spc="-4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Discovery</a:t>
            </a:r>
            <a:r>
              <a:rPr sz="2000" spc="-5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Areas</a:t>
            </a:r>
            <a:r>
              <a:rPr sz="2000" spc="-6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spc="-25" dirty="0">
                <a:solidFill>
                  <a:srgbClr val="203C6A"/>
                </a:solidFill>
                <a:latin typeface="Garamond"/>
                <a:cs typeface="Garamond"/>
              </a:rPr>
              <a:t>and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Development</a:t>
            </a:r>
            <a:r>
              <a:rPr sz="2000" spc="-6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and</a:t>
            </a:r>
            <a:r>
              <a:rPr sz="2000" spc="-5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Production</a:t>
            </a:r>
            <a:r>
              <a:rPr sz="2000" spc="-6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spc="-10" dirty="0">
                <a:solidFill>
                  <a:srgbClr val="203C6A"/>
                </a:solidFill>
                <a:latin typeface="Garamond"/>
                <a:cs typeface="Garamond"/>
              </a:rPr>
              <a:t>Areas.</a:t>
            </a:r>
            <a:endParaRPr sz="2000">
              <a:latin typeface="Garamond"/>
              <a:cs typeface="Garamond"/>
            </a:endParaRPr>
          </a:p>
          <a:p>
            <a:pPr marL="476884" indent="-464184">
              <a:lnSpc>
                <a:spcPct val="100000"/>
              </a:lnSpc>
              <a:spcBef>
                <a:spcPts val="480"/>
              </a:spcBef>
              <a:buFont typeface="Arial"/>
              <a:buChar char="•"/>
              <a:tabLst>
                <a:tab pos="476884" algn="l"/>
              </a:tabLst>
            </a:pP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Royalty:</a:t>
            </a:r>
            <a:r>
              <a:rPr sz="2000" spc="-4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12.5%</a:t>
            </a:r>
            <a:r>
              <a:rPr sz="2000" spc="-4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of</a:t>
            </a:r>
            <a:r>
              <a:rPr sz="2000" spc="-2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available</a:t>
            </a:r>
            <a:r>
              <a:rPr sz="2000" spc="-2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spc="-10" dirty="0">
                <a:solidFill>
                  <a:srgbClr val="203C6A"/>
                </a:solidFill>
                <a:latin typeface="Garamond"/>
                <a:cs typeface="Garamond"/>
              </a:rPr>
              <a:t>petroleum</a:t>
            </a:r>
            <a:endParaRPr sz="2000">
              <a:latin typeface="Garamond"/>
              <a:cs typeface="Garamond"/>
            </a:endParaRPr>
          </a:p>
          <a:p>
            <a:pPr marL="477520" indent="-464820">
              <a:lnSpc>
                <a:spcPct val="100000"/>
              </a:lnSpc>
              <a:spcBef>
                <a:spcPts val="480"/>
              </a:spcBef>
              <a:buFont typeface="Arial"/>
              <a:buChar char="•"/>
              <a:tabLst>
                <a:tab pos="477520" algn="l"/>
              </a:tabLst>
            </a:pP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Cost</a:t>
            </a:r>
            <a:r>
              <a:rPr sz="2000" spc="-3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recovery</a:t>
            </a:r>
            <a:r>
              <a:rPr sz="2000" spc="-6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limit</a:t>
            </a:r>
            <a:r>
              <a:rPr sz="2000" spc="-2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of</a:t>
            </a:r>
            <a:r>
              <a:rPr sz="2000" spc="-3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spc="-25" dirty="0">
                <a:solidFill>
                  <a:srgbClr val="203C6A"/>
                </a:solidFill>
                <a:latin typeface="Garamond"/>
                <a:cs typeface="Garamond"/>
              </a:rPr>
              <a:t>50%</a:t>
            </a:r>
            <a:endParaRPr sz="2000">
              <a:latin typeface="Garamond"/>
              <a:cs typeface="Garamond"/>
            </a:endParaRPr>
          </a:p>
          <a:p>
            <a:pPr marL="477520" marR="329565" indent="-464820">
              <a:lnSpc>
                <a:spcPct val="100000"/>
              </a:lnSpc>
              <a:spcBef>
                <a:spcPts val="480"/>
              </a:spcBef>
              <a:buFont typeface="Arial"/>
              <a:buChar char="•"/>
              <a:tabLst>
                <a:tab pos="477520" algn="l"/>
              </a:tabLst>
            </a:pP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Production</a:t>
            </a:r>
            <a:r>
              <a:rPr sz="2000" spc="-4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split:</a:t>
            </a:r>
            <a:r>
              <a:rPr sz="2000" spc="-2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progressive</a:t>
            </a:r>
            <a:r>
              <a:rPr sz="2000" spc="-5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per</a:t>
            </a:r>
            <a:r>
              <a:rPr sz="2000" spc="-4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rate</a:t>
            </a:r>
            <a:r>
              <a:rPr sz="2000" spc="-4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of</a:t>
            </a:r>
            <a:r>
              <a:rPr sz="2000" spc="-3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production</a:t>
            </a:r>
            <a:r>
              <a:rPr sz="2000" spc="-3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60</a:t>
            </a:r>
            <a:r>
              <a:rPr sz="2000" spc="-3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to</a:t>
            </a:r>
            <a:r>
              <a:rPr sz="2000" spc="-3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90%</a:t>
            </a:r>
            <a:r>
              <a:rPr sz="2000" spc="-3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for</a:t>
            </a:r>
            <a:r>
              <a:rPr sz="2000" spc="-2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crude</a:t>
            </a:r>
            <a:r>
              <a:rPr sz="2000" spc="-5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oil</a:t>
            </a:r>
            <a:r>
              <a:rPr sz="2000" spc="-25" dirty="0">
                <a:solidFill>
                  <a:srgbClr val="203C6A"/>
                </a:solidFill>
                <a:latin typeface="Garamond"/>
                <a:cs typeface="Garamond"/>
              </a:rPr>
              <a:t> and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natural</a:t>
            </a:r>
            <a:r>
              <a:rPr sz="2000" spc="-6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spc="-25" dirty="0">
                <a:solidFill>
                  <a:srgbClr val="203C6A"/>
                </a:solidFill>
                <a:latin typeface="Garamond"/>
                <a:cs typeface="Garamond"/>
              </a:rPr>
              <a:t>gas</a:t>
            </a:r>
            <a:endParaRPr sz="2000">
              <a:latin typeface="Garamond"/>
              <a:cs typeface="Garamond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59740" y="895451"/>
            <a:ext cx="5728970" cy="5435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/>
              <a:t>Model</a:t>
            </a:r>
            <a:r>
              <a:rPr spc="-50" dirty="0"/>
              <a:t> </a:t>
            </a:r>
            <a:r>
              <a:rPr dirty="0"/>
              <a:t>PSC</a:t>
            </a:r>
            <a:r>
              <a:rPr spc="-70" dirty="0"/>
              <a:t> </a:t>
            </a:r>
            <a:r>
              <a:rPr dirty="0"/>
              <a:t>for</a:t>
            </a:r>
            <a:r>
              <a:rPr spc="-60" dirty="0"/>
              <a:t> </a:t>
            </a:r>
            <a:r>
              <a:rPr dirty="0"/>
              <a:t>Onshore</a:t>
            </a:r>
            <a:r>
              <a:rPr spc="-45" dirty="0"/>
              <a:t> </a:t>
            </a:r>
            <a:r>
              <a:rPr spc="-10" dirty="0"/>
              <a:t>Blocks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ct val="100000"/>
              </a:lnSpc>
            </a:pPr>
            <a:fld id="{81D60167-4931-47E6-BA6A-407CBD079E47}" type="slidenum">
              <a:rPr spc="-25" dirty="0"/>
              <a:t>15</a:t>
            </a:fld>
            <a:endParaRPr spc="-25" dirty="0"/>
          </a:p>
        </p:txBody>
      </p:sp>
      <p:sp>
        <p:nvSpPr>
          <p:cNvPr id="5" name="object 5"/>
          <p:cNvSpPr txBox="1"/>
          <p:nvPr/>
        </p:nvSpPr>
        <p:spPr>
          <a:xfrm>
            <a:off x="6738429" y="6562111"/>
            <a:ext cx="1567815" cy="1962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sz="1200" spc="-10" dirty="0">
                <a:solidFill>
                  <a:srgbClr val="FFFFFF"/>
                </a:solidFill>
                <a:latin typeface="Arial"/>
                <a:cs typeface="Arial"/>
                <a:hlinkClick r:id="rId2"/>
              </a:rPr>
              <a:t>www.duanemorris.com</a:t>
            </a:r>
            <a:endParaRPr sz="12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83540" y="1535683"/>
            <a:ext cx="8459470" cy="45370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477520" marR="356235" indent="-464820">
              <a:lnSpc>
                <a:spcPct val="100000"/>
              </a:lnSpc>
              <a:spcBef>
                <a:spcPts val="105"/>
              </a:spcBef>
              <a:buFont typeface="Arial"/>
              <a:buChar char="•"/>
              <a:tabLst>
                <a:tab pos="477520" algn="l"/>
              </a:tabLst>
            </a:pP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Production</a:t>
            </a:r>
            <a:r>
              <a:rPr sz="2000" spc="-5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bonus:</a:t>
            </a:r>
            <a:r>
              <a:rPr sz="2000" spc="-4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progressive</a:t>
            </a:r>
            <a:r>
              <a:rPr sz="2000" spc="-5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per</a:t>
            </a:r>
            <a:r>
              <a:rPr sz="2000" spc="-5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rate</a:t>
            </a:r>
            <a:r>
              <a:rPr sz="2000" spc="-5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of</a:t>
            </a:r>
            <a:r>
              <a:rPr sz="2000" spc="-3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production.</a:t>
            </a:r>
            <a:r>
              <a:rPr sz="2000" spc="-4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USD</a:t>
            </a:r>
            <a:r>
              <a:rPr sz="2000" spc="-4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0.5</a:t>
            </a:r>
            <a:r>
              <a:rPr sz="2000" spc="-5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million</a:t>
            </a:r>
            <a:r>
              <a:rPr sz="2000" spc="-2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to</a:t>
            </a:r>
            <a:r>
              <a:rPr sz="2000" spc="-3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spc="-25" dirty="0">
                <a:solidFill>
                  <a:srgbClr val="203C6A"/>
                </a:solidFill>
                <a:latin typeface="Garamond"/>
                <a:cs typeface="Garamond"/>
              </a:rPr>
              <a:t>6.0 </a:t>
            </a:r>
            <a:r>
              <a:rPr sz="2000" spc="-10" dirty="0">
                <a:solidFill>
                  <a:srgbClr val="203C6A"/>
                </a:solidFill>
                <a:latin typeface="Garamond"/>
                <a:cs typeface="Garamond"/>
              </a:rPr>
              <a:t>million</a:t>
            </a:r>
            <a:endParaRPr sz="2000">
              <a:latin typeface="Garamond"/>
              <a:cs typeface="Garamond"/>
            </a:endParaRPr>
          </a:p>
          <a:p>
            <a:pPr marL="477520" marR="5080" indent="-465455">
              <a:lnSpc>
                <a:spcPct val="100000"/>
              </a:lnSpc>
              <a:spcBef>
                <a:spcPts val="475"/>
              </a:spcBef>
              <a:buFont typeface="Arial"/>
              <a:buChar char="•"/>
              <a:tabLst>
                <a:tab pos="477520" algn="l"/>
              </a:tabLst>
            </a:pP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Domestic</a:t>
            </a:r>
            <a:r>
              <a:rPr sz="2000" spc="-4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requirements:</a:t>
            </a:r>
            <a:r>
              <a:rPr sz="2000" spc="-6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20%</a:t>
            </a:r>
            <a:r>
              <a:rPr sz="2000" spc="-3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of</a:t>
            </a:r>
            <a:r>
              <a:rPr sz="2000" spc="-2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crude</a:t>
            </a:r>
            <a:r>
              <a:rPr sz="2000" spc="-5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oil and</a:t>
            </a:r>
            <a:r>
              <a:rPr sz="2000" spc="-3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25%</a:t>
            </a:r>
            <a:r>
              <a:rPr sz="2000" spc="-2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of</a:t>
            </a:r>
            <a:r>
              <a:rPr sz="2000" spc="-2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natural</a:t>
            </a:r>
            <a:r>
              <a:rPr sz="2000" spc="-3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gas</a:t>
            </a:r>
            <a:r>
              <a:rPr sz="2000" spc="-3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of</a:t>
            </a:r>
            <a:r>
              <a:rPr sz="2000" spc="-2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spc="-10" dirty="0">
                <a:solidFill>
                  <a:srgbClr val="203C6A"/>
                </a:solidFill>
                <a:latin typeface="Garamond"/>
                <a:cs typeface="Garamond"/>
              </a:rPr>
              <a:t>Contractor’s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share</a:t>
            </a:r>
            <a:r>
              <a:rPr sz="2000" spc="-5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of</a:t>
            </a:r>
            <a:r>
              <a:rPr sz="2000" spc="-3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profit</a:t>
            </a:r>
            <a:r>
              <a:rPr sz="2000" spc="-1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petroleum</a:t>
            </a:r>
            <a:r>
              <a:rPr sz="2000" spc="-5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to</a:t>
            </a:r>
            <a:r>
              <a:rPr sz="2000" spc="-3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be</a:t>
            </a:r>
            <a:r>
              <a:rPr sz="2000" spc="-2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spc="-20" dirty="0">
                <a:solidFill>
                  <a:srgbClr val="203C6A"/>
                </a:solidFill>
                <a:latin typeface="Garamond"/>
                <a:cs typeface="Garamond"/>
              </a:rPr>
              <a:t>sold</a:t>
            </a:r>
            <a:endParaRPr sz="2000">
              <a:latin typeface="Garamond"/>
              <a:cs typeface="Garamond"/>
            </a:endParaRPr>
          </a:p>
          <a:p>
            <a:pPr marL="476884" indent="-464184">
              <a:lnSpc>
                <a:spcPct val="100000"/>
              </a:lnSpc>
              <a:spcBef>
                <a:spcPts val="480"/>
              </a:spcBef>
              <a:buFont typeface="Arial"/>
              <a:buChar char="•"/>
              <a:tabLst>
                <a:tab pos="476884" algn="l"/>
              </a:tabLst>
            </a:pP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to</a:t>
            </a:r>
            <a:r>
              <a:rPr sz="2000" spc="-2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the</a:t>
            </a:r>
            <a:r>
              <a:rPr sz="2000" spc="-1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domestic</a:t>
            </a:r>
            <a:r>
              <a:rPr sz="2000" spc="-4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market,</a:t>
            </a:r>
            <a:r>
              <a:rPr sz="2000" spc="-5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at</a:t>
            </a:r>
            <a:r>
              <a:rPr sz="2000" spc="-3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90%</a:t>
            </a:r>
            <a:r>
              <a:rPr sz="2000" spc="-1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of</a:t>
            </a:r>
            <a:r>
              <a:rPr sz="2000" spc="-2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fair</a:t>
            </a:r>
            <a:r>
              <a:rPr sz="2000" spc="-3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market</a:t>
            </a:r>
            <a:r>
              <a:rPr sz="2000" spc="-4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spc="-10" dirty="0">
                <a:solidFill>
                  <a:srgbClr val="203C6A"/>
                </a:solidFill>
                <a:latin typeface="Garamond"/>
                <a:cs typeface="Garamond"/>
              </a:rPr>
              <a:t>prices</a:t>
            </a:r>
            <a:endParaRPr sz="2000">
              <a:latin typeface="Garamond"/>
              <a:cs typeface="Garamond"/>
            </a:endParaRPr>
          </a:p>
          <a:p>
            <a:pPr marL="477520" marR="367030" indent="-464820">
              <a:lnSpc>
                <a:spcPct val="100000"/>
              </a:lnSpc>
              <a:spcBef>
                <a:spcPts val="484"/>
              </a:spcBef>
              <a:buFont typeface="Arial"/>
              <a:buChar char="•"/>
              <a:tabLst>
                <a:tab pos="477520" algn="l"/>
              </a:tabLst>
            </a:pP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Training</a:t>
            </a:r>
            <a:r>
              <a:rPr sz="2000" spc="-2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fund:</a:t>
            </a:r>
            <a:r>
              <a:rPr sz="2000" spc="-4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USD</a:t>
            </a:r>
            <a:r>
              <a:rPr sz="2000" spc="-3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25,000</a:t>
            </a:r>
            <a:r>
              <a:rPr sz="2000" spc="-4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per</a:t>
            </a:r>
            <a:r>
              <a:rPr sz="2000" spc="-3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year</a:t>
            </a:r>
            <a:r>
              <a:rPr sz="2000" spc="-3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during</a:t>
            </a:r>
            <a:r>
              <a:rPr sz="2000" spc="-5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exploration;</a:t>
            </a:r>
            <a:r>
              <a:rPr sz="2000" spc="-2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USD</a:t>
            </a:r>
            <a:r>
              <a:rPr sz="2000" spc="-5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50,000</a:t>
            </a:r>
            <a:r>
              <a:rPr sz="2000" spc="-3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per</a:t>
            </a:r>
            <a:r>
              <a:rPr sz="2000" spc="-3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spc="-20" dirty="0">
                <a:solidFill>
                  <a:srgbClr val="203C6A"/>
                </a:solidFill>
                <a:latin typeface="Garamond"/>
                <a:cs typeface="Garamond"/>
              </a:rPr>
              <a:t>year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during</a:t>
            </a:r>
            <a:r>
              <a:rPr sz="2000" spc="-5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spc="-10" dirty="0">
                <a:solidFill>
                  <a:srgbClr val="203C6A"/>
                </a:solidFill>
                <a:latin typeface="Garamond"/>
                <a:cs typeface="Garamond"/>
              </a:rPr>
              <a:t>production</a:t>
            </a:r>
            <a:endParaRPr sz="2000">
              <a:latin typeface="Garamond"/>
              <a:cs typeface="Garamond"/>
            </a:endParaRPr>
          </a:p>
          <a:p>
            <a:pPr marL="476884" indent="-464184">
              <a:lnSpc>
                <a:spcPct val="100000"/>
              </a:lnSpc>
              <a:spcBef>
                <a:spcPts val="480"/>
              </a:spcBef>
              <a:buFont typeface="Arial"/>
              <a:buChar char="•"/>
              <a:tabLst>
                <a:tab pos="476884" algn="l"/>
              </a:tabLst>
            </a:pP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Research</a:t>
            </a:r>
            <a:r>
              <a:rPr sz="2000" spc="-6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and</a:t>
            </a:r>
            <a:r>
              <a:rPr sz="2000" spc="-4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development</a:t>
            </a:r>
            <a:r>
              <a:rPr sz="2000" spc="-4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fund:</a:t>
            </a:r>
            <a:r>
              <a:rPr sz="2000" spc="-4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0.5%</a:t>
            </a:r>
            <a:r>
              <a:rPr sz="2000" spc="-4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of</a:t>
            </a:r>
            <a:r>
              <a:rPr sz="2000" spc="-4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Contractors</a:t>
            </a:r>
            <a:r>
              <a:rPr sz="2000" spc="-6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share</a:t>
            </a:r>
            <a:r>
              <a:rPr sz="2000" spc="-4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of</a:t>
            </a:r>
            <a:r>
              <a:rPr sz="2000" spc="-3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profit</a:t>
            </a:r>
            <a:r>
              <a:rPr sz="2000" spc="-3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spc="-10" dirty="0">
                <a:solidFill>
                  <a:srgbClr val="203C6A"/>
                </a:solidFill>
                <a:latin typeface="Garamond"/>
                <a:cs typeface="Garamond"/>
              </a:rPr>
              <a:t>petroleum</a:t>
            </a:r>
            <a:endParaRPr sz="2000">
              <a:latin typeface="Garamond"/>
              <a:cs typeface="Garamond"/>
            </a:endParaRPr>
          </a:p>
          <a:p>
            <a:pPr marL="476884" indent="-464184">
              <a:lnSpc>
                <a:spcPct val="100000"/>
              </a:lnSpc>
              <a:spcBef>
                <a:spcPts val="480"/>
              </a:spcBef>
              <a:buFont typeface="Arial"/>
              <a:buChar char="•"/>
              <a:tabLst>
                <a:tab pos="476884" algn="l"/>
              </a:tabLst>
            </a:pP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State</a:t>
            </a:r>
            <a:r>
              <a:rPr sz="2000" spc="-5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participation:</a:t>
            </a:r>
            <a:r>
              <a:rPr sz="2000" spc="-2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15%</a:t>
            </a:r>
            <a:r>
              <a:rPr sz="2000" spc="-4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with</a:t>
            </a:r>
            <a:r>
              <a:rPr sz="2000" spc="-2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MOGE</a:t>
            </a:r>
            <a:r>
              <a:rPr sz="2000" spc="-7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option</a:t>
            </a:r>
            <a:r>
              <a:rPr sz="2000" spc="-2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to</a:t>
            </a:r>
            <a:r>
              <a:rPr sz="2000" spc="-4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increase</a:t>
            </a:r>
            <a:r>
              <a:rPr sz="2000" spc="-5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to</a:t>
            </a:r>
            <a:r>
              <a:rPr sz="2000" spc="-4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spc="-25" dirty="0">
                <a:solidFill>
                  <a:srgbClr val="203C6A"/>
                </a:solidFill>
                <a:latin typeface="Garamond"/>
                <a:cs typeface="Garamond"/>
              </a:rPr>
              <a:t>25%</a:t>
            </a:r>
            <a:endParaRPr sz="2000">
              <a:latin typeface="Garamond"/>
              <a:cs typeface="Garamond"/>
            </a:endParaRPr>
          </a:p>
          <a:p>
            <a:pPr marL="476884" indent="-464184">
              <a:lnSpc>
                <a:spcPct val="100000"/>
              </a:lnSpc>
              <a:spcBef>
                <a:spcPts val="480"/>
              </a:spcBef>
              <a:buFont typeface="Arial"/>
              <a:buChar char="•"/>
              <a:tabLst>
                <a:tab pos="476884" algn="l"/>
              </a:tabLst>
            </a:pP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Governing</a:t>
            </a:r>
            <a:r>
              <a:rPr sz="2000" spc="-3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law:</a:t>
            </a:r>
            <a:r>
              <a:rPr sz="2000" spc="-3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Laws</a:t>
            </a:r>
            <a:r>
              <a:rPr sz="2000" spc="-4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of</a:t>
            </a:r>
            <a:r>
              <a:rPr sz="2000" spc="-3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the</a:t>
            </a:r>
            <a:r>
              <a:rPr sz="2000" spc="-3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Republic</a:t>
            </a:r>
            <a:r>
              <a:rPr sz="2000" spc="-3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of</a:t>
            </a:r>
            <a:r>
              <a:rPr sz="2000" spc="-2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the</a:t>
            </a:r>
            <a:r>
              <a:rPr sz="2000" spc="-4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Union</a:t>
            </a:r>
            <a:r>
              <a:rPr sz="2000" spc="-2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of</a:t>
            </a:r>
            <a:r>
              <a:rPr sz="2000" spc="-3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spc="-10" dirty="0">
                <a:solidFill>
                  <a:srgbClr val="203C6A"/>
                </a:solidFill>
                <a:latin typeface="Garamond"/>
                <a:cs typeface="Garamond"/>
              </a:rPr>
              <a:t>Myanmar</a:t>
            </a:r>
            <a:endParaRPr sz="2000">
              <a:latin typeface="Garamond"/>
              <a:cs typeface="Garamond"/>
            </a:endParaRPr>
          </a:p>
          <a:p>
            <a:pPr marL="477520" indent="-464820">
              <a:lnSpc>
                <a:spcPct val="100000"/>
              </a:lnSpc>
              <a:spcBef>
                <a:spcPts val="480"/>
              </a:spcBef>
              <a:buFont typeface="Arial"/>
              <a:buChar char="•"/>
              <a:tabLst>
                <a:tab pos="477520" algn="l"/>
              </a:tabLst>
            </a:pP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Arbitration:</a:t>
            </a:r>
            <a:r>
              <a:rPr sz="2000" spc="-4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Myanmar</a:t>
            </a:r>
            <a:r>
              <a:rPr sz="2000" spc="-7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Arbitration</a:t>
            </a:r>
            <a:r>
              <a:rPr sz="2000" spc="-3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Act,</a:t>
            </a:r>
            <a:r>
              <a:rPr sz="2000" spc="-5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1944.</a:t>
            </a:r>
            <a:r>
              <a:rPr sz="2000" spc="-3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Venue:</a:t>
            </a:r>
            <a:r>
              <a:rPr sz="2000" spc="-5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spc="-10" dirty="0">
                <a:solidFill>
                  <a:srgbClr val="203C6A"/>
                </a:solidFill>
                <a:latin typeface="Garamond"/>
                <a:cs typeface="Garamond"/>
              </a:rPr>
              <a:t>Yangon</a:t>
            </a:r>
            <a:endParaRPr sz="2000">
              <a:latin typeface="Garamond"/>
              <a:cs typeface="Garamond"/>
            </a:endParaRPr>
          </a:p>
          <a:p>
            <a:pPr marL="477520" indent="-464820">
              <a:lnSpc>
                <a:spcPct val="100000"/>
              </a:lnSpc>
              <a:spcBef>
                <a:spcPts val="480"/>
              </a:spcBef>
              <a:buFont typeface="Arial"/>
              <a:buChar char="•"/>
              <a:tabLst>
                <a:tab pos="477520" algn="l"/>
              </a:tabLst>
            </a:pP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EITI</a:t>
            </a:r>
            <a:r>
              <a:rPr sz="2000" spc="-2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spc="-10" dirty="0">
                <a:solidFill>
                  <a:srgbClr val="203C6A"/>
                </a:solidFill>
                <a:latin typeface="Garamond"/>
                <a:cs typeface="Garamond"/>
              </a:rPr>
              <a:t>Implementation</a:t>
            </a:r>
            <a:endParaRPr sz="2000">
              <a:latin typeface="Garamond"/>
              <a:cs typeface="Garamond"/>
            </a:endParaRPr>
          </a:p>
          <a:p>
            <a:pPr marL="477520" indent="-464820">
              <a:lnSpc>
                <a:spcPct val="100000"/>
              </a:lnSpc>
              <a:spcBef>
                <a:spcPts val="480"/>
              </a:spcBef>
              <a:buFont typeface="Arial"/>
              <a:buChar char="•"/>
              <a:tabLst>
                <a:tab pos="477520" algn="l"/>
              </a:tabLst>
            </a:pP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Contractor</a:t>
            </a:r>
            <a:r>
              <a:rPr sz="2000" spc="-5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must</a:t>
            </a:r>
            <a:r>
              <a:rPr sz="2000" spc="-6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include</a:t>
            </a:r>
            <a:r>
              <a:rPr sz="2000" spc="-3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a</a:t>
            </a:r>
            <a:r>
              <a:rPr sz="2000" spc="-4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local</a:t>
            </a:r>
            <a:r>
              <a:rPr sz="2000" spc="-3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Myanmar</a:t>
            </a:r>
            <a:r>
              <a:rPr sz="2000" spc="-6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national</a:t>
            </a:r>
            <a:r>
              <a:rPr sz="2000" spc="-2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dirty="0">
                <a:solidFill>
                  <a:srgbClr val="203C6A"/>
                </a:solidFill>
                <a:latin typeface="Garamond"/>
                <a:cs typeface="Garamond"/>
              </a:rPr>
              <a:t>owned</a:t>
            </a:r>
            <a:r>
              <a:rPr sz="2000" spc="-3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spc="-10" dirty="0">
                <a:solidFill>
                  <a:srgbClr val="203C6A"/>
                </a:solidFill>
                <a:latin typeface="Garamond"/>
                <a:cs typeface="Garamond"/>
              </a:rPr>
              <a:t>company</a:t>
            </a:r>
            <a:endParaRPr sz="2000">
              <a:latin typeface="Garamond"/>
              <a:cs typeface="Garamond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/>
              <a:t>Key</a:t>
            </a:r>
            <a:r>
              <a:rPr spc="-80" dirty="0"/>
              <a:t> </a:t>
            </a:r>
            <a:r>
              <a:rPr dirty="0"/>
              <a:t>Investor</a:t>
            </a:r>
            <a:r>
              <a:rPr spc="-55" dirty="0"/>
              <a:t> </a:t>
            </a:r>
            <a:r>
              <a:rPr spc="-10" dirty="0"/>
              <a:t>Concerns: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ct val="100000"/>
              </a:lnSpc>
            </a:pPr>
            <a:fld id="{81D60167-4931-47E6-BA6A-407CBD079E47}" type="slidenum">
              <a:rPr spc="-25" dirty="0"/>
              <a:t>16</a:t>
            </a:fld>
            <a:endParaRPr spc="-25" dirty="0"/>
          </a:p>
        </p:txBody>
      </p:sp>
      <p:sp>
        <p:nvSpPr>
          <p:cNvPr id="5" name="object 5"/>
          <p:cNvSpPr txBox="1"/>
          <p:nvPr/>
        </p:nvSpPr>
        <p:spPr>
          <a:xfrm>
            <a:off x="6738429" y="6562111"/>
            <a:ext cx="1567815" cy="1962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sz="1200" spc="-10" dirty="0">
                <a:solidFill>
                  <a:srgbClr val="FFFFFF"/>
                </a:solidFill>
                <a:latin typeface="Arial"/>
                <a:cs typeface="Arial"/>
                <a:hlinkClick r:id="rId2"/>
              </a:rPr>
              <a:t>www.duanemorris.com</a:t>
            </a:r>
            <a:endParaRPr sz="12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59740" y="1800407"/>
            <a:ext cx="8295005" cy="2739210"/>
          </a:xfrm>
          <a:prstGeom prst="rect">
            <a:avLst/>
          </a:prstGeom>
        </p:spPr>
        <p:txBody>
          <a:bodyPr vert="horz" wrap="square" lIns="0" tIns="116839" rIns="0" bIns="0" rtlCol="0">
            <a:spAutoFit/>
          </a:bodyPr>
          <a:lstStyle/>
          <a:p>
            <a:pPr marL="476250" indent="-463550" algn="just">
              <a:lnSpc>
                <a:spcPct val="100000"/>
              </a:lnSpc>
              <a:spcBef>
                <a:spcPts val="919"/>
              </a:spcBef>
              <a:buFont typeface="Arial"/>
              <a:buChar char="•"/>
              <a:tabLst>
                <a:tab pos="476250" algn="l"/>
              </a:tabLst>
            </a:pPr>
            <a:r>
              <a:rPr sz="3200" dirty="0">
                <a:solidFill>
                  <a:srgbClr val="203C6A"/>
                </a:solidFill>
                <a:latin typeface="Garamond"/>
                <a:cs typeface="Garamond"/>
              </a:rPr>
              <a:t>Stability</a:t>
            </a:r>
            <a:r>
              <a:rPr sz="3200" spc="-4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3200" dirty="0">
                <a:solidFill>
                  <a:srgbClr val="203C6A"/>
                </a:solidFill>
                <a:latin typeface="Garamond"/>
                <a:cs typeface="Garamond"/>
              </a:rPr>
              <a:t>of</a:t>
            </a:r>
            <a:r>
              <a:rPr sz="3200" spc="-7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3200" dirty="0">
                <a:solidFill>
                  <a:srgbClr val="203C6A"/>
                </a:solidFill>
                <a:latin typeface="Garamond"/>
                <a:cs typeface="Garamond"/>
              </a:rPr>
              <a:t>Union</a:t>
            </a:r>
            <a:r>
              <a:rPr sz="3200" spc="-6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3200" spc="-10" dirty="0">
                <a:solidFill>
                  <a:srgbClr val="203C6A"/>
                </a:solidFill>
                <a:latin typeface="Garamond"/>
                <a:cs typeface="Garamond"/>
              </a:rPr>
              <a:t>Government</a:t>
            </a:r>
            <a:endParaRPr sz="3200" dirty="0">
              <a:latin typeface="Garamond"/>
              <a:cs typeface="Garamond"/>
            </a:endParaRPr>
          </a:p>
          <a:p>
            <a:pPr marL="927100" marR="5080" indent="-403860" algn="just">
              <a:lnSpc>
                <a:spcPct val="100000"/>
              </a:lnSpc>
              <a:spcBef>
                <a:spcPts val="715"/>
              </a:spcBef>
            </a:pPr>
            <a:r>
              <a:rPr sz="2800" dirty="0">
                <a:solidFill>
                  <a:srgbClr val="203C6A"/>
                </a:solidFill>
                <a:latin typeface="Garamond"/>
                <a:cs typeface="Garamond"/>
              </a:rPr>
              <a:t>–</a:t>
            </a:r>
            <a:r>
              <a:rPr lang="en-US" sz="2800" dirty="0">
                <a:solidFill>
                  <a:srgbClr val="203C6A"/>
                </a:solidFill>
                <a:latin typeface="Garamond"/>
                <a:cs typeface="Garamond"/>
              </a:rPr>
              <a:t>	Currently, elections are scheduled for 28 December 2025.</a:t>
            </a:r>
            <a:endParaRPr lang="en-US" sz="2800" dirty="0">
              <a:latin typeface="Garamond"/>
              <a:cs typeface="Garamond"/>
            </a:endParaRPr>
          </a:p>
          <a:p>
            <a:pPr marL="476884" indent="-464184">
              <a:lnSpc>
                <a:spcPct val="100000"/>
              </a:lnSpc>
              <a:spcBef>
                <a:spcPts val="725"/>
              </a:spcBef>
              <a:buFont typeface="Arial"/>
              <a:buChar char="•"/>
              <a:tabLst>
                <a:tab pos="476884" algn="l"/>
              </a:tabLst>
            </a:pPr>
            <a:r>
              <a:rPr lang="en-US" sz="3200" dirty="0">
                <a:solidFill>
                  <a:srgbClr val="203C6A"/>
                </a:solidFill>
                <a:latin typeface="Garamond"/>
                <a:cs typeface="Garamond"/>
              </a:rPr>
              <a:t>Enforcement</a:t>
            </a:r>
            <a:r>
              <a:rPr lang="en-US" sz="3200" spc="-5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lang="en-US" sz="3200" dirty="0">
                <a:solidFill>
                  <a:srgbClr val="203C6A"/>
                </a:solidFill>
                <a:latin typeface="Garamond"/>
                <a:cs typeface="Garamond"/>
              </a:rPr>
              <a:t>in</a:t>
            </a:r>
            <a:r>
              <a:rPr lang="en-US" sz="3200" spc="-6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lang="en-US" sz="3200" dirty="0">
                <a:solidFill>
                  <a:srgbClr val="203C6A"/>
                </a:solidFill>
                <a:latin typeface="Garamond"/>
                <a:cs typeface="Garamond"/>
              </a:rPr>
              <a:t>event</a:t>
            </a:r>
            <a:r>
              <a:rPr lang="en-US" sz="3200" spc="-4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lang="en-US" sz="3200" dirty="0">
                <a:solidFill>
                  <a:srgbClr val="203C6A"/>
                </a:solidFill>
                <a:latin typeface="Garamond"/>
                <a:cs typeface="Garamond"/>
              </a:rPr>
              <a:t>of</a:t>
            </a:r>
            <a:r>
              <a:rPr lang="en-US" sz="3200" spc="-7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lang="en-US" sz="3200" dirty="0">
                <a:solidFill>
                  <a:srgbClr val="203C6A"/>
                </a:solidFill>
                <a:latin typeface="Garamond"/>
                <a:cs typeface="Garamond"/>
              </a:rPr>
              <a:t>breach</a:t>
            </a:r>
            <a:r>
              <a:rPr lang="en-US" sz="3200" spc="-6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lang="en-US" sz="3200" dirty="0">
                <a:solidFill>
                  <a:srgbClr val="203C6A"/>
                </a:solidFill>
                <a:latin typeface="Garamond"/>
                <a:cs typeface="Garamond"/>
              </a:rPr>
              <a:t>against</a:t>
            </a:r>
            <a:r>
              <a:rPr lang="en-US" sz="3200" spc="-4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lang="en-US" sz="3200" spc="-20" dirty="0">
                <a:solidFill>
                  <a:srgbClr val="203C6A"/>
                </a:solidFill>
                <a:latin typeface="Garamond"/>
                <a:cs typeface="Garamond"/>
              </a:rPr>
              <a:t>MOGE</a:t>
            </a:r>
            <a:endParaRPr lang="en-US" sz="3200" dirty="0">
              <a:latin typeface="Garamond"/>
              <a:cs typeface="Garamond"/>
            </a:endParaRPr>
          </a:p>
          <a:p>
            <a:pPr marL="476884" marR="453390" indent="-464820">
              <a:lnSpc>
                <a:spcPct val="100499"/>
              </a:lnSpc>
              <a:spcBef>
                <a:spcPts val="750"/>
              </a:spcBef>
              <a:buFont typeface="Arial"/>
              <a:buChar char="•"/>
              <a:tabLst>
                <a:tab pos="476884" algn="l"/>
              </a:tabLst>
            </a:pPr>
            <a:r>
              <a:rPr sz="3200" dirty="0">
                <a:solidFill>
                  <a:srgbClr val="203C6A"/>
                </a:solidFill>
                <a:latin typeface="Garamond"/>
                <a:cs typeface="Garamond"/>
              </a:rPr>
              <a:t>Enforcement</a:t>
            </a:r>
            <a:r>
              <a:rPr sz="3200" spc="-6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3200" dirty="0">
                <a:solidFill>
                  <a:srgbClr val="203C6A"/>
                </a:solidFill>
                <a:latin typeface="Garamond"/>
                <a:cs typeface="Garamond"/>
              </a:rPr>
              <a:t>of</a:t>
            </a:r>
            <a:r>
              <a:rPr sz="3200" spc="-7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3200" dirty="0">
                <a:solidFill>
                  <a:srgbClr val="203C6A"/>
                </a:solidFill>
                <a:latin typeface="Garamond"/>
                <a:cs typeface="Garamond"/>
              </a:rPr>
              <a:t>Arbitration</a:t>
            </a:r>
            <a:r>
              <a:rPr sz="3200" spc="-7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3200" spc="-10" dirty="0">
                <a:solidFill>
                  <a:srgbClr val="203C6A"/>
                </a:solidFill>
                <a:latin typeface="Garamond"/>
                <a:cs typeface="Garamond"/>
              </a:rPr>
              <a:t>Award</a:t>
            </a:r>
            <a:endParaRPr sz="2800" dirty="0">
              <a:latin typeface="Garamond"/>
              <a:cs typeface="Garamond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59740" y="979271"/>
            <a:ext cx="5861050" cy="1127760"/>
          </a:xfrm>
          <a:prstGeom prst="rect">
            <a:avLst/>
          </a:prstGeom>
        </p:spPr>
        <p:txBody>
          <a:bodyPr vert="horz" wrap="square" lIns="0" tIns="8255" rIns="0" bIns="0" rtlCol="0">
            <a:spAutoFit/>
          </a:bodyPr>
          <a:lstStyle/>
          <a:p>
            <a:pPr marL="12700" marR="5080">
              <a:lnSpc>
                <a:spcPct val="100800"/>
              </a:lnSpc>
              <a:spcBef>
                <a:spcPts val="65"/>
              </a:spcBef>
            </a:pPr>
            <a:r>
              <a:rPr sz="3600" dirty="0"/>
              <a:t>Risk</a:t>
            </a:r>
            <a:r>
              <a:rPr sz="3600" spc="-90" dirty="0"/>
              <a:t> </a:t>
            </a:r>
            <a:r>
              <a:rPr sz="3600" dirty="0"/>
              <a:t>Management</a:t>
            </a:r>
            <a:r>
              <a:rPr sz="3600" spc="-100" dirty="0"/>
              <a:t> </a:t>
            </a:r>
            <a:r>
              <a:rPr sz="3600" dirty="0"/>
              <a:t>Strategies</a:t>
            </a:r>
            <a:r>
              <a:rPr sz="3600" spc="-100" dirty="0"/>
              <a:t> </a:t>
            </a:r>
            <a:r>
              <a:rPr sz="3600" spc="-50" dirty="0"/>
              <a:t>- </a:t>
            </a:r>
            <a:r>
              <a:rPr sz="3600" spc="-10" dirty="0"/>
              <a:t>Recommendation</a:t>
            </a:r>
            <a:endParaRPr sz="3600"/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ct val="100000"/>
              </a:lnSpc>
            </a:pPr>
            <a:fld id="{81D60167-4931-47E6-BA6A-407CBD079E47}" type="slidenum">
              <a:rPr spc="-25" dirty="0"/>
              <a:t>17</a:t>
            </a:fld>
            <a:endParaRPr spc="-25" dirty="0"/>
          </a:p>
        </p:txBody>
      </p:sp>
      <p:sp>
        <p:nvSpPr>
          <p:cNvPr id="5" name="object 5"/>
          <p:cNvSpPr txBox="1"/>
          <p:nvPr/>
        </p:nvSpPr>
        <p:spPr>
          <a:xfrm>
            <a:off x="6738429" y="6562111"/>
            <a:ext cx="1567815" cy="1962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sz="1200" spc="-10" dirty="0">
                <a:solidFill>
                  <a:srgbClr val="FFFFFF"/>
                </a:solidFill>
                <a:latin typeface="Arial"/>
                <a:cs typeface="Arial"/>
                <a:hlinkClick r:id="rId2"/>
              </a:rPr>
              <a:t>www.duanemorris.com</a:t>
            </a:r>
            <a:endParaRPr sz="12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59740" y="2383662"/>
            <a:ext cx="8415655" cy="415947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476884" marR="5080" indent="-464820">
              <a:lnSpc>
                <a:spcPct val="100000"/>
              </a:lnSpc>
              <a:spcBef>
                <a:spcPts val="95"/>
              </a:spcBef>
              <a:buFont typeface="Arial"/>
              <a:buChar char="•"/>
              <a:tabLst>
                <a:tab pos="476884" algn="l"/>
              </a:tabLst>
            </a:pPr>
            <a:r>
              <a:rPr sz="2800" dirty="0">
                <a:solidFill>
                  <a:srgbClr val="203C6A"/>
                </a:solidFill>
                <a:latin typeface="Garamond"/>
                <a:cs typeface="Garamond"/>
              </a:rPr>
              <a:t>Engage</a:t>
            </a:r>
            <a:r>
              <a:rPr sz="2800" spc="-5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800" dirty="0">
                <a:solidFill>
                  <a:srgbClr val="203C6A"/>
                </a:solidFill>
                <a:latin typeface="Garamond"/>
                <a:cs typeface="Garamond"/>
              </a:rPr>
              <a:t>local</a:t>
            </a:r>
            <a:r>
              <a:rPr sz="2800" spc="-5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800" dirty="0">
                <a:solidFill>
                  <a:srgbClr val="203C6A"/>
                </a:solidFill>
                <a:latin typeface="Garamond"/>
                <a:cs typeface="Garamond"/>
              </a:rPr>
              <a:t>counsel</a:t>
            </a:r>
            <a:r>
              <a:rPr sz="2800" spc="-4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800" dirty="0">
                <a:solidFill>
                  <a:srgbClr val="203C6A"/>
                </a:solidFill>
                <a:latin typeface="Garamond"/>
                <a:cs typeface="Garamond"/>
              </a:rPr>
              <a:t>to</a:t>
            </a:r>
            <a:r>
              <a:rPr sz="2800" spc="-4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800" dirty="0">
                <a:solidFill>
                  <a:srgbClr val="203C6A"/>
                </a:solidFill>
                <a:latin typeface="Garamond"/>
                <a:cs typeface="Garamond"/>
              </a:rPr>
              <a:t>assist</a:t>
            </a:r>
            <a:r>
              <a:rPr sz="2800" spc="-3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800" dirty="0">
                <a:solidFill>
                  <a:srgbClr val="203C6A"/>
                </a:solidFill>
                <a:latin typeface="Garamond"/>
                <a:cs typeface="Garamond"/>
              </a:rPr>
              <a:t>with</a:t>
            </a:r>
            <a:r>
              <a:rPr sz="2800" spc="-4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800" dirty="0">
                <a:solidFill>
                  <a:srgbClr val="203C6A"/>
                </a:solidFill>
                <a:latin typeface="Garamond"/>
                <a:cs typeface="Garamond"/>
              </a:rPr>
              <a:t>submitting</a:t>
            </a:r>
            <a:r>
              <a:rPr sz="2800" spc="-4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800" spc="-10" dirty="0">
                <a:solidFill>
                  <a:srgbClr val="203C6A"/>
                </a:solidFill>
                <a:latin typeface="Garamond"/>
                <a:cs typeface="Garamond"/>
              </a:rPr>
              <a:t>contractual </a:t>
            </a:r>
            <a:r>
              <a:rPr sz="2800" dirty="0">
                <a:solidFill>
                  <a:srgbClr val="203C6A"/>
                </a:solidFill>
                <a:latin typeface="Garamond"/>
                <a:cs typeface="Garamond"/>
              </a:rPr>
              <a:t>exceptions</a:t>
            </a:r>
            <a:r>
              <a:rPr sz="2800" spc="-2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800" dirty="0">
                <a:solidFill>
                  <a:srgbClr val="203C6A"/>
                </a:solidFill>
                <a:latin typeface="Garamond"/>
                <a:cs typeface="Garamond"/>
              </a:rPr>
              <a:t>to</a:t>
            </a:r>
            <a:r>
              <a:rPr sz="2800" spc="-2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800" dirty="0">
                <a:solidFill>
                  <a:srgbClr val="203C6A"/>
                </a:solidFill>
                <a:latin typeface="Garamond"/>
                <a:cs typeface="Garamond"/>
              </a:rPr>
              <a:t>the</a:t>
            </a:r>
            <a:r>
              <a:rPr sz="2800" spc="-4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800" spc="-10" dirty="0">
                <a:solidFill>
                  <a:srgbClr val="203C6A"/>
                </a:solidFill>
                <a:latin typeface="Garamond"/>
                <a:cs typeface="Garamond"/>
              </a:rPr>
              <a:t>Tender.</a:t>
            </a:r>
            <a:endParaRPr sz="2800" dirty="0">
              <a:latin typeface="Garamond"/>
              <a:cs typeface="Garamond"/>
            </a:endParaRPr>
          </a:p>
          <a:p>
            <a:pPr marL="476884" marR="21590" indent="-464820">
              <a:spcBef>
                <a:spcPts val="670"/>
              </a:spcBef>
              <a:buFont typeface="Arial"/>
              <a:buChar char="•"/>
              <a:tabLst>
                <a:tab pos="476884" algn="l"/>
              </a:tabLst>
            </a:pPr>
            <a:r>
              <a:rPr lang="en-US" sz="2800" dirty="0">
                <a:solidFill>
                  <a:srgbClr val="203C6A"/>
                </a:solidFill>
                <a:latin typeface="Garamond"/>
                <a:cs typeface="Garamond"/>
              </a:rPr>
              <a:t>If</a:t>
            </a:r>
            <a:r>
              <a:rPr lang="en-US" sz="2800" spc="-3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lang="en-US" sz="2800" dirty="0">
                <a:solidFill>
                  <a:srgbClr val="203C6A"/>
                </a:solidFill>
                <a:latin typeface="Garamond"/>
                <a:cs typeface="Garamond"/>
              </a:rPr>
              <a:t>no</a:t>
            </a:r>
            <a:r>
              <a:rPr lang="en-US" sz="2800" spc="-5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lang="en-US" sz="2800" dirty="0">
                <a:solidFill>
                  <a:srgbClr val="203C6A"/>
                </a:solidFill>
                <a:latin typeface="Garamond"/>
                <a:cs typeface="Garamond"/>
              </a:rPr>
              <a:t>contractual</a:t>
            </a:r>
            <a:r>
              <a:rPr lang="en-US" sz="2800" spc="-5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lang="en-US" sz="2800" dirty="0">
                <a:solidFill>
                  <a:srgbClr val="203C6A"/>
                </a:solidFill>
                <a:latin typeface="Garamond"/>
                <a:cs typeface="Garamond"/>
              </a:rPr>
              <a:t>exceptions</a:t>
            </a:r>
            <a:r>
              <a:rPr lang="en-US" sz="2800" spc="-4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lang="en-US" sz="2800" dirty="0">
                <a:solidFill>
                  <a:srgbClr val="203C6A"/>
                </a:solidFill>
                <a:latin typeface="Garamond"/>
                <a:cs typeface="Garamond"/>
              </a:rPr>
              <a:t>are</a:t>
            </a:r>
            <a:r>
              <a:rPr lang="en-US" sz="2800" spc="-5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lang="en-US" sz="2800" dirty="0">
                <a:solidFill>
                  <a:srgbClr val="203C6A"/>
                </a:solidFill>
                <a:latin typeface="Garamond"/>
                <a:cs typeface="Garamond"/>
              </a:rPr>
              <a:t>permitted, protections under Myanmar Investment Law should be taken note of.</a:t>
            </a:r>
            <a:endParaRPr lang="en-AU" altLang="en-US" sz="2800" dirty="0">
              <a:highlight>
                <a:srgbClr val="FFFF00"/>
              </a:highlight>
              <a:latin typeface="Garamond" panose="02020404030301010803" pitchFamily="18" charset="0"/>
            </a:endParaRPr>
          </a:p>
          <a:p>
            <a:pPr marL="476884" marR="21590" indent="-464820">
              <a:lnSpc>
                <a:spcPct val="100000"/>
              </a:lnSpc>
              <a:spcBef>
                <a:spcPts val="670"/>
              </a:spcBef>
              <a:buFont typeface="Arial"/>
              <a:buChar char="•"/>
              <a:tabLst>
                <a:tab pos="476884" algn="l"/>
              </a:tabLst>
            </a:pPr>
            <a:r>
              <a:rPr lang="en-US" sz="2800" spc="-10" dirty="0">
                <a:solidFill>
                  <a:srgbClr val="203C6A"/>
                </a:solidFill>
                <a:latin typeface="Garamond"/>
                <a:cs typeface="Garamond"/>
              </a:rPr>
              <a:t>Understanding </a:t>
            </a:r>
            <a:r>
              <a:rPr lang="en-US" sz="2800" dirty="0">
                <a:solidFill>
                  <a:srgbClr val="203C6A"/>
                </a:solidFill>
                <a:latin typeface="Garamond"/>
                <a:cs typeface="Garamond"/>
              </a:rPr>
              <a:t>local</a:t>
            </a:r>
            <a:r>
              <a:rPr lang="en-US" sz="2800" spc="-4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lang="en-US" sz="2800" dirty="0">
                <a:solidFill>
                  <a:srgbClr val="203C6A"/>
                </a:solidFill>
                <a:latin typeface="Garamond"/>
                <a:cs typeface="Garamond"/>
              </a:rPr>
              <a:t>law</a:t>
            </a:r>
            <a:r>
              <a:rPr lang="en-US" sz="2800" spc="-4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lang="en-US" sz="2800" dirty="0">
                <a:solidFill>
                  <a:srgbClr val="203C6A"/>
                </a:solidFill>
                <a:latin typeface="Garamond"/>
                <a:cs typeface="Garamond"/>
              </a:rPr>
              <a:t>aspects</a:t>
            </a:r>
            <a:r>
              <a:rPr lang="en-US" sz="2800" spc="-2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lang="en-US" sz="2800" dirty="0">
                <a:solidFill>
                  <a:srgbClr val="203C6A"/>
                </a:solidFill>
                <a:latin typeface="Garamond"/>
                <a:cs typeface="Garamond"/>
              </a:rPr>
              <a:t>is</a:t>
            </a:r>
            <a:r>
              <a:rPr lang="en-US" sz="2800" spc="-3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lang="en-US" sz="2800" dirty="0">
                <a:solidFill>
                  <a:srgbClr val="203C6A"/>
                </a:solidFill>
                <a:latin typeface="Garamond"/>
                <a:cs typeface="Garamond"/>
              </a:rPr>
              <a:t>important</a:t>
            </a:r>
            <a:r>
              <a:rPr lang="en-US" sz="2800" spc="-5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lang="en-US" sz="2800" dirty="0">
                <a:solidFill>
                  <a:srgbClr val="203C6A"/>
                </a:solidFill>
                <a:latin typeface="Garamond"/>
                <a:cs typeface="Garamond"/>
              </a:rPr>
              <a:t>to</a:t>
            </a:r>
            <a:r>
              <a:rPr lang="en-US" sz="2800" spc="-3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lang="en-US" sz="2800" dirty="0">
                <a:solidFill>
                  <a:srgbClr val="203C6A"/>
                </a:solidFill>
                <a:latin typeface="Garamond"/>
                <a:cs typeface="Garamond"/>
              </a:rPr>
              <a:t>allow</a:t>
            </a:r>
            <a:r>
              <a:rPr lang="en-US" sz="2800" spc="-4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lang="en-US" sz="2800" dirty="0">
                <a:solidFill>
                  <a:srgbClr val="203C6A"/>
                </a:solidFill>
                <a:latin typeface="Garamond"/>
                <a:cs typeface="Garamond"/>
              </a:rPr>
              <a:t>Foreign</a:t>
            </a:r>
            <a:r>
              <a:rPr lang="en-US" sz="2800" spc="-3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lang="en-US" sz="2800" spc="-10" dirty="0">
                <a:solidFill>
                  <a:srgbClr val="203C6A"/>
                </a:solidFill>
                <a:latin typeface="Garamond"/>
                <a:cs typeface="Garamond"/>
              </a:rPr>
              <a:t>Investor</a:t>
            </a:r>
            <a:r>
              <a:rPr lang="en-US" sz="2800" spc="70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lang="en-US" sz="2800" dirty="0">
                <a:solidFill>
                  <a:srgbClr val="203C6A"/>
                </a:solidFill>
                <a:latin typeface="Garamond"/>
                <a:cs typeface="Garamond"/>
              </a:rPr>
              <a:t>to</a:t>
            </a:r>
            <a:r>
              <a:rPr lang="en-US" sz="2800" spc="-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lang="en-US" sz="2800" spc="-10" dirty="0">
                <a:solidFill>
                  <a:srgbClr val="203C6A"/>
                </a:solidFill>
                <a:latin typeface="Garamond"/>
                <a:cs typeface="Garamond"/>
              </a:rPr>
              <a:t>‘price-</a:t>
            </a:r>
            <a:r>
              <a:rPr lang="en-US" sz="2800" dirty="0">
                <a:solidFill>
                  <a:srgbClr val="203C6A"/>
                </a:solidFill>
                <a:latin typeface="Garamond"/>
                <a:cs typeface="Garamond"/>
              </a:rPr>
              <a:t>in’</a:t>
            </a:r>
            <a:r>
              <a:rPr lang="en-US" sz="2800" spc="-1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lang="en-US" sz="2800" spc="-20" dirty="0">
                <a:solidFill>
                  <a:srgbClr val="203C6A"/>
                </a:solidFill>
                <a:latin typeface="Garamond"/>
                <a:cs typeface="Garamond"/>
              </a:rPr>
              <a:t>risk.</a:t>
            </a:r>
            <a:endParaRPr lang="en-US" sz="2800" dirty="0">
              <a:latin typeface="Garamond"/>
              <a:cs typeface="Garamond"/>
            </a:endParaRPr>
          </a:p>
          <a:p>
            <a:pPr marL="476884" marR="506095" indent="-464820">
              <a:lnSpc>
                <a:spcPct val="100000"/>
              </a:lnSpc>
              <a:spcBef>
                <a:spcPts val="675"/>
              </a:spcBef>
              <a:buFont typeface="Arial"/>
              <a:buChar char="•"/>
              <a:tabLst>
                <a:tab pos="476884" algn="l"/>
              </a:tabLst>
            </a:pPr>
            <a:r>
              <a:rPr sz="2800" dirty="0">
                <a:solidFill>
                  <a:srgbClr val="203C6A"/>
                </a:solidFill>
                <a:latin typeface="Garamond"/>
                <a:cs typeface="Garamond"/>
              </a:rPr>
              <a:t>Understanding</a:t>
            </a:r>
            <a:r>
              <a:rPr sz="2800" spc="-7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800" dirty="0">
                <a:solidFill>
                  <a:srgbClr val="203C6A"/>
                </a:solidFill>
                <a:latin typeface="Garamond"/>
                <a:cs typeface="Garamond"/>
              </a:rPr>
              <a:t>doing</a:t>
            </a:r>
            <a:r>
              <a:rPr sz="2800" spc="-6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800" dirty="0">
                <a:solidFill>
                  <a:srgbClr val="203C6A"/>
                </a:solidFill>
                <a:latin typeface="Garamond"/>
                <a:cs typeface="Garamond"/>
              </a:rPr>
              <a:t>business</a:t>
            </a:r>
            <a:r>
              <a:rPr sz="2800" spc="-5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800" dirty="0">
                <a:solidFill>
                  <a:srgbClr val="203C6A"/>
                </a:solidFill>
                <a:latin typeface="Garamond"/>
                <a:cs typeface="Garamond"/>
              </a:rPr>
              <a:t>in</a:t>
            </a:r>
            <a:r>
              <a:rPr sz="2800" spc="-6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800" dirty="0">
                <a:solidFill>
                  <a:srgbClr val="203C6A"/>
                </a:solidFill>
                <a:latin typeface="Garamond"/>
                <a:cs typeface="Garamond"/>
              </a:rPr>
              <a:t>Myanmar</a:t>
            </a:r>
            <a:r>
              <a:rPr sz="2800" spc="-5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800" dirty="0">
                <a:solidFill>
                  <a:srgbClr val="203C6A"/>
                </a:solidFill>
                <a:latin typeface="Garamond"/>
                <a:cs typeface="Garamond"/>
              </a:rPr>
              <a:t>–</a:t>
            </a:r>
            <a:r>
              <a:rPr sz="2800" spc="-6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800" spc="-10" dirty="0">
                <a:solidFill>
                  <a:srgbClr val="203C6A"/>
                </a:solidFill>
                <a:latin typeface="Garamond"/>
                <a:cs typeface="Garamond"/>
              </a:rPr>
              <a:t>avoiding </a:t>
            </a:r>
            <a:r>
              <a:rPr sz="2800" dirty="0">
                <a:solidFill>
                  <a:srgbClr val="203C6A"/>
                </a:solidFill>
                <a:latin typeface="Garamond"/>
                <a:cs typeface="Garamond"/>
              </a:rPr>
              <a:t>the</a:t>
            </a:r>
            <a:r>
              <a:rPr sz="2800" spc="-6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800" dirty="0">
                <a:solidFill>
                  <a:srgbClr val="203C6A"/>
                </a:solidFill>
                <a:latin typeface="Garamond"/>
                <a:cs typeface="Garamond"/>
              </a:rPr>
              <a:t>common</a:t>
            </a:r>
            <a:r>
              <a:rPr sz="2800" spc="-5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800" spc="-10" dirty="0">
                <a:solidFill>
                  <a:srgbClr val="203C6A"/>
                </a:solidFill>
                <a:latin typeface="Garamond"/>
                <a:cs typeface="Garamond"/>
              </a:rPr>
              <a:t>pitfalls</a:t>
            </a:r>
            <a:endParaRPr sz="2800" dirty="0">
              <a:latin typeface="Garamond"/>
              <a:cs typeface="Garamond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/>
              <a:t>Any</a:t>
            </a:r>
            <a:r>
              <a:rPr spc="-50" dirty="0"/>
              <a:t> </a:t>
            </a:r>
            <a:r>
              <a:rPr spc="-10" dirty="0"/>
              <a:t>News?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ct val="100000"/>
              </a:lnSpc>
            </a:pPr>
            <a:fld id="{81D60167-4931-47E6-BA6A-407CBD079E47}" type="slidenum">
              <a:rPr spc="-25" dirty="0"/>
              <a:t>18</a:t>
            </a:fld>
            <a:endParaRPr spc="-25" dirty="0"/>
          </a:p>
        </p:txBody>
      </p:sp>
      <p:sp>
        <p:nvSpPr>
          <p:cNvPr id="5" name="object 5"/>
          <p:cNvSpPr txBox="1"/>
          <p:nvPr/>
        </p:nvSpPr>
        <p:spPr>
          <a:xfrm>
            <a:off x="6738429" y="6562111"/>
            <a:ext cx="1567815" cy="1962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sz="1200" spc="-10" dirty="0">
                <a:solidFill>
                  <a:srgbClr val="FFFFFF"/>
                </a:solidFill>
                <a:latin typeface="Arial"/>
                <a:cs typeface="Arial"/>
                <a:hlinkClick r:id="rId2"/>
              </a:rPr>
              <a:t>www.duanemorris.com</a:t>
            </a:r>
            <a:endParaRPr sz="12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59740" y="1904492"/>
            <a:ext cx="8531860" cy="4322337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457200" lvl="1" indent="-457200">
              <a:buFont typeface="Arial" panose="020B0604020202020204" pitchFamily="34" charset="0"/>
              <a:buChar char="•"/>
              <a:defRPr/>
            </a:pPr>
            <a:r>
              <a:rPr lang="en-US" sz="2800" dirty="0"/>
              <a:t>MOGE has signed a production sharing contract (PSC) with Gulf Petroleum Myanmar, a Thai-owned company based in Myanmar, for an offshore oil and gas block (M-10) in the country’s Gulf of </a:t>
            </a:r>
            <a:r>
              <a:rPr lang="en-US" sz="2800" dirty="0" err="1"/>
              <a:t>Mottama</a:t>
            </a:r>
            <a:r>
              <a:rPr lang="en-US" sz="2800" dirty="0"/>
              <a:t>. </a:t>
            </a:r>
          </a:p>
          <a:p>
            <a:pPr lvl="1">
              <a:defRPr/>
            </a:pPr>
            <a:endParaRPr lang="en-US" sz="2800" dirty="0"/>
          </a:p>
          <a:p>
            <a:pPr marL="457200" lvl="1" indent="-457200">
              <a:buFont typeface="Arial" panose="020B0604020202020204" pitchFamily="34" charset="0"/>
              <a:buChar char="•"/>
              <a:defRPr/>
            </a:pPr>
            <a:r>
              <a:rPr lang="en-US" sz="2800" dirty="0"/>
              <a:t>As for the remaining six blocks, the </a:t>
            </a:r>
            <a:r>
              <a:rPr lang="en-US" sz="2800" dirty="0" err="1"/>
              <a:t>MoE</a:t>
            </a:r>
            <a:r>
              <a:rPr lang="en-US" sz="2800" dirty="0"/>
              <a:t> disclosed that oil and natural gas exploration, drilling, and production activities are underway in </a:t>
            </a:r>
            <a:r>
              <a:rPr lang="en-US" sz="2800" dirty="0" err="1"/>
              <a:t>Yadana</a:t>
            </a:r>
            <a:r>
              <a:rPr lang="en-US" sz="2800" dirty="0"/>
              <a:t>, </a:t>
            </a:r>
            <a:r>
              <a:rPr lang="en-US" sz="2800" dirty="0" err="1"/>
              <a:t>Yetagun</a:t>
            </a:r>
            <a:r>
              <a:rPr lang="en-US" sz="2800" dirty="0"/>
              <a:t>, </a:t>
            </a:r>
            <a:r>
              <a:rPr lang="en-US" sz="2800" dirty="0" err="1"/>
              <a:t>Zawtika</a:t>
            </a:r>
            <a:r>
              <a:rPr lang="en-US" sz="2800" dirty="0"/>
              <a:t>, and Shwe.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971711" y="1340523"/>
            <a:ext cx="341058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dirty="0"/>
              <a:t>Thank</a:t>
            </a:r>
            <a:r>
              <a:rPr sz="2800" spc="-65" dirty="0"/>
              <a:t> </a:t>
            </a:r>
            <a:r>
              <a:rPr sz="2800" dirty="0"/>
              <a:t>you</a:t>
            </a:r>
            <a:r>
              <a:rPr sz="2800" spc="-45" dirty="0"/>
              <a:t> </a:t>
            </a:r>
            <a:r>
              <a:rPr sz="2800" dirty="0"/>
              <a:t>very</a:t>
            </a:r>
            <a:r>
              <a:rPr sz="2800" spc="-45" dirty="0"/>
              <a:t> </a:t>
            </a:r>
            <a:r>
              <a:rPr sz="2800" spc="-10" dirty="0"/>
              <a:t>much!</a:t>
            </a:r>
            <a:endParaRPr sz="2800"/>
          </a:p>
        </p:txBody>
      </p:sp>
      <p:sp>
        <p:nvSpPr>
          <p:cNvPr id="8" name="object 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ct val="100000"/>
              </a:lnSpc>
            </a:pPr>
            <a:fld id="{81D60167-4931-47E6-BA6A-407CBD079E47}" type="slidenum">
              <a:rPr spc="-25" dirty="0"/>
              <a:t>19</a:t>
            </a:fld>
            <a:endParaRPr spc="-25" dirty="0"/>
          </a:p>
        </p:txBody>
      </p:sp>
      <p:sp>
        <p:nvSpPr>
          <p:cNvPr id="9" name="object 9"/>
          <p:cNvSpPr txBox="1"/>
          <p:nvPr/>
        </p:nvSpPr>
        <p:spPr>
          <a:xfrm>
            <a:off x="6738429" y="6562111"/>
            <a:ext cx="1567815" cy="1962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sz="1200" spc="-10" dirty="0">
                <a:solidFill>
                  <a:srgbClr val="FFFFFF"/>
                </a:solidFill>
                <a:latin typeface="Arial"/>
                <a:cs typeface="Arial"/>
                <a:hlinkClick r:id="rId2"/>
              </a:rPr>
              <a:t>www.duanemorris.com</a:t>
            </a:r>
            <a:endParaRPr sz="12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58152" y="2534475"/>
            <a:ext cx="250444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dirty="0">
                <a:solidFill>
                  <a:srgbClr val="203C6A"/>
                </a:solidFill>
                <a:latin typeface="Garamond"/>
                <a:cs typeface="Garamond"/>
              </a:rPr>
              <a:t>Duane</a:t>
            </a:r>
            <a:r>
              <a:rPr sz="2000" b="1" spc="-5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b="1" dirty="0">
                <a:solidFill>
                  <a:srgbClr val="203C6A"/>
                </a:solidFill>
                <a:latin typeface="Garamond"/>
                <a:cs typeface="Garamond"/>
              </a:rPr>
              <a:t>Morris</a:t>
            </a:r>
            <a:r>
              <a:rPr sz="2000" b="1" spc="-4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b="1" spc="-10" dirty="0">
                <a:solidFill>
                  <a:srgbClr val="203C6A"/>
                </a:solidFill>
                <a:latin typeface="Garamond"/>
                <a:cs typeface="Garamond"/>
              </a:rPr>
              <a:t>Vietnam</a:t>
            </a:r>
            <a:endParaRPr sz="2000">
              <a:latin typeface="Garamond"/>
              <a:cs typeface="Garamond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030134" y="2534475"/>
            <a:ext cx="372554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dirty="0">
                <a:solidFill>
                  <a:srgbClr val="203C6A"/>
                </a:solidFill>
                <a:latin typeface="Garamond"/>
                <a:cs typeface="Garamond"/>
              </a:rPr>
              <a:t>Duane</a:t>
            </a:r>
            <a:r>
              <a:rPr sz="2000" b="1" spc="-3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b="1" dirty="0">
                <a:solidFill>
                  <a:srgbClr val="203C6A"/>
                </a:solidFill>
                <a:latin typeface="Garamond"/>
                <a:cs typeface="Garamond"/>
              </a:rPr>
              <a:t>Morris</a:t>
            </a:r>
            <a:r>
              <a:rPr sz="2000" b="1" spc="-3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b="1" dirty="0">
                <a:solidFill>
                  <a:srgbClr val="203C6A"/>
                </a:solidFill>
                <a:latin typeface="Garamond"/>
                <a:cs typeface="Garamond"/>
              </a:rPr>
              <a:t>&amp;</a:t>
            </a:r>
            <a:r>
              <a:rPr sz="2000" b="1" spc="-3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b="1" dirty="0">
                <a:solidFill>
                  <a:srgbClr val="203C6A"/>
                </a:solidFill>
                <a:latin typeface="Garamond"/>
                <a:cs typeface="Garamond"/>
              </a:rPr>
              <a:t>Selvam</a:t>
            </a:r>
            <a:r>
              <a:rPr sz="2000" b="1" spc="-3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b="1" spc="-10" dirty="0">
                <a:solidFill>
                  <a:srgbClr val="203C6A"/>
                </a:solidFill>
                <a:latin typeface="Garamond"/>
                <a:cs typeface="Garamond"/>
              </a:rPr>
              <a:t>Myanmar</a:t>
            </a:r>
            <a:endParaRPr sz="2000">
              <a:latin typeface="Garamond"/>
              <a:cs typeface="Garamond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58152" y="3175071"/>
            <a:ext cx="4358640" cy="1031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10000"/>
              </a:lnSpc>
              <a:spcBef>
                <a:spcPts val="95"/>
              </a:spcBef>
            </a:pPr>
            <a:r>
              <a:rPr sz="2000" b="1" dirty="0">
                <a:solidFill>
                  <a:srgbClr val="203C6A"/>
                </a:solidFill>
                <a:latin typeface="Garamond"/>
                <a:cs typeface="Garamond"/>
              </a:rPr>
              <a:t>Pacific</a:t>
            </a:r>
            <a:r>
              <a:rPr sz="2000" b="1" spc="-5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b="1" dirty="0">
                <a:solidFill>
                  <a:srgbClr val="203C6A"/>
                </a:solidFill>
                <a:latin typeface="Garamond"/>
                <a:cs typeface="Garamond"/>
              </a:rPr>
              <a:t>Place,</a:t>
            </a:r>
            <a:r>
              <a:rPr sz="2000" b="1" spc="-2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b="1" dirty="0">
                <a:solidFill>
                  <a:srgbClr val="203C6A"/>
                </a:solidFill>
                <a:latin typeface="Garamond"/>
                <a:cs typeface="Garamond"/>
              </a:rPr>
              <a:t>Unit</a:t>
            </a:r>
            <a:r>
              <a:rPr sz="2000" b="1" spc="-4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b="1" dirty="0">
                <a:solidFill>
                  <a:srgbClr val="203C6A"/>
                </a:solidFill>
                <a:latin typeface="Garamond"/>
                <a:cs typeface="Garamond"/>
              </a:rPr>
              <a:t>V1307/08,</a:t>
            </a:r>
            <a:r>
              <a:rPr sz="2000" b="1" spc="-2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b="1" dirty="0">
                <a:solidFill>
                  <a:srgbClr val="203C6A"/>
                </a:solidFill>
                <a:latin typeface="Garamond"/>
                <a:cs typeface="Garamond"/>
              </a:rPr>
              <a:t>13th</a:t>
            </a:r>
            <a:r>
              <a:rPr sz="2000" b="1" spc="-4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b="1" spc="-10" dirty="0">
                <a:solidFill>
                  <a:srgbClr val="203C6A"/>
                </a:solidFill>
                <a:latin typeface="Garamond"/>
                <a:cs typeface="Garamond"/>
              </a:rPr>
              <a:t>Floor, </a:t>
            </a:r>
            <a:r>
              <a:rPr sz="2000" b="1" dirty="0">
                <a:solidFill>
                  <a:srgbClr val="203C6A"/>
                </a:solidFill>
                <a:latin typeface="Garamond"/>
                <a:cs typeface="Garamond"/>
              </a:rPr>
              <a:t>83B</a:t>
            </a:r>
            <a:r>
              <a:rPr sz="2000" b="1" spc="-3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b="1" dirty="0">
                <a:solidFill>
                  <a:srgbClr val="203C6A"/>
                </a:solidFill>
                <a:latin typeface="Garamond"/>
                <a:cs typeface="Garamond"/>
              </a:rPr>
              <a:t>Ly</a:t>
            </a:r>
            <a:r>
              <a:rPr sz="2000" b="1" spc="-2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b="1" dirty="0">
                <a:solidFill>
                  <a:srgbClr val="203C6A"/>
                </a:solidFill>
                <a:latin typeface="Garamond"/>
                <a:cs typeface="Garamond"/>
              </a:rPr>
              <a:t>Thuong</a:t>
            </a:r>
            <a:r>
              <a:rPr sz="2000" b="1" spc="-3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b="1" dirty="0">
                <a:solidFill>
                  <a:srgbClr val="203C6A"/>
                </a:solidFill>
                <a:latin typeface="Garamond"/>
                <a:cs typeface="Garamond"/>
              </a:rPr>
              <a:t>Kiet,</a:t>
            </a:r>
            <a:r>
              <a:rPr sz="2000" b="1" spc="-2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b="1" dirty="0">
                <a:solidFill>
                  <a:srgbClr val="203C6A"/>
                </a:solidFill>
                <a:latin typeface="Garamond"/>
                <a:cs typeface="Garamond"/>
              </a:rPr>
              <a:t>Hoan</a:t>
            </a:r>
            <a:r>
              <a:rPr sz="2000" b="1" spc="-3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b="1" dirty="0">
                <a:solidFill>
                  <a:srgbClr val="203C6A"/>
                </a:solidFill>
                <a:latin typeface="Garamond"/>
                <a:cs typeface="Garamond"/>
              </a:rPr>
              <a:t>Kiem</a:t>
            </a:r>
            <a:r>
              <a:rPr sz="2000" b="1" spc="-4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b="1" spc="-20" dirty="0">
                <a:solidFill>
                  <a:srgbClr val="203C6A"/>
                </a:solidFill>
                <a:latin typeface="Garamond"/>
                <a:cs typeface="Garamond"/>
              </a:rPr>
              <a:t>Dist </a:t>
            </a:r>
            <a:r>
              <a:rPr sz="2000" b="1" dirty="0">
                <a:solidFill>
                  <a:srgbClr val="203C6A"/>
                </a:solidFill>
                <a:latin typeface="Garamond"/>
                <a:cs typeface="Garamond"/>
              </a:rPr>
              <a:t>Hanoi,</a:t>
            </a:r>
            <a:r>
              <a:rPr sz="2000" b="1" spc="-5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b="1" spc="-10" dirty="0">
                <a:solidFill>
                  <a:srgbClr val="203C6A"/>
                </a:solidFill>
                <a:latin typeface="Garamond"/>
                <a:cs typeface="Garamond"/>
              </a:rPr>
              <a:t>Vietnam</a:t>
            </a:r>
            <a:endParaRPr sz="2000">
              <a:latin typeface="Garamond"/>
              <a:cs typeface="Garamond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030134" y="3175071"/>
            <a:ext cx="3614420" cy="1031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10000"/>
              </a:lnSpc>
              <a:spcBef>
                <a:spcPts val="95"/>
              </a:spcBef>
            </a:pPr>
            <a:r>
              <a:rPr sz="2000" b="1" dirty="0">
                <a:solidFill>
                  <a:srgbClr val="203C6A"/>
                </a:solidFill>
                <a:latin typeface="Garamond"/>
                <a:cs typeface="Garamond"/>
              </a:rPr>
              <a:t>No.</a:t>
            </a:r>
            <a:r>
              <a:rPr sz="2000" b="1" spc="-3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b="1" dirty="0">
                <a:solidFill>
                  <a:srgbClr val="203C6A"/>
                </a:solidFill>
                <a:latin typeface="Garamond"/>
                <a:cs typeface="Garamond"/>
              </a:rPr>
              <a:t>10</a:t>
            </a:r>
            <a:r>
              <a:rPr sz="2000" b="1" spc="-2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b="1" dirty="0">
                <a:solidFill>
                  <a:srgbClr val="203C6A"/>
                </a:solidFill>
                <a:latin typeface="Garamond"/>
                <a:cs typeface="Garamond"/>
              </a:rPr>
              <a:t>Bo</a:t>
            </a:r>
            <a:r>
              <a:rPr sz="2000" b="1" spc="-2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b="1" dirty="0">
                <a:solidFill>
                  <a:srgbClr val="203C6A"/>
                </a:solidFill>
                <a:latin typeface="Garamond"/>
                <a:cs typeface="Garamond"/>
              </a:rPr>
              <a:t>Ya</a:t>
            </a:r>
            <a:r>
              <a:rPr sz="2000" b="1" spc="-2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b="1" dirty="0">
                <a:solidFill>
                  <a:srgbClr val="203C6A"/>
                </a:solidFill>
                <a:latin typeface="Garamond"/>
                <a:cs typeface="Garamond"/>
              </a:rPr>
              <a:t>Zar</a:t>
            </a:r>
            <a:r>
              <a:rPr sz="2000" b="1" spc="-1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b="1" dirty="0">
                <a:solidFill>
                  <a:srgbClr val="203C6A"/>
                </a:solidFill>
                <a:latin typeface="Garamond"/>
                <a:cs typeface="Garamond"/>
              </a:rPr>
              <a:t>Street,</a:t>
            </a:r>
            <a:r>
              <a:rPr sz="2000" b="1" spc="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b="1" dirty="0">
                <a:solidFill>
                  <a:srgbClr val="203C6A"/>
                </a:solidFill>
                <a:latin typeface="Garamond"/>
                <a:cs typeface="Garamond"/>
              </a:rPr>
              <a:t>15</a:t>
            </a:r>
            <a:r>
              <a:rPr sz="2000" b="1" spc="-3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b="1" spc="-10" dirty="0">
                <a:solidFill>
                  <a:srgbClr val="203C6A"/>
                </a:solidFill>
                <a:latin typeface="Garamond"/>
                <a:cs typeface="Garamond"/>
              </a:rPr>
              <a:t>Ward, </a:t>
            </a:r>
            <a:r>
              <a:rPr sz="2000" b="1" dirty="0">
                <a:solidFill>
                  <a:srgbClr val="203C6A"/>
                </a:solidFill>
                <a:latin typeface="Garamond"/>
                <a:cs typeface="Garamond"/>
              </a:rPr>
              <a:t>Baukhtaw</a:t>
            </a:r>
            <a:r>
              <a:rPr sz="2000" b="1" spc="-5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b="1" dirty="0">
                <a:solidFill>
                  <a:srgbClr val="203C6A"/>
                </a:solidFill>
                <a:latin typeface="Garamond"/>
                <a:cs typeface="Garamond"/>
              </a:rPr>
              <a:t>Yankin</a:t>
            </a:r>
            <a:r>
              <a:rPr sz="2000" b="1" spc="-5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b="1" spc="-10" dirty="0">
                <a:solidFill>
                  <a:srgbClr val="203C6A"/>
                </a:solidFill>
                <a:latin typeface="Garamond"/>
                <a:cs typeface="Garamond"/>
              </a:rPr>
              <a:t>Township </a:t>
            </a:r>
            <a:r>
              <a:rPr sz="2000" b="1" dirty="0">
                <a:solidFill>
                  <a:srgbClr val="203C6A"/>
                </a:solidFill>
                <a:latin typeface="Garamond"/>
                <a:cs typeface="Garamond"/>
              </a:rPr>
              <a:t>Yangon</a:t>
            </a:r>
            <a:r>
              <a:rPr sz="2000" b="1" spc="-3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b="1" dirty="0">
                <a:solidFill>
                  <a:srgbClr val="203C6A"/>
                </a:solidFill>
                <a:latin typeface="Garamond"/>
                <a:cs typeface="Garamond"/>
              </a:rPr>
              <a:t>Suite,</a:t>
            </a:r>
            <a:r>
              <a:rPr sz="2000" b="1" spc="-2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000" b="1" spc="-10" dirty="0">
                <a:solidFill>
                  <a:srgbClr val="203C6A"/>
                </a:solidFill>
                <a:latin typeface="Garamond"/>
                <a:cs typeface="Garamond"/>
              </a:rPr>
              <a:t>Myanmar</a:t>
            </a:r>
            <a:endParaRPr sz="2000" dirty="0">
              <a:latin typeface="Garamond"/>
              <a:cs typeface="Garamond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602420" y="4841049"/>
            <a:ext cx="4130675" cy="788670"/>
          </a:xfrm>
          <a:prstGeom prst="rect">
            <a:avLst/>
          </a:prstGeom>
        </p:spPr>
        <p:txBody>
          <a:bodyPr vert="horz" wrap="square" lIns="0" tIns="65404" rIns="0" bIns="0" rtlCol="0">
            <a:spAutoFit/>
          </a:bodyPr>
          <a:lstStyle/>
          <a:p>
            <a:pPr marL="635" algn="ctr">
              <a:lnSpc>
                <a:spcPct val="100000"/>
              </a:lnSpc>
              <a:spcBef>
                <a:spcPts val="515"/>
              </a:spcBef>
            </a:pPr>
            <a:r>
              <a:rPr sz="1800" b="1" dirty="0">
                <a:solidFill>
                  <a:srgbClr val="203C6A"/>
                </a:solidFill>
                <a:latin typeface="Garamond"/>
                <a:cs typeface="Garamond"/>
              </a:rPr>
              <a:t>Contact</a:t>
            </a:r>
            <a:r>
              <a:rPr sz="1800" b="1" spc="-4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1800" b="1" spc="-10" dirty="0">
                <a:solidFill>
                  <a:srgbClr val="203C6A"/>
                </a:solidFill>
                <a:latin typeface="Garamond"/>
                <a:cs typeface="Garamond"/>
              </a:rPr>
              <a:t>email:</a:t>
            </a:r>
            <a:endParaRPr sz="1800">
              <a:latin typeface="Garamond"/>
              <a:cs typeface="Garamond"/>
            </a:endParaRPr>
          </a:p>
          <a:p>
            <a:pPr algn="ctr">
              <a:lnSpc>
                <a:spcPct val="100000"/>
              </a:lnSpc>
              <a:spcBef>
                <a:spcPts val="550"/>
              </a:spcBef>
            </a:pPr>
            <a:r>
              <a:rPr sz="2400" b="1" u="sng" spc="-10" dirty="0">
                <a:solidFill>
                  <a:srgbClr val="009999"/>
                </a:solidFill>
                <a:uFill>
                  <a:solidFill>
                    <a:srgbClr val="009999"/>
                  </a:solidFill>
                </a:uFill>
                <a:latin typeface="Garamond"/>
                <a:cs typeface="Garamond"/>
                <a:hlinkClick r:id="rId3"/>
              </a:rPr>
              <a:t>omassmann@duanemorris.com</a:t>
            </a:r>
            <a:endParaRPr sz="2400">
              <a:latin typeface="Garamond"/>
              <a:cs typeface="Garamond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3970">
              <a:lnSpc>
                <a:spcPct val="100000"/>
              </a:lnSpc>
              <a:spcBef>
                <a:spcPts val="95"/>
              </a:spcBef>
            </a:pPr>
            <a:r>
              <a:rPr dirty="0"/>
              <a:t>Key</a:t>
            </a:r>
            <a:r>
              <a:rPr spc="-50" dirty="0"/>
              <a:t> </a:t>
            </a:r>
            <a:r>
              <a:rPr spc="-10" dirty="0"/>
              <a:t>Legislation: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ct val="100000"/>
              </a:lnSpc>
            </a:pPr>
            <a:fld id="{81D60167-4931-47E6-BA6A-407CBD079E47}" type="slidenum">
              <a:rPr spc="-50" dirty="0"/>
              <a:t>2</a:t>
            </a:fld>
            <a:endParaRPr spc="-50" dirty="0"/>
          </a:p>
        </p:txBody>
      </p:sp>
      <p:sp>
        <p:nvSpPr>
          <p:cNvPr id="5" name="object 5"/>
          <p:cNvSpPr txBox="1"/>
          <p:nvPr/>
        </p:nvSpPr>
        <p:spPr>
          <a:xfrm>
            <a:off x="6738429" y="6562111"/>
            <a:ext cx="1567815" cy="1962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sz="1200" spc="-10" dirty="0">
                <a:solidFill>
                  <a:srgbClr val="FFFFFF"/>
                </a:solidFill>
                <a:latin typeface="Arial"/>
                <a:cs typeface="Arial"/>
                <a:hlinkClick r:id="rId2"/>
              </a:rPr>
              <a:t>www.duanemorris.com</a:t>
            </a:r>
            <a:endParaRPr sz="12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52400" y="1948655"/>
            <a:ext cx="9220200" cy="5137945"/>
          </a:xfrm>
          <a:prstGeom prst="rect">
            <a:avLst/>
          </a:prstGeom>
        </p:spPr>
        <p:txBody>
          <a:bodyPr vert="horz" wrap="square" lIns="0" tIns="109855" rIns="0" bIns="0" rtlCol="0">
            <a:spAutoFit/>
          </a:bodyPr>
          <a:lstStyle/>
          <a:p>
            <a:pPr marL="476884" indent="-464184" algn="l">
              <a:lnSpc>
                <a:spcPct val="100000"/>
              </a:lnSpc>
              <a:buFont typeface="Arial"/>
              <a:buChar char="•"/>
              <a:tabLst>
                <a:tab pos="476884" algn="l"/>
              </a:tabLst>
            </a:pPr>
            <a:r>
              <a:rPr sz="3200" spc="-20" dirty="0">
                <a:solidFill>
                  <a:srgbClr val="203C6A"/>
                </a:solidFill>
                <a:latin typeface="Garamond"/>
                <a:cs typeface="Garamond"/>
              </a:rPr>
              <a:t>State-</a:t>
            </a:r>
            <a:r>
              <a:rPr sz="3200" dirty="0">
                <a:solidFill>
                  <a:srgbClr val="203C6A"/>
                </a:solidFill>
                <a:latin typeface="Garamond"/>
                <a:cs typeface="Garamond"/>
              </a:rPr>
              <a:t>Owned</a:t>
            </a:r>
            <a:r>
              <a:rPr sz="3200" spc="-3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3200" dirty="0">
                <a:solidFill>
                  <a:srgbClr val="203C6A"/>
                </a:solidFill>
                <a:latin typeface="Garamond"/>
                <a:cs typeface="Garamond"/>
              </a:rPr>
              <a:t>Economic</a:t>
            </a:r>
            <a:r>
              <a:rPr sz="3200" spc="-3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3200" dirty="0">
                <a:solidFill>
                  <a:srgbClr val="203C6A"/>
                </a:solidFill>
                <a:latin typeface="Garamond"/>
                <a:cs typeface="Garamond"/>
              </a:rPr>
              <a:t>Enterprises</a:t>
            </a:r>
            <a:r>
              <a:rPr sz="3200" spc="-5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3200" dirty="0">
                <a:solidFill>
                  <a:srgbClr val="203C6A"/>
                </a:solidFill>
                <a:latin typeface="Garamond"/>
                <a:cs typeface="Garamond"/>
              </a:rPr>
              <a:t>Law,</a:t>
            </a:r>
            <a:r>
              <a:rPr sz="3200" spc="-4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3200" spc="-20" dirty="0">
                <a:solidFill>
                  <a:srgbClr val="203C6A"/>
                </a:solidFill>
                <a:latin typeface="Garamond"/>
                <a:cs typeface="Garamond"/>
              </a:rPr>
              <a:t>1989</a:t>
            </a:r>
            <a:endParaRPr lang="en-US" sz="3200" spc="-20" dirty="0">
              <a:solidFill>
                <a:srgbClr val="203C6A"/>
              </a:solidFill>
              <a:latin typeface="Garamond"/>
              <a:cs typeface="Garamond"/>
            </a:endParaRPr>
          </a:p>
          <a:p>
            <a:pPr marL="476884" indent="-464184" algn="l">
              <a:lnSpc>
                <a:spcPct val="100000"/>
              </a:lnSpc>
              <a:buFont typeface="Arial"/>
              <a:buChar char="•"/>
              <a:tabLst>
                <a:tab pos="476884" algn="l"/>
              </a:tabLst>
            </a:pPr>
            <a:r>
              <a:rPr lang="en-US" sz="3200" spc="-20" dirty="0">
                <a:solidFill>
                  <a:srgbClr val="203C6A"/>
                </a:solidFill>
                <a:latin typeface="Garamond"/>
                <a:cs typeface="Garamond"/>
              </a:rPr>
              <a:t>Environmental Conservation Law, 2012 (ECL)</a:t>
            </a:r>
            <a:endParaRPr sz="3200" dirty="0">
              <a:latin typeface="Garamond"/>
              <a:cs typeface="Garamond"/>
            </a:endParaRPr>
          </a:p>
          <a:p>
            <a:pPr marL="476884" marR="567690" indent="-464820" algn="l">
              <a:lnSpc>
                <a:spcPct val="100000"/>
              </a:lnSpc>
              <a:buFont typeface="Arial"/>
              <a:buChar char="•"/>
              <a:tabLst>
                <a:tab pos="476884" algn="l"/>
              </a:tabLst>
            </a:pPr>
            <a:r>
              <a:rPr lang="en-US" sz="3200" spc="-50" dirty="0">
                <a:solidFill>
                  <a:srgbClr val="203C6A"/>
                </a:solidFill>
                <a:latin typeface="Garamond"/>
                <a:cs typeface="Garamond"/>
              </a:rPr>
              <a:t>Myanmar</a:t>
            </a:r>
            <a:r>
              <a:rPr sz="3200" spc="-5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3200" dirty="0">
                <a:solidFill>
                  <a:srgbClr val="203C6A"/>
                </a:solidFill>
                <a:latin typeface="Garamond"/>
                <a:cs typeface="Garamond"/>
              </a:rPr>
              <a:t>Investment</a:t>
            </a:r>
            <a:r>
              <a:rPr sz="3200" spc="-4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3200" dirty="0">
                <a:solidFill>
                  <a:srgbClr val="203C6A"/>
                </a:solidFill>
                <a:latin typeface="Garamond"/>
                <a:cs typeface="Garamond"/>
              </a:rPr>
              <a:t>Law,</a:t>
            </a:r>
            <a:r>
              <a:rPr sz="3200" spc="-4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3200" dirty="0">
                <a:solidFill>
                  <a:srgbClr val="203C6A"/>
                </a:solidFill>
                <a:latin typeface="Garamond"/>
                <a:cs typeface="Garamond"/>
              </a:rPr>
              <a:t>201</a:t>
            </a:r>
            <a:r>
              <a:rPr lang="en-US" sz="3200" spc="-55" dirty="0">
                <a:solidFill>
                  <a:srgbClr val="203C6A"/>
                </a:solidFill>
                <a:latin typeface="Garamond"/>
                <a:cs typeface="Garamond"/>
              </a:rPr>
              <a:t>6 </a:t>
            </a:r>
            <a:r>
              <a:rPr lang="en-US" sz="3200" dirty="0">
                <a:solidFill>
                  <a:srgbClr val="203C6A"/>
                </a:solidFill>
                <a:latin typeface="Garamond"/>
                <a:cs typeface="Garamond"/>
              </a:rPr>
              <a:t>and</a:t>
            </a:r>
            <a:r>
              <a:rPr sz="3200" spc="-6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lang="en-US" sz="3200" spc="-10" dirty="0">
                <a:solidFill>
                  <a:srgbClr val="203C6A"/>
                </a:solidFill>
                <a:latin typeface="Garamond"/>
                <a:cs typeface="Garamond"/>
              </a:rPr>
              <a:t>R</a:t>
            </a:r>
            <a:r>
              <a:rPr sz="3200" spc="-10" dirty="0">
                <a:solidFill>
                  <a:srgbClr val="203C6A"/>
                </a:solidFill>
                <a:latin typeface="Garamond"/>
                <a:cs typeface="Garamond"/>
              </a:rPr>
              <a:t>ules</a:t>
            </a:r>
            <a:r>
              <a:rPr lang="en-US" sz="3200" spc="-10" dirty="0">
                <a:solidFill>
                  <a:srgbClr val="203C6A"/>
                </a:solidFill>
                <a:latin typeface="Garamond"/>
                <a:cs typeface="Garamond"/>
              </a:rPr>
              <a:t> 2017,</a:t>
            </a:r>
            <a:r>
              <a:rPr sz="3200" spc="-1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lang="en-US" sz="3200" spc="-10" dirty="0">
                <a:solidFill>
                  <a:srgbClr val="203C6A"/>
                </a:solidFill>
                <a:latin typeface="Garamond"/>
                <a:cs typeface="Garamond"/>
              </a:rPr>
              <a:t> and Myanmar Investment Commission - N</a:t>
            </a:r>
            <a:r>
              <a:rPr sz="3200" spc="-10" dirty="0">
                <a:solidFill>
                  <a:srgbClr val="203C6A"/>
                </a:solidFill>
                <a:latin typeface="Garamond"/>
                <a:cs typeface="Garamond"/>
              </a:rPr>
              <a:t>otifications</a:t>
            </a:r>
            <a:r>
              <a:rPr lang="en-US" sz="3200" spc="-10" dirty="0">
                <a:solidFill>
                  <a:srgbClr val="203C6A"/>
                </a:solidFill>
                <a:latin typeface="Garamond"/>
                <a:cs typeface="Garamond"/>
              </a:rPr>
              <a:t> No. 15/2017</a:t>
            </a:r>
          </a:p>
          <a:p>
            <a:pPr marL="476884" marR="567690" indent="-464820" algn="l">
              <a:lnSpc>
                <a:spcPct val="100000"/>
              </a:lnSpc>
              <a:buFont typeface="Arial"/>
              <a:buChar char="•"/>
              <a:tabLst>
                <a:tab pos="476884" algn="l"/>
              </a:tabLst>
            </a:pPr>
            <a:r>
              <a:rPr lang="en-US" sz="3200" spc="-10" dirty="0">
                <a:solidFill>
                  <a:srgbClr val="203C6A"/>
                </a:solidFill>
                <a:latin typeface="Garamond"/>
                <a:cs typeface="Garamond"/>
              </a:rPr>
              <a:t>Petroleum and Petroleum Products Law 2017 </a:t>
            </a:r>
          </a:p>
          <a:p>
            <a:pPr marL="476884" marR="567690" indent="-464820" algn="l">
              <a:lnSpc>
                <a:spcPct val="100000"/>
              </a:lnSpc>
              <a:buFont typeface="Arial"/>
              <a:buChar char="•"/>
              <a:tabLst>
                <a:tab pos="476884" algn="l"/>
              </a:tabLst>
            </a:pPr>
            <a:r>
              <a:rPr lang="en-US" sz="3200" spc="-10" dirty="0">
                <a:solidFill>
                  <a:srgbClr val="203C6A"/>
                </a:solidFill>
                <a:latin typeface="Garamond"/>
                <a:cs typeface="Garamond"/>
              </a:rPr>
              <a:t>Petroleum well Law 2017</a:t>
            </a:r>
          </a:p>
          <a:p>
            <a:pPr marL="476884" marR="567690" indent="-464820" algn="l">
              <a:lnSpc>
                <a:spcPct val="100000"/>
              </a:lnSpc>
              <a:buFont typeface="Arial"/>
              <a:buChar char="•"/>
              <a:tabLst>
                <a:tab pos="476884" algn="l"/>
              </a:tabLst>
            </a:pPr>
            <a:r>
              <a:rPr lang="en-US" sz="3200" spc="-10" dirty="0">
                <a:solidFill>
                  <a:srgbClr val="203C6A"/>
                </a:solidFill>
                <a:latin typeface="Garamond"/>
                <a:cs typeface="Garamond"/>
              </a:rPr>
              <a:t>Myanmar Companies Law 2017 (MCL)</a:t>
            </a:r>
          </a:p>
          <a:p>
            <a:pPr marL="476884" marR="567690" indent="-464820" algn="l">
              <a:lnSpc>
                <a:spcPct val="100000"/>
              </a:lnSpc>
              <a:buFont typeface="Arial"/>
              <a:buChar char="•"/>
              <a:tabLst>
                <a:tab pos="476884" algn="l"/>
              </a:tabLst>
            </a:pPr>
            <a:r>
              <a:rPr lang="en-US" sz="3200" spc="-10" dirty="0">
                <a:solidFill>
                  <a:srgbClr val="203C6A"/>
                </a:solidFill>
                <a:latin typeface="Garamond"/>
                <a:cs typeface="Garamond"/>
              </a:rPr>
              <a:t>Rules regarding transparency and governance </a:t>
            </a:r>
          </a:p>
          <a:p>
            <a:pPr marL="476884" marR="567690" indent="-464820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476884" algn="l"/>
              </a:tabLst>
            </a:pPr>
            <a:endParaRPr sz="3200" dirty="0">
              <a:latin typeface="Garamond"/>
              <a:cs typeface="Garamond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3970">
              <a:lnSpc>
                <a:spcPct val="100000"/>
              </a:lnSpc>
              <a:spcBef>
                <a:spcPts val="95"/>
              </a:spcBef>
            </a:pPr>
            <a:r>
              <a:rPr dirty="0"/>
              <a:t>Key</a:t>
            </a:r>
            <a:r>
              <a:rPr spc="-85" dirty="0"/>
              <a:t> </a:t>
            </a:r>
            <a:r>
              <a:rPr dirty="0"/>
              <a:t>Legislation</a:t>
            </a:r>
            <a:r>
              <a:rPr spc="-70" dirty="0"/>
              <a:t> </a:t>
            </a:r>
            <a:r>
              <a:rPr spc="-10" dirty="0"/>
              <a:t>continued: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ct val="100000"/>
              </a:lnSpc>
            </a:pPr>
            <a:fld id="{81D60167-4931-47E6-BA6A-407CBD079E47}" type="slidenum">
              <a:rPr spc="-50" dirty="0"/>
              <a:t>3</a:t>
            </a:fld>
            <a:endParaRPr spc="-50" dirty="0"/>
          </a:p>
        </p:txBody>
      </p:sp>
      <p:sp>
        <p:nvSpPr>
          <p:cNvPr id="5" name="object 5"/>
          <p:cNvSpPr txBox="1"/>
          <p:nvPr/>
        </p:nvSpPr>
        <p:spPr>
          <a:xfrm>
            <a:off x="6738429" y="6562111"/>
            <a:ext cx="1567815" cy="1962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sz="1200" spc="-10" dirty="0">
                <a:solidFill>
                  <a:srgbClr val="FFFFFF"/>
                </a:solidFill>
                <a:latin typeface="Arial"/>
                <a:cs typeface="Arial"/>
                <a:hlinkClick r:id="rId2"/>
              </a:rPr>
              <a:t>www.duanemorris.com</a:t>
            </a:r>
            <a:endParaRPr sz="12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59740" y="1807566"/>
            <a:ext cx="8216900" cy="4263347"/>
          </a:xfrm>
          <a:prstGeom prst="rect">
            <a:avLst/>
          </a:prstGeom>
        </p:spPr>
        <p:txBody>
          <a:bodyPr vert="horz" wrap="square" lIns="0" tIns="109855" rIns="0" bIns="0" rtlCol="0">
            <a:spAutoFit/>
          </a:bodyPr>
          <a:lstStyle/>
          <a:p>
            <a:pPr marL="476884" indent="-464184">
              <a:lnSpc>
                <a:spcPct val="100000"/>
              </a:lnSpc>
              <a:spcBef>
                <a:spcPts val="865"/>
              </a:spcBef>
              <a:buFont typeface="Arial"/>
              <a:buChar char="•"/>
              <a:tabLst>
                <a:tab pos="476884" algn="l"/>
              </a:tabLst>
            </a:pPr>
            <a:r>
              <a:rPr sz="3200" dirty="0">
                <a:solidFill>
                  <a:srgbClr val="203C6A"/>
                </a:solidFill>
                <a:latin typeface="Garamond"/>
                <a:cs typeface="Garamond"/>
              </a:rPr>
              <a:t>Labour</a:t>
            </a:r>
            <a:r>
              <a:rPr sz="3200" spc="-7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3200" dirty="0">
                <a:solidFill>
                  <a:srgbClr val="203C6A"/>
                </a:solidFill>
                <a:latin typeface="Garamond"/>
                <a:cs typeface="Garamond"/>
              </a:rPr>
              <a:t>Reform</a:t>
            </a:r>
            <a:r>
              <a:rPr sz="3200" spc="-7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3200" dirty="0">
                <a:solidFill>
                  <a:srgbClr val="203C6A"/>
                </a:solidFill>
                <a:latin typeface="Garamond"/>
                <a:cs typeface="Garamond"/>
              </a:rPr>
              <a:t>–</a:t>
            </a:r>
            <a:r>
              <a:rPr sz="3200" spc="-8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3200" dirty="0">
                <a:solidFill>
                  <a:srgbClr val="203C6A"/>
                </a:solidFill>
                <a:latin typeface="Garamond"/>
                <a:cs typeface="Garamond"/>
              </a:rPr>
              <a:t>Implementing</a:t>
            </a:r>
            <a:r>
              <a:rPr sz="3200" spc="-5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3200" dirty="0">
                <a:solidFill>
                  <a:srgbClr val="203C6A"/>
                </a:solidFill>
                <a:latin typeface="Garamond"/>
                <a:cs typeface="Garamond"/>
              </a:rPr>
              <a:t>Minimum</a:t>
            </a:r>
            <a:r>
              <a:rPr sz="3200" spc="-9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3200" spc="-20" dirty="0">
                <a:solidFill>
                  <a:srgbClr val="203C6A"/>
                </a:solidFill>
                <a:latin typeface="Garamond"/>
                <a:cs typeface="Garamond"/>
              </a:rPr>
              <a:t>Wage</a:t>
            </a:r>
            <a:endParaRPr lang="en-US" sz="3200" spc="-20" dirty="0">
              <a:solidFill>
                <a:srgbClr val="203C6A"/>
              </a:solidFill>
              <a:latin typeface="Garamond"/>
              <a:cs typeface="Garamond"/>
            </a:endParaRPr>
          </a:p>
          <a:p>
            <a:pPr marL="476884" indent="-464184">
              <a:lnSpc>
                <a:spcPct val="100000"/>
              </a:lnSpc>
              <a:spcBef>
                <a:spcPts val="865"/>
              </a:spcBef>
              <a:buFont typeface="Arial"/>
              <a:buChar char="•"/>
              <a:tabLst>
                <a:tab pos="476884" algn="l"/>
              </a:tabLst>
            </a:pPr>
            <a:r>
              <a:rPr lang="en-US" sz="3200" spc="-20" dirty="0">
                <a:solidFill>
                  <a:srgbClr val="203C6A"/>
                </a:solidFill>
                <a:latin typeface="Garamond"/>
                <a:cs typeface="Garamond"/>
              </a:rPr>
              <a:t>Current minimum wages MMK 6,800 under Notification No. 1/2024 issued by National Committee for Determining the Minimum Wages</a:t>
            </a:r>
            <a:endParaRPr sz="3200" dirty="0">
              <a:latin typeface="Garamond"/>
              <a:cs typeface="Garamond"/>
            </a:endParaRPr>
          </a:p>
          <a:p>
            <a:pPr marL="476884" indent="-464184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476884" algn="l"/>
              </a:tabLst>
            </a:pPr>
            <a:r>
              <a:rPr sz="3200" dirty="0">
                <a:solidFill>
                  <a:srgbClr val="203C6A"/>
                </a:solidFill>
                <a:latin typeface="Garamond"/>
                <a:cs typeface="Garamond"/>
              </a:rPr>
              <a:t>Presidential</a:t>
            </a:r>
            <a:r>
              <a:rPr sz="3200" spc="-7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3200" dirty="0">
                <a:solidFill>
                  <a:srgbClr val="203C6A"/>
                </a:solidFill>
                <a:latin typeface="Garamond"/>
                <a:cs typeface="Garamond"/>
              </a:rPr>
              <a:t>Directive</a:t>
            </a:r>
            <a:r>
              <a:rPr sz="3200" spc="-9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3200" dirty="0">
                <a:solidFill>
                  <a:srgbClr val="203C6A"/>
                </a:solidFill>
                <a:latin typeface="Garamond"/>
                <a:cs typeface="Garamond"/>
              </a:rPr>
              <a:t>No.</a:t>
            </a:r>
            <a:r>
              <a:rPr sz="3200" spc="-9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3200" spc="-10" dirty="0">
                <a:solidFill>
                  <a:srgbClr val="203C6A"/>
                </a:solidFill>
                <a:latin typeface="Garamond"/>
                <a:cs typeface="Garamond"/>
              </a:rPr>
              <a:t>1/2013</a:t>
            </a:r>
            <a:endParaRPr sz="3200" dirty="0">
              <a:latin typeface="Garamond"/>
              <a:cs typeface="Garamond"/>
            </a:endParaRPr>
          </a:p>
          <a:p>
            <a:pPr marL="927100" marR="400050" indent="-403860">
              <a:lnSpc>
                <a:spcPct val="100000"/>
              </a:lnSpc>
              <a:spcBef>
                <a:spcPts val="710"/>
              </a:spcBef>
              <a:tabLst>
                <a:tab pos="926465" algn="l"/>
                <a:tab pos="1519555" algn="l"/>
                <a:tab pos="3850004" algn="l"/>
                <a:tab pos="5369560" algn="l"/>
              </a:tabLst>
            </a:pPr>
            <a:r>
              <a:rPr sz="2800" spc="-50" dirty="0">
                <a:solidFill>
                  <a:srgbClr val="203C6A"/>
                </a:solidFill>
                <a:latin typeface="Garamond"/>
                <a:cs typeface="Garamond"/>
              </a:rPr>
              <a:t>–</a:t>
            </a:r>
            <a:r>
              <a:rPr sz="2800" dirty="0">
                <a:solidFill>
                  <a:srgbClr val="203C6A"/>
                </a:solidFill>
                <a:latin typeface="Garamond"/>
                <a:cs typeface="Garamond"/>
              </a:rPr>
              <a:t>	Regulations</a:t>
            </a:r>
            <a:r>
              <a:rPr sz="2800" spc="-3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800" dirty="0">
                <a:solidFill>
                  <a:srgbClr val="203C6A"/>
                </a:solidFill>
                <a:latin typeface="Garamond"/>
                <a:cs typeface="Garamond"/>
              </a:rPr>
              <a:t>to</a:t>
            </a:r>
            <a:r>
              <a:rPr sz="2800" spc="-3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800" dirty="0">
                <a:solidFill>
                  <a:srgbClr val="203C6A"/>
                </a:solidFill>
                <a:latin typeface="Garamond"/>
                <a:cs typeface="Garamond"/>
              </a:rPr>
              <a:t>be</a:t>
            </a:r>
            <a:r>
              <a:rPr sz="2800" spc="-4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lang="en-US" sz="2800" dirty="0">
                <a:solidFill>
                  <a:srgbClr val="203C6A"/>
                </a:solidFill>
                <a:latin typeface="Garamond"/>
                <a:cs typeface="Garamond"/>
              </a:rPr>
              <a:t>followed</a:t>
            </a:r>
            <a:r>
              <a:rPr sz="2800" spc="-3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lang="en-US" sz="2800" dirty="0">
                <a:solidFill>
                  <a:srgbClr val="203C6A"/>
                </a:solidFill>
                <a:latin typeface="Garamond"/>
                <a:cs typeface="Garamond"/>
              </a:rPr>
              <a:t>involving</a:t>
            </a:r>
            <a:r>
              <a:rPr sz="2800" spc="-2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800" spc="-10" dirty="0">
                <a:solidFill>
                  <a:srgbClr val="203C6A"/>
                </a:solidFill>
                <a:latin typeface="Garamond"/>
                <a:cs typeface="Garamond"/>
              </a:rPr>
              <a:t>Tenders </a:t>
            </a:r>
            <a:r>
              <a:rPr sz="2800" spc="-25" dirty="0">
                <a:solidFill>
                  <a:srgbClr val="203C6A"/>
                </a:solidFill>
                <a:latin typeface="Garamond"/>
                <a:cs typeface="Garamond"/>
              </a:rPr>
              <a:t>for</a:t>
            </a:r>
            <a:r>
              <a:rPr sz="2800" dirty="0">
                <a:solidFill>
                  <a:srgbClr val="203C6A"/>
                </a:solidFill>
                <a:latin typeface="Garamond"/>
                <a:cs typeface="Garamond"/>
              </a:rPr>
              <a:t>	Investment</a:t>
            </a:r>
            <a:r>
              <a:rPr sz="2800" spc="-8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800" spc="-25" dirty="0">
                <a:solidFill>
                  <a:srgbClr val="203C6A"/>
                </a:solidFill>
                <a:latin typeface="Garamond"/>
                <a:cs typeface="Garamond"/>
              </a:rPr>
              <a:t>and</a:t>
            </a:r>
            <a:r>
              <a:rPr sz="2800" dirty="0">
                <a:solidFill>
                  <a:srgbClr val="203C6A"/>
                </a:solidFill>
                <a:latin typeface="Garamond"/>
                <a:cs typeface="Garamond"/>
              </a:rPr>
              <a:t>	</a:t>
            </a:r>
            <a:r>
              <a:rPr sz="2800" spc="-10" dirty="0">
                <a:solidFill>
                  <a:srgbClr val="203C6A"/>
                </a:solidFill>
                <a:latin typeface="Garamond"/>
                <a:cs typeface="Garamond"/>
              </a:rPr>
              <a:t>economic</a:t>
            </a:r>
            <a:r>
              <a:rPr sz="2800" dirty="0">
                <a:solidFill>
                  <a:srgbClr val="203C6A"/>
                </a:solidFill>
                <a:latin typeface="Garamond"/>
                <a:cs typeface="Garamond"/>
              </a:rPr>
              <a:t>	</a:t>
            </a:r>
            <a:r>
              <a:rPr sz="2800" spc="-10" dirty="0">
                <a:solidFill>
                  <a:srgbClr val="203C6A"/>
                </a:solidFill>
                <a:latin typeface="Garamond"/>
                <a:cs typeface="Garamond"/>
              </a:rPr>
              <a:t>activities</a:t>
            </a:r>
            <a:endParaRPr lang="en-US" sz="2800" spc="-10" dirty="0">
              <a:solidFill>
                <a:srgbClr val="203C6A"/>
              </a:solidFill>
              <a:latin typeface="Garamond"/>
              <a:cs typeface="Garamond"/>
            </a:endParaRPr>
          </a:p>
          <a:p>
            <a:pPr marL="927100" marR="400050" indent="-403860">
              <a:lnSpc>
                <a:spcPct val="100000"/>
              </a:lnSpc>
              <a:spcBef>
                <a:spcPts val="710"/>
              </a:spcBef>
              <a:tabLst>
                <a:tab pos="926465" algn="l"/>
                <a:tab pos="1519555" algn="l"/>
                <a:tab pos="3850004" algn="l"/>
                <a:tab pos="5369560" algn="l"/>
              </a:tabLst>
            </a:pPr>
            <a:endParaRPr lang="en-US" sz="2800" spc="-10" dirty="0">
              <a:solidFill>
                <a:srgbClr val="203C6A"/>
              </a:solidFill>
              <a:latin typeface="Garamond"/>
              <a:cs typeface="Garamond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3970">
              <a:lnSpc>
                <a:spcPct val="100000"/>
              </a:lnSpc>
              <a:spcBef>
                <a:spcPts val="95"/>
              </a:spcBef>
            </a:pPr>
            <a:r>
              <a:rPr dirty="0"/>
              <a:t>Key</a:t>
            </a:r>
            <a:r>
              <a:rPr spc="-85" dirty="0"/>
              <a:t> </a:t>
            </a:r>
            <a:r>
              <a:rPr dirty="0"/>
              <a:t>Legislation</a:t>
            </a:r>
            <a:r>
              <a:rPr spc="-70" dirty="0"/>
              <a:t> </a:t>
            </a:r>
            <a:r>
              <a:rPr spc="-10" dirty="0"/>
              <a:t>continued: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ct val="100000"/>
              </a:lnSpc>
            </a:pPr>
            <a:fld id="{81D60167-4931-47E6-BA6A-407CBD079E47}" type="slidenum">
              <a:rPr spc="-50" dirty="0"/>
              <a:t>4</a:t>
            </a:fld>
            <a:endParaRPr spc="-50" dirty="0"/>
          </a:p>
        </p:txBody>
      </p:sp>
      <p:sp>
        <p:nvSpPr>
          <p:cNvPr id="5" name="object 5"/>
          <p:cNvSpPr txBox="1"/>
          <p:nvPr/>
        </p:nvSpPr>
        <p:spPr>
          <a:xfrm>
            <a:off x="6738429" y="6562111"/>
            <a:ext cx="1567815" cy="1962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sz="1200" spc="-10" dirty="0">
                <a:solidFill>
                  <a:srgbClr val="FFFFFF"/>
                </a:solidFill>
                <a:latin typeface="Arial"/>
                <a:cs typeface="Arial"/>
                <a:hlinkClick r:id="rId2"/>
              </a:rPr>
              <a:t>www.duanemorris.com</a:t>
            </a:r>
            <a:endParaRPr sz="120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xfrm>
            <a:off x="445768" y="1800407"/>
            <a:ext cx="8545831" cy="4640373"/>
          </a:xfrm>
          <a:prstGeom prst="rect">
            <a:avLst/>
          </a:prstGeom>
        </p:spPr>
        <p:txBody>
          <a:bodyPr vert="horz" wrap="square" lIns="0" tIns="117475" rIns="0" bIns="0" rtlCol="0">
            <a:spAutoFit/>
          </a:bodyPr>
          <a:lstStyle/>
          <a:p>
            <a:pPr marL="490855" indent="-464184">
              <a:lnSpc>
                <a:spcPct val="100000"/>
              </a:lnSpc>
              <a:spcBef>
                <a:spcPts val="925"/>
              </a:spcBef>
              <a:buFont typeface="Arial"/>
              <a:buChar char="•"/>
              <a:tabLst>
                <a:tab pos="490855" algn="l"/>
              </a:tabLst>
            </a:pPr>
            <a:r>
              <a:rPr dirty="0"/>
              <a:t>Environmental</a:t>
            </a:r>
            <a:r>
              <a:rPr spc="-75" dirty="0"/>
              <a:t> </a:t>
            </a:r>
            <a:r>
              <a:rPr dirty="0"/>
              <a:t>Conservation</a:t>
            </a:r>
            <a:r>
              <a:rPr spc="-70" dirty="0"/>
              <a:t> </a:t>
            </a:r>
            <a:r>
              <a:rPr dirty="0"/>
              <a:t>Law,</a:t>
            </a:r>
            <a:r>
              <a:rPr spc="-80" dirty="0"/>
              <a:t> </a:t>
            </a:r>
            <a:r>
              <a:rPr spc="-20" dirty="0"/>
              <a:t>2012</a:t>
            </a:r>
            <a:r>
              <a:rPr lang="en-US" spc="-20" dirty="0"/>
              <a:t> and Rules 2014 under </a:t>
            </a:r>
            <a:r>
              <a:rPr lang="en-US" spc="-20" dirty="0">
                <a:solidFill>
                  <a:srgbClr val="203C6A"/>
                </a:solidFill>
                <a:latin typeface="Garamond"/>
                <a:cs typeface="Garamond"/>
              </a:rPr>
              <a:t>Notification No. 50/2014</a:t>
            </a:r>
            <a:r>
              <a:rPr lang="en-US" spc="-20" dirty="0">
                <a:latin typeface="Garamond"/>
                <a:cs typeface="Garamond"/>
              </a:rPr>
              <a:t> </a:t>
            </a:r>
            <a:r>
              <a:rPr lang="en-US" spc="-20" dirty="0"/>
              <a:t>issued by the </a:t>
            </a:r>
            <a:r>
              <a:rPr dirty="0">
                <a:solidFill>
                  <a:srgbClr val="203C6A"/>
                </a:solidFill>
                <a:latin typeface="Garamond"/>
                <a:cs typeface="Garamond"/>
              </a:rPr>
              <a:t>Ministry</a:t>
            </a:r>
            <a:r>
              <a:rPr spc="-5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dirty="0">
                <a:solidFill>
                  <a:srgbClr val="203C6A"/>
                </a:solidFill>
                <a:latin typeface="Garamond"/>
                <a:cs typeface="Garamond"/>
              </a:rPr>
              <a:t>of</a:t>
            </a:r>
            <a:r>
              <a:rPr lang="en-US" spc="-70" dirty="0">
                <a:solidFill>
                  <a:srgbClr val="203C6A"/>
                </a:solidFill>
                <a:latin typeface="Garamond"/>
                <a:cs typeface="Garamond"/>
              </a:rPr>
              <a:t> Natural Resources and Environmental </a:t>
            </a:r>
            <a:r>
              <a:rPr dirty="0">
                <a:solidFill>
                  <a:srgbClr val="203C6A"/>
                </a:solidFill>
                <a:latin typeface="Garamond"/>
                <a:cs typeface="Garamond"/>
              </a:rPr>
              <a:t>Conservation</a:t>
            </a:r>
            <a:r>
              <a:rPr spc="-6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dirty="0">
                <a:solidFill>
                  <a:srgbClr val="203C6A"/>
                </a:solidFill>
                <a:latin typeface="Garamond"/>
                <a:cs typeface="Garamond"/>
              </a:rPr>
              <a:t>and</a:t>
            </a:r>
            <a:r>
              <a:rPr spc="-4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dirty="0">
                <a:solidFill>
                  <a:srgbClr val="203C6A"/>
                </a:solidFill>
                <a:latin typeface="Garamond"/>
                <a:cs typeface="Garamond"/>
              </a:rPr>
              <a:t>Forestry</a:t>
            </a:r>
            <a:r>
              <a:rPr lang="en-US" dirty="0">
                <a:solidFill>
                  <a:srgbClr val="203C6A"/>
                </a:solidFill>
                <a:latin typeface="Garamond"/>
                <a:cs typeface="Garamond"/>
              </a:rPr>
              <a:t> (</a:t>
            </a:r>
            <a:r>
              <a:rPr lang="en-US" dirty="0" err="1">
                <a:solidFill>
                  <a:srgbClr val="203C6A"/>
                </a:solidFill>
                <a:latin typeface="Garamond"/>
                <a:cs typeface="Garamond"/>
              </a:rPr>
              <a:t>MoNREC</a:t>
            </a:r>
            <a:r>
              <a:rPr lang="en-US" dirty="0">
                <a:solidFill>
                  <a:srgbClr val="203C6A"/>
                </a:solidFill>
                <a:latin typeface="Garamond"/>
                <a:cs typeface="Garamond"/>
              </a:rPr>
              <a:t>)</a:t>
            </a:r>
            <a:r>
              <a:rPr spc="-5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pc="-25" dirty="0">
                <a:solidFill>
                  <a:srgbClr val="203C6A"/>
                </a:solidFill>
                <a:latin typeface="Garamond"/>
                <a:cs typeface="Garamond"/>
              </a:rPr>
              <a:t>to </a:t>
            </a:r>
            <a:r>
              <a:rPr dirty="0">
                <a:solidFill>
                  <a:srgbClr val="203C6A"/>
                </a:solidFill>
                <a:latin typeface="Garamond"/>
                <a:cs typeface="Garamond"/>
              </a:rPr>
              <a:t>determine</a:t>
            </a:r>
            <a:r>
              <a:rPr spc="-5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dirty="0">
                <a:solidFill>
                  <a:srgbClr val="203C6A"/>
                </a:solidFill>
                <a:latin typeface="Garamond"/>
                <a:cs typeface="Garamond"/>
              </a:rPr>
              <a:t>(i)</a:t>
            </a:r>
            <a:r>
              <a:rPr spc="-4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dirty="0">
                <a:solidFill>
                  <a:srgbClr val="203C6A"/>
                </a:solidFill>
                <a:latin typeface="Garamond"/>
                <a:cs typeface="Garamond"/>
              </a:rPr>
              <a:t>liability</a:t>
            </a:r>
            <a:r>
              <a:rPr spc="-4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dirty="0">
                <a:solidFill>
                  <a:srgbClr val="203C6A"/>
                </a:solidFill>
                <a:latin typeface="Garamond"/>
                <a:cs typeface="Garamond"/>
              </a:rPr>
              <a:t>owed</a:t>
            </a:r>
            <a:r>
              <a:rPr spc="-4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dirty="0">
                <a:solidFill>
                  <a:srgbClr val="203C6A"/>
                </a:solidFill>
                <a:latin typeface="Garamond"/>
                <a:cs typeface="Garamond"/>
              </a:rPr>
              <a:t>due</a:t>
            </a:r>
            <a:r>
              <a:rPr spc="-5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dirty="0">
                <a:solidFill>
                  <a:srgbClr val="203C6A"/>
                </a:solidFill>
                <a:latin typeface="Garamond"/>
                <a:cs typeface="Garamond"/>
              </a:rPr>
              <a:t>to</a:t>
            </a:r>
            <a:r>
              <a:rPr spc="-4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dirty="0">
                <a:solidFill>
                  <a:srgbClr val="203C6A"/>
                </a:solidFill>
                <a:latin typeface="Garamond"/>
                <a:cs typeface="Garamond"/>
              </a:rPr>
              <a:t>environmental</a:t>
            </a:r>
            <a:r>
              <a:rPr spc="-4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pc="-10" dirty="0">
                <a:solidFill>
                  <a:srgbClr val="203C6A"/>
                </a:solidFill>
                <a:latin typeface="Garamond"/>
                <a:cs typeface="Garamond"/>
              </a:rPr>
              <a:t>damage </a:t>
            </a:r>
            <a:r>
              <a:rPr dirty="0">
                <a:solidFill>
                  <a:srgbClr val="203C6A"/>
                </a:solidFill>
                <a:latin typeface="Garamond"/>
                <a:cs typeface="Garamond"/>
              </a:rPr>
              <a:t>and</a:t>
            </a:r>
            <a:r>
              <a:rPr spc="-5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dirty="0">
                <a:solidFill>
                  <a:srgbClr val="203C6A"/>
                </a:solidFill>
                <a:latin typeface="Garamond"/>
                <a:cs typeface="Garamond"/>
              </a:rPr>
              <a:t>(ii)</a:t>
            </a:r>
            <a:r>
              <a:rPr spc="-2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dirty="0">
                <a:solidFill>
                  <a:srgbClr val="203C6A"/>
                </a:solidFill>
                <a:latin typeface="Garamond"/>
                <a:cs typeface="Garamond"/>
              </a:rPr>
              <a:t>contributions</a:t>
            </a:r>
            <a:r>
              <a:rPr spc="-5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dirty="0">
                <a:solidFill>
                  <a:srgbClr val="203C6A"/>
                </a:solidFill>
                <a:latin typeface="Garamond"/>
                <a:cs typeface="Garamond"/>
              </a:rPr>
              <a:t>to</a:t>
            </a:r>
            <a:r>
              <a:rPr spc="-3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dirty="0">
                <a:solidFill>
                  <a:srgbClr val="203C6A"/>
                </a:solidFill>
                <a:latin typeface="Garamond"/>
                <a:cs typeface="Garamond"/>
              </a:rPr>
              <a:t>environmental</a:t>
            </a:r>
            <a:r>
              <a:rPr spc="-3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pc="-10" dirty="0">
                <a:solidFill>
                  <a:srgbClr val="203C6A"/>
                </a:solidFill>
                <a:latin typeface="Garamond"/>
                <a:cs typeface="Garamond"/>
              </a:rPr>
              <a:t>management fund.</a:t>
            </a:r>
            <a:endParaRPr dirty="0">
              <a:latin typeface="Garamond"/>
              <a:cs typeface="Garamond"/>
            </a:endParaRPr>
          </a:p>
          <a:p>
            <a:pPr marL="490855" marR="472440" indent="-464820">
              <a:lnSpc>
                <a:spcPct val="100000"/>
              </a:lnSpc>
              <a:spcBef>
                <a:spcPts val="720"/>
              </a:spcBef>
              <a:buFont typeface="Arial"/>
              <a:buChar char="•"/>
              <a:tabLst>
                <a:tab pos="490855" algn="l"/>
              </a:tabLst>
            </a:pPr>
            <a:r>
              <a:rPr dirty="0"/>
              <a:t>Environmental</a:t>
            </a:r>
            <a:r>
              <a:rPr spc="-75" dirty="0"/>
              <a:t> </a:t>
            </a:r>
            <a:r>
              <a:rPr dirty="0"/>
              <a:t>Social</a:t>
            </a:r>
            <a:r>
              <a:rPr spc="-75" dirty="0"/>
              <a:t> </a:t>
            </a:r>
            <a:r>
              <a:rPr dirty="0"/>
              <a:t>Impact</a:t>
            </a:r>
            <a:r>
              <a:rPr spc="-90" dirty="0"/>
              <a:t> </a:t>
            </a:r>
            <a:r>
              <a:rPr dirty="0"/>
              <a:t>Assessment</a:t>
            </a:r>
            <a:r>
              <a:rPr spc="-100" dirty="0"/>
              <a:t> </a:t>
            </a:r>
            <a:r>
              <a:rPr spc="-25" dirty="0"/>
              <a:t>is </a:t>
            </a:r>
            <a:r>
              <a:rPr dirty="0"/>
              <a:t>required</a:t>
            </a:r>
            <a:r>
              <a:rPr spc="-60" dirty="0"/>
              <a:t> </a:t>
            </a:r>
            <a:r>
              <a:rPr dirty="0"/>
              <a:t>(ESIA)</a:t>
            </a:r>
            <a:r>
              <a:rPr spc="-55" dirty="0"/>
              <a:t> </a:t>
            </a:r>
            <a:r>
              <a:rPr dirty="0"/>
              <a:t>for</a:t>
            </a:r>
            <a:r>
              <a:rPr spc="-45" dirty="0"/>
              <a:t> </a:t>
            </a:r>
            <a:r>
              <a:rPr dirty="0"/>
              <a:t>submittal</a:t>
            </a:r>
            <a:r>
              <a:rPr spc="-45" dirty="0"/>
              <a:t> </a:t>
            </a:r>
            <a:r>
              <a:rPr dirty="0"/>
              <a:t>to</a:t>
            </a:r>
            <a:r>
              <a:rPr spc="-40" dirty="0"/>
              <a:t> </a:t>
            </a:r>
            <a:r>
              <a:rPr dirty="0"/>
              <a:t>the</a:t>
            </a:r>
            <a:r>
              <a:rPr spc="-30" dirty="0"/>
              <a:t> </a:t>
            </a:r>
            <a:r>
              <a:rPr lang="en-US" spc="-10" dirty="0"/>
              <a:t>MIC</a:t>
            </a:r>
            <a:endParaRPr spc="-1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3970">
              <a:lnSpc>
                <a:spcPct val="100000"/>
              </a:lnSpc>
              <a:spcBef>
                <a:spcPts val="95"/>
              </a:spcBef>
            </a:pPr>
            <a:r>
              <a:rPr dirty="0"/>
              <a:t>Key</a:t>
            </a:r>
            <a:r>
              <a:rPr spc="-85" dirty="0"/>
              <a:t> </a:t>
            </a:r>
            <a:r>
              <a:rPr dirty="0"/>
              <a:t>Legislation</a:t>
            </a:r>
            <a:r>
              <a:rPr spc="-70" dirty="0"/>
              <a:t> </a:t>
            </a:r>
            <a:r>
              <a:rPr spc="-10" dirty="0"/>
              <a:t>continued: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ct val="100000"/>
              </a:lnSpc>
            </a:pPr>
            <a:fld id="{81D60167-4931-47E6-BA6A-407CBD079E47}" type="slidenum">
              <a:rPr spc="-50" dirty="0"/>
              <a:t>5</a:t>
            </a:fld>
            <a:endParaRPr spc="-50" dirty="0"/>
          </a:p>
        </p:txBody>
      </p:sp>
      <p:sp>
        <p:nvSpPr>
          <p:cNvPr id="5" name="object 5"/>
          <p:cNvSpPr txBox="1"/>
          <p:nvPr/>
        </p:nvSpPr>
        <p:spPr>
          <a:xfrm>
            <a:off x="6738429" y="6562111"/>
            <a:ext cx="1567815" cy="1962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sz="1200" spc="-10" dirty="0">
                <a:solidFill>
                  <a:srgbClr val="FFFFFF"/>
                </a:solidFill>
                <a:latin typeface="Arial"/>
                <a:cs typeface="Arial"/>
                <a:hlinkClick r:id="rId2"/>
              </a:rPr>
              <a:t>www.duanemorris.com</a:t>
            </a:r>
            <a:endParaRPr sz="120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xfrm>
            <a:off x="445769" y="1800407"/>
            <a:ext cx="8252460" cy="2377573"/>
          </a:xfrm>
          <a:prstGeom prst="rect">
            <a:avLst/>
          </a:prstGeom>
        </p:spPr>
        <p:txBody>
          <a:bodyPr vert="horz" wrap="square" lIns="0" tIns="116839" rIns="0" bIns="0" rtlCol="0">
            <a:spAutoFit/>
          </a:bodyPr>
          <a:lstStyle/>
          <a:p>
            <a:pPr marL="490855" indent="-464184">
              <a:lnSpc>
                <a:spcPct val="100000"/>
              </a:lnSpc>
              <a:spcBef>
                <a:spcPts val="725"/>
              </a:spcBef>
              <a:buFont typeface="Arial"/>
              <a:buChar char="•"/>
              <a:tabLst>
                <a:tab pos="490855" algn="l"/>
              </a:tabLst>
            </a:pPr>
            <a:r>
              <a:rPr dirty="0"/>
              <a:t>Environmental</a:t>
            </a:r>
            <a:r>
              <a:rPr spc="-75" dirty="0"/>
              <a:t> </a:t>
            </a:r>
            <a:r>
              <a:rPr dirty="0"/>
              <a:t>Conservation</a:t>
            </a:r>
            <a:r>
              <a:rPr spc="-70" dirty="0"/>
              <a:t> </a:t>
            </a:r>
            <a:r>
              <a:rPr dirty="0"/>
              <a:t>Law,</a:t>
            </a:r>
            <a:r>
              <a:rPr spc="-80" dirty="0"/>
              <a:t> </a:t>
            </a:r>
            <a:r>
              <a:rPr spc="-20" dirty="0"/>
              <a:t>2012</a:t>
            </a:r>
          </a:p>
          <a:p>
            <a:pPr marL="940435" lvl="1" indent="-403225">
              <a:lnSpc>
                <a:spcPct val="100000"/>
              </a:lnSpc>
              <a:spcBef>
                <a:spcPts val="675"/>
              </a:spcBef>
              <a:buChar char="–"/>
              <a:tabLst>
                <a:tab pos="940435" algn="l"/>
              </a:tabLst>
            </a:pPr>
            <a:r>
              <a:rPr sz="2600" dirty="0">
                <a:solidFill>
                  <a:srgbClr val="203C6A"/>
                </a:solidFill>
                <a:latin typeface="Garamond"/>
                <a:cs typeface="Garamond"/>
              </a:rPr>
              <a:t>Implementing</a:t>
            </a:r>
            <a:r>
              <a:rPr sz="2600" spc="-6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600" dirty="0">
                <a:solidFill>
                  <a:srgbClr val="203C6A"/>
                </a:solidFill>
                <a:latin typeface="Garamond"/>
                <a:cs typeface="Garamond"/>
              </a:rPr>
              <a:t>Rules,</a:t>
            </a:r>
            <a:r>
              <a:rPr sz="2600" spc="-5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600" spc="-20" dirty="0">
                <a:solidFill>
                  <a:srgbClr val="203C6A"/>
                </a:solidFill>
                <a:latin typeface="Garamond"/>
                <a:cs typeface="Garamond"/>
              </a:rPr>
              <a:t>2014</a:t>
            </a:r>
            <a:endParaRPr sz="2600" dirty="0">
              <a:latin typeface="Garamond"/>
              <a:cs typeface="Garamond"/>
            </a:endParaRPr>
          </a:p>
          <a:p>
            <a:pPr marL="941069" marR="5080" lvl="1" indent="-403860">
              <a:lnSpc>
                <a:spcPct val="100000"/>
              </a:lnSpc>
              <a:spcBef>
                <a:spcPts val="625"/>
              </a:spcBef>
              <a:buChar char="–"/>
              <a:tabLst>
                <a:tab pos="941069" algn="l"/>
              </a:tabLst>
            </a:pPr>
            <a:r>
              <a:rPr sz="2600" dirty="0">
                <a:solidFill>
                  <a:srgbClr val="203C6A"/>
                </a:solidFill>
                <a:latin typeface="Garamond"/>
                <a:cs typeface="Garamond"/>
              </a:rPr>
              <a:t>Empowers</a:t>
            </a:r>
            <a:r>
              <a:rPr sz="2600" spc="-5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lang="en-US" sz="2600" spc="-55" dirty="0">
                <a:solidFill>
                  <a:srgbClr val="203C6A"/>
                </a:solidFill>
                <a:latin typeface="Garamond"/>
                <a:cs typeface="Garamond"/>
              </a:rPr>
              <a:t>MONREC </a:t>
            </a:r>
            <a:r>
              <a:rPr sz="2600" spc="-25" dirty="0">
                <a:solidFill>
                  <a:srgbClr val="203C6A"/>
                </a:solidFill>
                <a:latin typeface="Garamond"/>
                <a:cs typeface="Garamond"/>
              </a:rPr>
              <a:t>to </a:t>
            </a:r>
            <a:r>
              <a:rPr sz="2600" dirty="0">
                <a:solidFill>
                  <a:srgbClr val="203C6A"/>
                </a:solidFill>
                <a:latin typeface="Garamond"/>
                <a:cs typeface="Garamond"/>
              </a:rPr>
              <a:t>determine</a:t>
            </a:r>
            <a:r>
              <a:rPr sz="2600" spc="-5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600" dirty="0">
                <a:solidFill>
                  <a:srgbClr val="203C6A"/>
                </a:solidFill>
                <a:latin typeface="Garamond"/>
                <a:cs typeface="Garamond"/>
              </a:rPr>
              <a:t>(i)</a:t>
            </a:r>
            <a:r>
              <a:rPr sz="2600" spc="-4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600" dirty="0">
                <a:solidFill>
                  <a:srgbClr val="203C6A"/>
                </a:solidFill>
                <a:latin typeface="Garamond"/>
                <a:cs typeface="Garamond"/>
              </a:rPr>
              <a:t>liability</a:t>
            </a:r>
            <a:r>
              <a:rPr sz="2600" spc="-4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600" dirty="0">
                <a:solidFill>
                  <a:srgbClr val="203C6A"/>
                </a:solidFill>
                <a:latin typeface="Garamond"/>
                <a:cs typeface="Garamond"/>
              </a:rPr>
              <a:t>owed</a:t>
            </a:r>
            <a:r>
              <a:rPr sz="2600" spc="-4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600" dirty="0">
                <a:solidFill>
                  <a:srgbClr val="203C6A"/>
                </a:solidFill>
                <a:latin typeface="Garamond"/>
                <a:cs typeface="Garamond"/>
              </a:rPr>
              <a:t>due</a:t>
            </a:r>
            <a:r>
              <a:rPr sz="2600" spc="-5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600" dirty="0">
                <a:solidFill>
                  <a:srgbClr val="203C6A"/>
                </a:solidFill>
                <a:latin typeface="Garamond"/>
                <a:cs typeface="Garamond"/>
              </a:rPr>
              <a:t>to</a:t>
            </a:r>
            <a:r>
              <a:rPr sz="2600" spc="-4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600" dirty="0">
                <a:solidFill>
                  <a:srgbClr val="203C6A"/>
                </a:solidFill>
                <a:latin typeface="Garamond"/>
                <a:cs typeface="Garamond"/>
              </a:rPr>
              <a:t>environmental</a:t>
            </a:r>
            <a:r>
              <a:rPr sz="2600" spc="-4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600" spc="-10" dirty="0">
                <a:solidFill>
                  <a:srgbClr val="203C6A"/>
                </a:solidFill>
                <a:latin typeface="Garamond"/>
                <a:cs typeface="Garamond"/>
              </a:rPr>
              <a:t>damage </a:t>
            </a:r>
            <a:r>
              <a:rPr sz="2600" dirty="0">
                <a:solidFill>
                  <a:srgbClr val="203C6A"/>
                </a:solidFill>
                <a:latin typeface="Garamond"/>
                <a:cs typeface="Garamond"/>
              </a:rPr>
              <a:t>and</a:t>
            </a:r>
            <a:r>
              <a:rPr sz="2600" spc="-5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600" dirty="0">
                <a:solidFill>
                  <a:srgbClr val="203C6A"/>
                </a:solidFill>
                <a:latin typeface="Garamond"/>
                <a:cs typeface="Garamond"/>
              </a:rPr>
              <a:t>(ii)</a:t>
            </a:r>
            <a:r>
              <a:rPr sz="2600" spc="-2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600" dirty="0">
                <a:solidFill>
                  <a:srgbClr val="203C6A"/>
                </a:solidFill>
                <a:latin typeface="Garamond"/>
                <a:cs typeface="Garamond"/>
              </a:rPr>
              <a:t>contributions</a:t>
            </a:r>
            <a:r>
              <a:rPr sz="2600" spc="-5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600" dirty="0">
                <a:solidFill>
                  <a:srgbClr val="203C6A"/>
                </a:solidFill>
                <a:latin typeface="Garamond"/>
                <a:cs typeface="Garamond"/>
              </a:rPr>
              <a:t>to</a:t>
            </a:r>
            <a:r>
              <a:rPr sz="2600" spc="-3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600" dirty="0">
                <a:solidFill>
                  <a:srgbClr val="203C6A"/>
                </a:solidFill>
                <a:latin typeface="Garamond"/>
                <a:cs typeface="Garamond"/>
              </a:rPr>
              <a:t>environmental</a:t>
            </a:r>
            <a:r>
              <a:rPr sz="2600" spc="-3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600" spc="-10" dirty="0">
                <a:solidFill>
                  <a:srgbClr val="203C6A"/>
                </a:solidFill>
                <a:latin typeface="Garamond"/>
                <a:cs typeface="Garamond"/>
              </a:rPr>
              <a:t>management fund.</a:t>
            </a:r>
            <a:endParaRPr sz="2600" dirty="0">
              <a:latin typeface="Garamond"/>
              <a:cs typeface="Garamond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6738429" y="6547675"/>
            <a:ext cx="156781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0" dirty="0">
                <a:solidFill>
                  <a:srgbClr val="FFFFFF"/>
                </a:solidFill>
                <a:latin typeface="Arial"/>
                <a:cs typeface="Arial"/>
                <a:hlinkClick r:id="rId3"/>
              </a:rPr>
              <a:t>www.duanemorris.com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0" y="412750"/>
            <a:ext cx="9144000" cy="1905"/>
          </a:xfrm>
          <a:custGeom>
            <a:avLst/>
            <a:gdLst/>
            <a:ahLst/>
            <a:cxnLst/>
            <a:rect l="l" t="t" r="r" b="b"/>
            <a:pathLst>
              <a:path w="9144000" h="1904">
                <a:moveTo>
                  <a:pt x="0" y="0"/>
                </a:moveTo>
                <a:lnTo>
                  <a:pt x="9144000" y="1587"/>
                </a:lnTo>
              </a:path>
            </a:pathLst>
          </a:custGeom>
          <a:ln w="15875">
            <a:solidFill>
              <a:srgbClr val="FFFFFF"/>
            </a:solidFill>
            <a:prstDash val="sysDot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459740" y="996187"/>
            <a:ext cx="6189345" cy="106108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ts val="4079"/>
              </a:lnSpc>
              <a:spcBef>
                <a:spcPts val="95"/>
              </a:spcBef>
            </a:pPr>
            <a:r>
              <a:rPr dirty="0"/>
              <a:t>Key</a:t>
            </a:r>
            <a:r>
              <a:rPr spc="-75" dirty="0"/>
              <a:t> </a:t>
            </a:r>
            <a:r>
              <a:rPr dirty="0"/>
              <a:t>Membership</a:t>
            </a:r>
            <a:r>
              <a:rPr spc="-50" dirty="0"/>
              <a:t> </a:t>
            </a:r>
            <a:r>
              <a:rPr spc="-25" dirty="0"/>
              <a:t>in</a:t>
            </a:r>
          </a:p>
          <a:p>
            <a:pPr marL="12700">
              <a:lnSpc>
                <a:spcPct val="100000"/>
              </a:lnSpc>
            </a:pPr>
            <a:r>
              <a:rPr dirty="0"/>
              <a:t>International</a:t>
            </a:r>
            <a:r>
              <a:rPr spc="-90" dirty="0"/>
              <a:t> </a:t>
            </a:r>
            <a:r>
              <a:rPr spc="-10" dirty="0"/>
              <a:t>Initiatives/Treaties: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459740" y="6522846"/>
            <a:ext cx="9588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0" dirty="0">
                <a:solidFill>
                  <a:srgbClr val="203C6A"/>
                </a:solidFill>
                <a:latin typeface="Arial"/>
                <a:cs typeface="Arial"/>
              </a:rPr>
              <a:t>6</a:t>
            </a:r>
            <a:endParaRPr sz="10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76200" y="2075520"/>
            <a:ext cx="9067800" cy="3786293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476884" marR="262255" indent="-464820">
              <a:lnSpc>
                <a:spcPct val="100000"/>
              </a:lnSpc>
              <a:spcBef>
                <a:spcPts val="105"/>
              </a:spcBef>
              <a:buFont typeface="Arial"/>
              <a:buChar char="•"/>
              <a:tabLst>
                <a:tab pos="476884" algn="l"/>
              </a:tabLst>
            </a:pPr>
            <a:r>
              <a:rPr sz="2400" dirty="0">
                <a:solidFill>
                  <a:srgbClr val="203C6A"/>
                </a:solidFill>
                <a:latin typeface="Garamond"/>
                <a:ea typeface="+mn-ea"/>
              </a:rPr>
              <a:t>Admitted to Extractive Industries Transparency Initiative (2014) (EITI)</a:t>
            </a:r>
          </a:p>
          <a:p>
            <a:pPr marL="926465" lvl="1" indent="-403225">
              <a:lnSpc>
                <a:spcPct val="100000"/>
              </a:lnSpc>
              <a:spcBef>
                <a:spcPts val="710"/>
              </a:spcBef>
              <a:buChar char="–"/>
              <a:tabLst>
                <a:tab pos="926465" algn="l"/>
              </a:tabLst>
            </a:pPr>
            <a:r>
              <a:rPr sz="2400" dirty="0">
                <a:solidFill>
                  <a:srgbClr val="203C6A"/>
                </a:solidFill>
                <a:latin typeface="Garamond"/>
                <a:ea typeface="+mn-ea"/>
              </a:rPr>
              <a:t>44 countries that have signed up</a:t>
            </a:r>
          </a:p>
          <a:p>
            <a:pPr marL="927100" marR="299720" lvl="1" indent="-403860">
              <a:lnSpc>
                <a:spcPct val="100000"/>
              </a:lnSpc>
              <a:spcBef>
                <a:spcPts val="670"/>
              </a:spcBef>
              <a:buChar char="–"/>
              <a:tabLst>
                <a:tab pos="927100" algn="l"/>
              </a:tabLst>
            </a:pPr>
            <a:r>
              <a:rPr sz="2400" dirty="0">
                <a:solidFill>
                  <a:srgbClr val="203C6A"/>
                </a:solidFill>
                <a:latin typeface="Garamond"/>
                <a:ea typeface="+mn-ea"/>
              </a:rPr>
              <a:t>Requires extensive disclosure and measures to improve accountability in how oil, gas and minerals are governed.</a:t>
            </a:r>
          </a:p>
          <a:p>
            <a:pPr marL="926465" lvl="1" indent="-403225">
              <a:lnSpc>
                <a:spcPct val="100000"/>
              </a:lnSpc>
              <a:spcBef>
                <a:spcPts val="675"/>
              </a:spcBef>
              <a:buChar char="–"/>
              <a:tabLst>
                <a:tab pos="926465" algn="l"/>
              </a:tabLst>
            </a:pPr>
            <a:r>
              <a:rPr lang="en-US" sz="2400" dirty="0">
                <a:solidFill>
                  <a:srgbClr val="203C6A"/>
                </a:solidFill>
                <a:latin typeface="Garamond"/>
                <a:ea typeface="+mn-ea"/>
              </a:rPr>
              <a:t>EITI Board </a:t>
            </a:r>
            <a:r>
              <a:rPr lang="en-US" sz="2400" dirty="0">
                <a:solidFill>
                  <a:srgbClr val="203C6A"/>
                </a:solidFill>
                <a:latin typeface="Garamond"/>
                <a:ea typeface="+mn-ea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delisted</a:t>
            </a:r>
            <a:r>
              <a:rPr lang="en-US" sz="2400" dirty="0">
                <a:solidFill>
                  <a:srgbClr val="203C6A"/>
                </a:solidFill>
                <a:latin typeface="Garamond"/>
                <a:ea typeface="+mn-ea"/>
              </a:rPr>
              <a:t> Myanmar from the EITI on 29 February 2024 due to ongoing political instability and conflict.</a:t>
            </a:r>
            <a:endParaRPr sz="2400" dirty="0">
              <a:solidFill>
                <a:srgbClr val="203C6A"/>
              </a:solidFill>
              <a:latin typeface="Garamond"/>
              <a:ea typeface="+mn-ea"/>
            </a:endParaRPr>
          </a:p>
          <a:p>
            <a:pPr marL="476884" indent="-464184">
              <a:lnSpc>
                <a:spcPct val="100000"/>
              </a:lnSpc>
              <a:spcBef>
                <a:spcPts val="725"/>
              </a:spcBef>
              <a:buFont typeface="Arial"/>
              <a:buChar char="•"/>
              <a:tabLst>
                <a:tab pos="476884" algn="l"/>
              </a:tabLst>
            </a:pPr>
            <a:r>
              <a:rPr sz="2400" dirty="0">
                <a:solidFill>
                  <a:srgbClr val="203C6A"/>
                </a:solidFill>
                <a:latin typeface="Garamond"/>
                <a:ea typeface="+mn-ea"/>
              </a:rPr>
              <a:t>New York Convention (2013)</a:t>
            </a:r>
          </a:p>
          <a:p>
            <a:pPr marL="926465" lvl="1" indent="-403225">
              <a:lnSpc>
                <a:spcPct val="100000"/>
              </a:lnSpc>
              <a:spcBef>
                <a:spcPts val="715"/>
              </a:spcBef>
              <a:buChar char="–"/>
              <a:tabLst>
                <a:tab pos="926465" algn="l"/>
              </a:tabLst>
            </a:pPr>
            <a:r>
              <a:rPr sz="2400" dirty="0">
                <a:solidFill>
                  <a:srgbClr val="203C6A"/>
                </a:solidFill>
                <a:latin typeface="Garamond"/>
                <a:ea typeface="+mn-ea"/>
              </a:rPr>
              <a:t>Recognition and Enforcement of Foreign Arbitration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/>
              <a:t>Process</a:t>
            </a:r>
            <a:r>
              <a:rPr spc="-20" dirty="0"/>
              <a:t> </a:t>
            </a:r>
            <a:r>
              <a:rPr dirty="0"/>
              <a:t>for</a:t>
            </a:r>
            <a:r>
              <a:rPr spc="-35" dirty="0"/>
              <a:t> </a:t>
            </a:r>
            <a:r>
              <a:rPr dirty="0"/>
              <a:t>E&amp;P</a:t>
            </a:r>
            <a:r>
              <a:rPr spc="-40" dirty="0"/>
              <a:t> </a:t>
            </a:r>
            <a:r>
              <a:rPr dirty="0"/>
              <a:t>in</a:t>
            </a:r>
            <a:r>
              <a:rPr spc="-50" dirty="0"/>
              <a:t> </a:t>
            </a:r>
            <a:r>
              <a:rPr spc="-10" dirty="0"/>
              <a:t>Myanmar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6738429" y="6562111"/>
            <a:ext cx="1567815" cy="1962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sz="1200" spc="-10" dirty="0">
                <a:solidFill>
                  <a:srgbClr val="FFFFFF"/>
                </a:solidFill>
                <a:latin typeface="Arial"/>
                <a:cs typeface="Arial"/>
                <a:hlinkClick r:id="rId2"/>
              </a:rPr>
              <a:t>www.duanemorris.com</a:t>
            </a:r>
            <a:endParaRPr sz="12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58152" y="1994979"/>
            <a:ext cx="8293100" cy="463011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476884" marR="5080" indent="-464820">
              <a:lnSpc>
                <a:spcPct val="100000"/>
              </a:lnSpc>
              <a:spcBef>
                <a:spcPts val="105"/>
              </a:spcBef>
              <a:buFont typeface="Arial"/>
              <a:buChar char="•"/>
              <a:tabLst>
                <a:tab pos="476884" algn="l"/>
              </a:tabLst>
            </a:pPr>
            <a:r>
              <a:rPr sz="2800" dirty="0">
                <a:solidFill>
                  <a:srgbClr val="203C6A"/>
                </a:solidFill>
                <a:latin typeface="Garamond"/>
                <a:cs typeface="Garamond"/>
              </a:rPr>
              <a:t>State</a:t>
            </a:r>
            <a:r>
              <a:rPr sz="2800" spc="-6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800" dirty="0">
                <a:solidFill>
                  <a:srgbClr val="203C6A"/>
                </a:solidFill>
                <a:latin typeface="Garamond"/>
                <a:cs typeface="Garamond"/>
              </a:rPr>
              <a:t>Monopoly</a:t>
            </a:r>
            <a:r>
              <a:rPr sz="2800" spc="-6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800" dirty="0">
                <a:solidFill>
                  <a:srgbClr val="203C6A"/>
                </a:solidFill>
                <a:latin typeface="Garamond"/>
                <a:cs typeface="Garamond"/>
              </a:rPr>
              <a:t>–</a:t>
            </a:r>
            <a:r>
              <a:rPr sz="2800" spc="-8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800" dirty="0">
                <a:solidFill>
                  <a:srgbClr val="203C6A"/>
                </a:solidFill>
                <a:latin typeface="Garamond"/>
                <a:cs typeface="Garamond"/>
              </a:rPr>
              <a:t>controlled</a:t>
            </a:r>
            <a:r>
              <a:rPr sz="2800" spc="-6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800" dirty="0">
                <a:solidFill>
                  <a:srgbClr val="203C6A"/>
                </a:solidFill>
                <a:latin typeface="Garamond"/>
                <a:cs typeface="Garamond"/>
              </a:rPr>
              <a:t>by</a:t>
            </a:r>
            <a:r>
              <a:rPr sz="2800" spc="-6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800" dirty="0">
                <a:solidFill>
                  <a:srgbClr val="203C6A"/>
                </a:solidFill>
                <a:latin typeface="Garamond"/>
                <a:cs typeface="Garamond"/>
              </a:rPr>
              <a:t>Ministry</a:t>
            </a:r>
            <a:r>
              <a:rPr sz="2800" spc="-8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800" spc="-35" dirty="0">
                <a:solidFill>
                  <a:srgbClr val="203C6A"/>
                </a:solidFill>
                <a:latin typeface="Garamond"/>
                <a:cs typeface="Garamond"/>
              </a:rPr>
              <a:t>of </a:t>
            </a:r>
            <a:r>
              <a:rPr sz="2800" dirty="0">
                <a:solidFill>
                  <a:srgbClr val="203C6A"/>
                </a:solidFill>
                <a:latin typeface="Garamond"/>
                <a:cs typeface="Garamond"/>
              </a:rPr>
              <a:t>Energy</a:t>
            </a:r>
            <a:r>
              <a:rPr sz="2800" spc="-5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800" dirty="0">
                <a:solidFill>
                  <a:srgbClr val="203C6A"/>
                </a:solidFill>
                <a:latin typeface="Garamond"/>
                <a:cs typeface="Garamond"/>
              </a:rPr>
              <a:t>(MoE),</a:t>
            </a:r>
            <a:r>
              <a:rPr sz="2800" spc="-5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800" dirty="0">
                <a:solidFill>
                  <a:srgbClr val="203C6A"/>
                </a:solidFill>
                <a:latin typeface="Garamond"/>
                <a:cs typeface="Garamond"/>
              </a:rPr>
              <a:t>through</a:t>
            </a:r>
            <a:r>
              <a:rPr sz="2800" spc="-4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800" dirty="0">
                <a:solidFill>
                  <a:srgbClr val="203C6A"/>
                </a:solidFill>
                <a:latin typeface="Garamond"/>
                <a:cs typeface="Garamond"/>
              </a:rPr>
              <a:t>the</a:t>
            </a:r>
            <a:r>
              <a:rPr sz="2800" spc="-4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800" dirty="0">
                <a:solidFill>
                  <a:srgbClr val="203C6A"/>
                </a:solidFill>
                <a:latin typeface="Garamond"/>
                <a:cs typeface="Garamond"/>
              </a:rPr>
              <a:t>Myanma</a:t>
            </a:r>
            <a:r>
              <a:rPr sz="2800" spc="-5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800" dirty="0">
                <a:solidFill>
                  <a:srgbClr val="203C6A"/>
                </a:solidFill>
                <a:latin typeface="Garamond"/>
                <a:cs typeface="Garamond"/>
              </a:rPr>
              <a:t>Oil</a:t>
            </a:r>
            <a:r>
              <a:rPr sz="2800" spc="-5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800" dirty="0">
                <a:solidFill>
                  <a:srgbClr val="203C6A"/>
                </a:solidFill>
                <a:latin typeface="Garamond"/>
                <a:cs typeface="Garamond"/>
              </a:rPr>
              <a:t>and</a:t>
            </a:r>
            <a:r>
              <a:rPr sz="2800" spc="-5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800" spc="-25" dirty="0">
                <a:solidFill>
                  <a:srgbClr val="203C6A"/>
                </a:solidFill>
                <a:latin typeface="Garamond"/>
                <a:cs typeface="Garamond"/>
              </a:rPr>
              <a:t>Gas </a:t>
            </a:r>
            <a:r>
              <a:rPr sz="2800" dirty="0">
                <a:solidFill>
                  <a:srgbClr val="203C6A"/>
                </a:solidFill>
                <a:latin typeface="Garamond"/>
                <a:cs typeface="Garamond"/>
              </a:rPr>
              <a:t>Enterprise</a:t>
            </a:r>
            <a:r>
              <a:rPr sz="2800" spc="-9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800" spc="-10" dirty="0">
                <a:solidFill>
                  <a:srgbClr val="203C6A"/>
                </a:solidFill>
                <a:latin typeface="Garamond"/>
                <a:cs typeface="Garamond"/>
              </a:rPr>
              <a:t>(MOGE)</a:t>
            </a:r>
            <a:endParaRPr sz="2800" dirty="0">
              <a:latin typeface="Garamond"/>
              <a:cs typeface="Garamond"/>
            </a:endParaRPr>
          </a:p>
          <a:p>
            <a:pPr marL="476884" marR="1247775" indent="-464820">
              <a:lnSpc>
                <a:spcPct val="100000"/>
              </a:lnSpc>
              <a:spcBef>
                <a:spcPts val="765"/>
              </a:spcBef>
              <a:buFont typeface="Arial"/>
              <a:buChar char="•"/>
              <a:tabLst>
                <a:tab pos="476884" algn="l"/>
              </a:tabLst>
            </a:pPr>
            <a:r>
              <a:rPr sz="2800" dirty="0">
                <a:solidFill>
                  <a:srgbClr val="203C6A"/>
                </a:solidFill>
                <a:latin typeface="Garamond"/>
                <a:cs typeface="Garamond"/>
              </a:rPr>
              <a:t>Foreign</a:t>
            </a:r>
            <a:r>
              <a:rPr sz="2800" spc="-6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800" dirty="0">
                <a:solidFill>
                  <a:srgbClr val="203C6A"/>
                </a:solidFill>
                <a:latin typeface="Garamond"/>
                <a:cs typeface="Garamond"/>
              </a:rPr>
              <a:t>Investment</a:t>
            </a:r>
            <a:r>
              <a:rPr sz="2800" spc="-6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lang="en-US" sz="2800" spc="-65" dirty="0">
                <a:solidFill>
                  <a:srgbClr val="203C6A"/>
                </a:solidFill>
                <a:latin typeface="Garamond"/>
                <a:cs typeface="Garamond"/>
              </a:rPr>
              <a:t>is </a:t>
            </a:r>
            <a:r>
              <a:rPr sz="2800" dirty="0">
                <a:solidFill>
                  <a:srgbClr val="203C6A"/>
                </a:solidFill>
                <a:latin typeface="Garamond"/>
                <a:cs typeface="Garamond"/>
              </a:rPr>
              <a:t>permitted</a:t>
            </a:r>
            <a:r>
              <a:rPr sz="2800" spc="-6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800" dirty="0">
                <a:solidFill>
                  <a:srgbClr val="203C6A"/>
                </a:solidFill>
                <a:latin typeface="Garamond"/>
                <a:cs typeface="Garamond"/>
              </a:rPr>
              <a:t>under</a:t>
            </a:r>
            <a:r>
              <a:rPr sz="2800" spc="-8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lang="en-US" sz="2800" spc="-20" dirty="0">
                <a:solidFill>
                  <a:srgbClr val="203C6A"/>
                </a:solidFill>
                <a:latin typeface="Garamond"/>
                <a:cs typeface="Garamond"/>
              </a:rPr>
              <a:t>Myanmar </a:t>
            </a:r>
            <a:r>
              <a:rPr sz="2800" spc="-20" dirty="0">
                <a:solidFill>
                  <a:srgbClr val="203C6A"/>
                </a:solidFill>
                <a:latin typeface="Garamond"/>
                <a:cs typeface="Garamond"/>
              </a:rPr>
              <a:t>I</a:t>
            </a:r>
            <a:r>
              <a:rPr lang="en-US" sz="2800" spc="-20" dirty="0">
                <a:solidFill>
                  <a:srgbClr val="203C6A"/>
                </a:solidFill>
                <a:latin typeface="Garamond"/>
                <a:cs typeface="Garamond"/>
              </a:rPr>
              <a:t>nvestment </a:t>
            </a:r>
            <a:r>
              <a:rPr sz="2800" spc="-20" dirty="0">
                <a:solidFill>
                  <a:srgbClr val="203C6A"/>
                </a:solidFill>
                <a:latin typeface="Garamond"/>
                <a:cs typeface="Garamond"/>
              </a:rPr>
              <a:t>L</a:t>
            </a:r>
            <a:r>
              <a:rPr lang="en-US" sz="2800" spc="-20" dirty="0">
                <a:solidFill>
                  <a:srgbClr val="203C6A"/>
                </a:solidFill>
                <a:latin typeface="Garamond"/>
                <a:cs typeface="Garamond"/>
              </a:rPr>
              <a:t>aw</a:t>
            </a:r>
            <a:r>
              <a:rPr sz="2800" spc="-2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lang="en-US" sz="2800" spc="-20" dirty="0">
                <a:solidFill>
                  <a:srgbClr val="203C6A"/>
                </a:solidFill>
                <a:latin typeface="Garamond"/>
                <a:cs typeface="Garamond"/>
              </a:rPr>
              <a:t>(</a:t>
            </a:r>
            <a:r>
              <a:rPr sz="2800" dirty="0">
                <a:solidFill>
                  <a:srgbClr val="203C6A"/>
                </a:solidFill>
                <a:latin typeface="Garamond"/>
                <a:cs typeface="Garamond"/>
              </a:rPr>
              <a:t>M</a:t>
            </a:r>
            <a:r>
              <a:rPr lang="en-US" sz="2800" dirty="0">
                <a:solidFill>
                  <a:srgbClr val="203C6A"/>
                </a:solidFill>
                <a:latin typeface="Garamond"/>
                <a:cs typeface="Garamond"/>
              </a:rPr>
              <a:t>yanmar</a:t>
            </a:r>
            <a:r>
              <a:rPr lang="en-US" sz="2800" spc="-9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lang="en-US" sz="2800" dirty="0">
                <a:solidFill>
                  <a:srgbClr val="203C6A"/>
                </a:solidFill>
                <a:latin typeface="Garamond"/>
                <a:cs typeface="Garamond"/>
              </a:rPr>
              <a:t>Investment</a:t>
            </a:r>
            <a:r>
              <a:rPr lang="en-US" sz="2800" spc="-6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lang="en-US" sz="2800" spc="-10" dirty="0">
                <a:solidFill>
                  <a:srgbClr val="203C6A"/>
                </a:solidFill>
                <a:latin typeface="Garamond"/>
                <a:cs typeface="Garamond"/>
              </a:rPr>
              <a:t>Commission)</a:t>
            </a:r>
            <a:endParaRPr sz="2800" dirty="0">
              <a:latin typeface="Garamond"/>
              <a:cs typeface="Garamond"/>
            </a:endParaRPr>
          </a:p>
          <a:p>
            <a:pPr marL="476884" marR="1127760" indent="-464820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476884" algn="l"/>
              </a:tabLst>
            </a:pPr>
            <a:r>
              <a:rPr sz="2800" dirty="0">
                <a:solidFill>
                  <a:srgbClr val="203C6A"/>
                </a:solidFill>
                <a:latin typeface="Garamond"/>
                <a:cs typeface="Garamond"/>
              </a:rPr>
              <a:t>Generally</a:t>
            </a:r>
            <a:r>
              <a:rPr sz="2800" spc="-4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800" dirty="0">
                <a:solidFill>
                  <a:srgbClr val="203C6A"/>
                </a:solidFill>
                <a:latin typeface="Garamond"/>
                <a:cs typeface="Garamond"/>
              </a:rPr>
              <a:t>implemented</a:t>
            </a:r>
            <a:r>
              <a:rPr sz="2800" spc="-6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800" dirty="0">
                <a:solidFill>
                  <a:srgbClr val="203C6A"/>
                </a:solidFill>
                <a:latin typeface="Garamond"/>
                <a:cs typeface="Garamond"/>
              </a:rPr>
              <a:t>in</a:t>
            </a:r>
            <a:r>
              <a:rPr sz="2800" spc="-6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800" dirty="0">
                <a:solidFill>
                  <a:srgbClr val="203C6A"/>
                </a:solidFill>
                <a:latin typeface="Garamond"/>
                <a:cs typeface="Garamond"/>
              </a:rPr>
              <a:t>the</a:t>
            </a:r>
            <a:r>
              <a:rPr sz="2800" spc="-5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800" dirty="0">
                <a:solidFill>
                  <a:srgbClr val="203C6A"/>
                </a:solidFill>
                <a:latin typeface="Garamond"/>
                <a:cs typeface="Garamond"/>
              </a:rPr>
              <a:t>form</a:t>
            </a:r>
            <a:r>
              <a:rPr sz="2800" spc="-7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800" dirty="0">
                <a:solidFill>
                  <a:srgbClr val="203C6A"/>
                </a:solidFill>
                <a:latin typeface="Garamond"/>
                <a:cs typeface="Garamond"/>
              </a:rPr>
              <a:t>of</a:t>
            </a:r>
            <a:r>
              <a:rPr sz="2800" spc="-7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800" spc="-50" dirty="0">
                <a:solidFill>
                  <a:srgbClr val="203C6A"/>
                </a:solidFill>
                <a:latin typeface="Garamond"/>
                <a:cs typeface="Garamond"/>
              </a:rPr>
              <a:t>a </a:t>
            </a:r>
            <a:r>
              <a:rPr sz="2800" dirty="0">
                <a:solidFill>
                  <a:srgbClr val="203C6A"/>
                </a:solidFill>
                <a:latin typeface="Garamond"/>
                <a:cs typeface="Garamond"/>
              </a:rPr>
              <a:t>Production</a:t>
            </a:r>
            <a:r>
              <a:rPr sz="2800" spc="-10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800" dirty="0">
                <a:solidFill>
                  <a:srgbClr val="203C6A"/>
                </a:solidFill>
                <a:latin typeface="Garamond"/>
                <a:cs typeface="Garamond"/>
              </a:rPr>
              <a:t>Sharing</a:t>
            </a:r>
            <a:r>
              <a:rPr sz="2800" spc="-8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800" dirty="0">
                <a:solidFill>
                  <a:srgbClr val="203C6A"/>
                </a:solidFill>
                <a:latin typeface="Garamond"/>
                <a:cs typeface="Garamond"/>
              </a:rPr>
              <a:t>Contract</a:t>
            </a:r>
            <a:r>
              <a:rPr sz="2800" spc="-8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800" dirty="0">
                <a:solidFill>
                  <a:srgbClr val="203C6A"/>
                </a:solidFill>
                <a:latin typeface="Garamond"/>
                <a:cs typeface="Garamond"/>
              </a:rPr>
              <a:t>with</a:t>
            </a:r>
            <a:r>
              <a:rPr sz="2800" spc="-9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800" spc="-20" dirty="0">
                <a:solidFill>
                  <a:srgbClr val="203C6A"/>
                </a:solidFill>
                <a:latin typeface="Garamond"/>
                <a:cs typeface="Garamond"/>
              </a:rPr>
              <a:t>MOGE</a:t>
            </a:r>
            <a:endParaRPr sz="2800" dirty="0">
              <a:latin typeface="Garamond"/>
              <a:cs typeface="Garamond"/>
            </a:endParaRPr>
          </a:p>
          <a:p>
            <a:pPr marL="476884" marR="395605" indent="-464820">
              <a:lnSpc>
                <a:spcPct val="100000"/>
              </a:lnSpc>
              <a:spcBef>
                <a:spcPts val="765"/>
              </a:spcBef>
              <a:buFont typeface="Arial"/>
              <a:buChar char="•"/>
              <a:tabLst>
                <a:tab pos="476884" algn="l"/>
              </a:tabLst>
            </a:pPr>
            <a:r>
              <a:rPr sz="2800" dirty="0">
                <a:solidFill>
                  <a:srgbClr val="203C6A"/>
                </a:solidFill>
                <a:latin typeface="Garamond"/>
                <a:cs typeface="Garamond"/>
              </a:rPr>
              <a:t>Negotiation</a:t>
            </a:r>
            <a:r>
              <a:rPr sz="2800" spc="-7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800" dirty="0">
                <a:solidFill>
                  <a:srgbClr val="203C6A"/>
                </a:solidFill>
                <a:latin typeface="Garamond"/>
                <a:cs typeface="Garamond"/>
              </a:rPr>
              <a:t>with</a:t>
            </a:r>
            <a:r>
              <a:rPr sz="2800" spc="-8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800" dirty="0">
                <a:solidFill>
                  <a:srgbClr val="203C6A"/>
                </a:solidFill>
                <a:latin typeface="Garamond"/>
                <a:cs typeface="Garamond"/>
              </a:rPr>
              <a:t>Energy</a:t>
            </a:r>
            <a:r>
              <a:rPr sz="2800" spc="-9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800" dirty="0">
                <a:solidFill>
                  <a:srgbClr val="203C6A"/>
                </a:solidFill>
                <a:latin typeface="Garamond"/>
                <a:cs typeface="Garamond"/>
              </a:rPr>
              <a:t>Planning</a:t>
            </a:r>
            <a:r>
              <a:rPr sz="2800" spc="-6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800" spc="-10" dirty="0">
                <a:solidFill>
                  <a:srgbClr val="203C6A"/>
                </a:solidFill>
                <a:latin typeface="Garamond"/>
                <a:cs typeface="Garamond"/>
              </a:rPr>
              <a:t>Department </a:t>
            </a:r>
            <a:r>
              <a:rPr sz="2800" dirty="0">
                <a:solidFill>
                  <a:srgbClr val="203C6A"/>
                </a:solidFill>
                <a:latin typeface="Garamond"/>
                <a:cs typeface="Garamond"/>
              </a:rPr>
              <a:t>(Department</a:t>
            </a:r>
            <a:r>
              <a:rPr sz="2800" spc="-8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800" dirty="0">
                <a:solidFill>
                  <a:srgbClr val="203C6A"/>
                </a:solidFill>
                <a:latin typeface="Garamond"/>
                <a:cs typeface="Garamond"/>
              </a:rPr>
              <a:t>in</a:t>
            </a:r>
            <a:r>
              <a:rPr sz="2800" spc="-7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800" spc="-20" dirty="0">
                <a:solidFill>
                  <a:srgbClr val="203C6A"/>
                </a:solidFill>
                <a:latin typeface="Garamond"/>
                <a:cs typeface="Garamond"/>
              </a:rPr>
              <a:t>MoE)</a:t>
            </a:r>
            <a:endParaRPr sz="2800" dirty="0">
              <a:latin typeface="Garamond"/>
              <a:cs typeface="Garamond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72440" y="6522846"/>
            <a:ext cx="7048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95"/>
              </a:spcBef>
            </a:pPr>
            <a:r>
              <a:rPr sz="1000" spc="-50" dirty="0">
                <a:solidFill>
                  <a:srgbClr val="203C6A"/>
                </a:solidFill>
                <a:latin typeface="Arial"/>
                <a:cs typeface="Arial"/>
              </a:rPr>
              <a:t>7</a:t>
            </a:r>
            <a:endParaRPr sz="1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/>
              <a:t>Local</a:t>
            </a:r>
            <a:r>
              <a:rPr spc="-60" dirty="0"/>
              <a:t> </a:t>
            </a:r>
            <a:r>
              <a:rPr spc="-10" dirty="0"/>
              <a:t>Partner?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ct val="100000"/>
              </a:lnSpc>
            </a:pPr>
            <a:fld id="{81D60167-4931-47E6-BA6A-407CBD079E47}" type="slidenum">
              <a:rPr spc="-25" dirty="0"/>
              <a:t>8</a:t>
            </a:fld>
            <a:endParaRPr spc="-25" dirty="0"/>
          </a:p>
        </p:txBody>
      </p:sp>
      <p:sp>
        <p:nvSpPr>
          <p:cNvPr id="5" name="object 5"/>
          <p:cNvSpPr txBox="1"/>
          <p:nvPr/>
        </p:nvSpPr>
        <p:spPr>
          <a:xfrm>
            <a:off x="6738429" y="6562111"/>
            <a:ext cx="1567815" cy="1962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sz="1200" spc="-10" dirty="0">
                <a:solidFill>
                  <a:srgbClr val="FFFFFF"/>
                </a:solidFill>
                <a:latin typeface="Arial"/>
                <a:cs typeface="Arial"/>
                <a:hlinkClick r:id="rId2"/>
              </a:rPr>
              <a:t>www.duanemorris.com</a:t>
            </a:r>
            <a:endParaRPr sz="12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59740" y="1904492"/>
            <a:ext cx="8402955" cy="44691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476884" marR="880744" indent="-464820">
              <a:lnSpc>
                <a:spcPct val="100000"/>
              </a:lnSpc>
              <a:spcBef>
                <a:spcPts val="105"/>
              </a:spcBef>
              <a:buFont typeface="Arial"/>
              <a:buChar char="•"/>
              <a:tabLst>
                <a:tab pos="476884" algn="l"/>
              </a:tabLst>
            </a:pPr>
            <a:r>
              <a:rPr sz="3200" dirty="0">
                <a:solidFill>
                  <a:srgbClr val="203C6A"/>
                </a:solidFill>
                <a:latin typeface="Garamond"/>
                <a:cs typeface="Garamond"/>
              </a:rPr>
              <a:t>MOGE</a:t>
            </a:r>
            <a:r>
              <a:rPr sz="3200" spc="-8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3200" dirty="0">
                <a:solidFill>
                  <a:srgbClr val="203C6A"/>
                </a:solidFill>
                <a:latin typeface="Garamond"/>
                <a:cs typeface="Garamond"/>
              </a:rPr>
              <a:t>requires</a:t>
            </a:r>
            <a:r>
              <a:rPr sz="3200" spc="-6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3200" dirty="0">
                <a:solidFill>
                  <a:srgbClr val="203C6A"/>
                </a:solidFill>
                <a:latin typeface="Garamond"/>
                <a:cs typeface="Garamond"/>
              </a:rPr>
              <a:t>a</a:t>
            </a:r>
            <a:r>
              <a:rPr sz="3200" spc="-5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3200" dirty="0">
                <a:solidFill>
                  <a:srgbClr val="203C6A"/>
                </a:solidFill>
                <a:latin typeface="Garamond"/>
                <a:cs typeface="Garamond"/>
              </a:rPr>
              <a:t>local</a:t>
            </a:r>
            <a:r>
              <a:rPr sz="3200" spc="-3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3200" dirty="0">
                <a:solidFill>
                  <a:srgbClr val="203C6A"/>
                </a:solidFill>
                <a:latin typeface="Garamond"/>
                <a:cs typeface="Garamond"/>
              </a:rPr>
              <a:t>joint</a:t>
            </a:r>
            <a:r>
              <a:rPr sz="3200" spc="-2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3200" dirty="0">
                <a:solidFill>
                  <a:srgbClr val="203C6A"/>
                </a:solidFill>
                <a:latin typeface="Garamond"/>
                <a:cs typeface="Garamond"/>
              </a:rPr>
              <a:t>venture</a:t>
            </a:r>
            <a:r>
              <a:rPr sz="3200" spc="-4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3200" spc="-10" dirty="0">
                <a:solidFill>
                  <a:srgbClr val="203C6A"/>
                </a:solidFill>
                <a:latin typeface="Garamond"/>
                <a:cs typeface="Garamond"/>
              </a:rPr>
              <a:t>partner </a:t>
            </a:r>
            <a:r>
              <a:rPr sz="3200" dirty="0">
                <a:solidFill>
                  <a:srgbClr val="203C6A"/>
                </a:solidFill>
                <a:latin typeface="Garamond"/>
                <a:cs typeface="Garamond"/>
              </a:rPr>
              <a:t>holding</a:t>
            </a:r>
            <a:r>
              <a:rPr sz="3200" spc="-6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3200" dirty="0">
                <a:solidFill>
                  <a:srgbClr val="203C6A"/>
                </a:solidFill>
                <a:latin typeface="Garamond"/>
                <a:cs typeface="Garamond"/>
              </a:rPr>
              <a:t>a</a:t>
            </a:r>
            <a:r>
              <a:rPr sz="3200" spc="-7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3200" dirty="0">
                <a:solidFill>
                  <a:srgbClr val="203C6A"/>
                </a:solidFill>
                <a:latin typeface="Garamond"/>
                <a:cs typeface="Garamond"/>
              </a:rPr>
              <a:t>minority</a:t>
            </a:r>
            <a:r>
              <a:rPr sz="3200" spc="-6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3200" dirty="0">
                <a:solidFill>
                  <a:srgbClr val="203C6A"/>
                </a:solidFill>
                <a:latin typeface="Garamond"/>
                <a:cs typeface="Garamond"/>
              </a:rPr>
              <a:t>interest</a:t>
            </a:r>
            <a:r>
              <a:rPr sz="3200" spc="-6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3200" spc="-20" dirty="0">
                <a:solidFill>
                  <a:srgbClr val="203C6A"/>
                </a:solidFill>
                <a:latin typeface="Garamond"/>
                <a:cs typeface="Garamond"/>
              </a:rPr>
              <a:t>for:</a:t>
            </a:r>
            <a:endParaRPr sz="3200" dirty="0">
              <a:latin typeface="Garamond"/>
              <a:cs typeface="Garamond"/>
            </a:endParaRPr>
          </a:p>
          <a:p>
            <a:pPr marL="926465" lvl="1" indent="-403225">
              <a:lnSpc>
                <a:spcPct val="100000"/>
              </a:lnSpc>
              <a:spcBef>
                <a:spcPts val="710"/>
              </a:spcBef>
              <a:buChar char="–"/>
              <a:tabLst>
                <a:tab pos="926465" algn="l"/>
              </a:tabLst>
            </a:pPr>
            <a:r>
              <a:rPr sz="2800" dirty="0">
                <a:solidFill>
                  <a:srgbClr val="203C6A"/>
                </a:solidFill>
                <a:latin typeface="Garamond"/>
                <a:cs typeface="Garamond"/>
              </a:rPr>
              <a:t>Onshore</a:t>
            </a:r>
            <a:r>
              <a:rPr sz="2800" spc="-5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800" dirty="0">
                <a:solidFill>
                  <a:srgbClr val="203C6A"/>
                </a:solidFill>
                <a:latin typeface="Garamond"/>
                <a:cs typeface="Garamond"/>
              </a:rPr>
              <a:t>and</a:t>
            </a:r>
            <a:r>
              <a:rPr sz="2800" spc="-4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800" dirty="0">
                <a:solidFill>
                  <a:srgbClr val="203C6A"/>
                </a:solidFill>
                <a:latin typeface="Garamond"/>
                <a:cs typeface="Garamond"/>
              </a:rPr>
              <a:t>shallow</a:t>
            </a:r>
            <a:r>
              <a:rPr sz="2800" spc="-5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800" dirty="0">
                <a:solidFill>
                  <a:srgbClr val="203C6A"/>
                </a:solidFill>
                <a:latin typeface="Garamond"/>
                <a:cs typeface="Garamond"/>
              </a:rPr>
              <a:t>water</a:t>
            </a:r>
            <a:r>
              <a:rPr sz="2800" spc="-4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800" dirty="0">
                <a:solidFill>
                  <a:srgbClr val="203C6A"/>
                </a:solidFill>
                <a:latin typeface="Garamond"/>
                <a:cs typeface="Garamond"/>
              </a:rPr>
              <a:t>block</a:t>
            </a:r>
            <a:r>
              <a:rPr sz="2800" spc="-4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800" spc="-10" dirty="0">
                <a:solidFill>
                  <a:srgbClr val="203C6A"/>
                </a:solidFill>
                <a:latin typeface="Garamond"/>
                <a:cs typeface="Garamond"/>
              </a:rPr>
              <a:t>projects.</a:t>
            </a:r>
            <a:endParaRPr sz="2800" dirty="0">
              <a:latin typeface="Garamond"/>
              <a:cs typeface="Garamond"/>
            </a:endParaRPr>
          </a:p>
          <a:p>
            <a:pPr marL="927100" marR="626110" lvl="1" indent="-403860">
              <a:lnSpc>
                <a:spcPct val="100000"/>
              </a:lnSpc>
              <a:spcBef>
                <a:spcPts val="670"/>
              </a:spcBef>
              <a:buChar char="–"/>
              <a:tabLst>
                <a:tab pos="927100" algn="l"/>
              </a:tabLst>
            </a:pPr>
            <a:r>
              <a:rPr sz="2800" dirty="0">
                <a:solidFill>
                  <a:srgbClr val="203C6A"/>
                </a:solidFill>
                <a:latin typeface="Garamond"/>
                <a:cs typeface="Garamond"/>
              </a:rPr>
              <a:t>Deep</a:t>
            </a:r>
            <a:r>
              <a:rPr sz="2800" spc="-3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800" dirty="0">
                <a:solidFill>
                  <a:srgbClr val="203C6A"/>
                </a:solidFill>
                <a:latin typeface="Garamond"/>
                <a:cs typeface="Garamond"/>
              </a:rPr>
              <a:t>water</a:t>
            </a:r>
            <a:r>
              <a:rPr sz="2800" spc="-3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800" dirty="0">
                <a:solidFill>
                  <a:srgbClr val="203C6A"/>
                </a:solidFill>
                <a:latin typeface="Garamond"/>
                <a:cs typeface="Garamond"/>
              </a:rPr>
              <a:t>block</a:t>
            </a:r>
            <a:r>
              <a:rPr sz="2800" spc="-3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800" dirty="0">
                <a:solidFill>
                  <a:srgbClr val="203C6A"/>
                </a:solidFill>
                <a:latin typeface="Garamond"/>
                <a:cs typeface="Garamond"/>
              </a:rPr>
              <a:t>project</a:t>
            </a:r>
            <a:r>
              <a:rPr sz="2800" spc="-3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800" dirty="0">
                <a:solidFill>
                  <a:srgbClr val="203C6A"/>
                </a:solidFill>
                <a:latin typeface="Garamond"/>
                <a:cs typeface="Garamond"/>
              </a:rPr>
              <a:t>may</a:t>
            </a:r>
            <a:r>
              <a:rPr sz="2800" spc="-3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800" dirty="0">
                <a:solidFill>
                  <a:srgbClr val="203C6A"/>
                </a:solidFill>
                <a:latin typeface="Garamond"/>
                <a:cs typeface="Garamond"/>
              </a:rPr>
              <a:t>be</a:t>
            </a:r>
            <a:r>
              <a:rPr sz="2800" spc="-4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800" dirty="0">
                <a:solidFill>
                  <a:srgbClr val="203C6A"/>
                </a:solidFill>
                <a:latin typeface="Garamond"/>
                <a:cs typeface="Garamond"/>
              </a:rPr>
              <a:t>undertaken</a:t>
            </a:r>
            <a:r>
              <a:rPr sz="2800" spc="-3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800" dirty="0">
                <a:solidFill>
                  <a:srgbClr val="203C6A"/>
                </a:solidFill>
                <a:latin typeface="Garamond"/>
                <a:cs typeface="Garamond"/>
              </a:rPr>
              <a:t>by</a:t>
            </a:r>
            <a:r>
              <a:rPr sz="2800" spc="-3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800" spc="-50" dirty="0">
                <a:solidFill>
                  <a:srgbClr val="203C6A"/>
                </a:solidFill>
                <a:latin typeface="Garamond"/>
                <a:cs typeface="Garamond"/>
              </a:rPr>
              <a:t>a </a:t>
            </a:r>
            <a:r>
              <a:rPr sz="2800" spc="-20" dirty="0">
                <a:solidFill>
                  <a:srgbClr val="203C6A"/>
                </a:solidFill>
                <a:latin typeface="Garamond"/>
                <a:cs typeface="Garamond"/>
              </a:rPr>
              <a:t>100%</a:t>
            </a:r>
            <a:r>
              <a:rPr lang="en-US" sz="2800" spc="-20" dirty="0">
                <a:solidFill>
                  <a:srgbClr val="203C6A"/>
                </a:solidFill>
                <a:latin typeface="Garamond"/>
                <a:cs typeface="Garamond"/>
              </a:rPr>
              <a:t>, subject to approvals</a:t>
            </a:r>
            <a:endParaRPr sz="2800" dirty="0">
              <a:latin typeface="Garamond"/>
              <a:cs typeface="Garamond"/>
            </a:endParaRPr>
          </a:p>
          <a:p>
            <a:pPr marL="476884" marR="5080" indent="-464820">
              <a:lnSpc>
                <a:spcPct val="100000"/>
              </a:lnSpc>
              <a:spcBef>
                <a:spcPts val="730"/>
              </a:spcBef>
              <a:buFont typeface="Arial"/>
              <a:buChar char="•"/>
              <a:tabLst>
                <a:tab pos="476884" algn="l"/>
              </a:tabLst>
            </a:pPr>
            <a:r>
              <a:rPr sz="3200" dirty="0">
                <a:solidFill>
                  <a:srgbClr val="203C6A"/>
                </a:solidFill>
                <a:latin typeface="Garamond"/>
                <a:cs typeface="Garamond"/>
              </a:rPr>
              <a:t>No</a:t>
            </a:r>
            <a:r>
              <a:rPr sz="3200" spc="-8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3200" dirty="0">
                <a:solidFill>
                  <a:srgbClr val="203C6A"/>
                </a:solidFill>
                <a:latin typeface="Garamond"/>
                <a:cs typeface="Garamond"/>
              </a:rPr>
              <a:t>statistics</a:t>
            </a:r>
            <a:r>
              <a:rPr sz="3200" spc="-4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3200" dirty="0">
                <a:solidFill>
                  <a:srgbClr val="203C6A"/>
                </a:solidFill>
                <a:latin typeface="Garamond"/>
                <a:cs typeface="Garamond"/>
              </a:rPr>
              <a:t>on</a:t>
            </a:r>
            <a:r>
              <a:rPr sz="3200" spc="-6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3200" dirty="0">
                <a:solidFill>
                  <a:srgbClr val="203C6A"/>
                </a:solidFill>
                <a:latin typeface="Garamond"/>
                <a:cs typeface="Garamond"/>
              </a:rPr>
              <a:t>local</a:t>
            </a:r>
            <a:r>
              <a:rPr sz="3200" spc="-5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3200" dirty="0">
                <a:solidFill>
                  <a:srgbClr val="203C6A"/>
                </a:solidFill>
                <a:latin typeface="Garamond"/>
                <a:cs typeface="Garamond"/>
              </a:rPr>
              <a:t>partner</a:t>
            </a:r>
            <a:r>
              <a:rPr sz="3200" spc="-5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3200" dirty="0">
                <a:solidFill>
                  <a:srgbClr val="203C6A"/>
                </a:solidFill>
                <a:latin typeface="Garamond"/>
                <a:cs typeface="Garamond"/>
              </a:rPr>
              <a:t>minimum</a:t>
            </a:r>
            <a:r>
              <a:rPr sz="3200" spc="-8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3200" spc="-10" dirty="0">
                <a:solidFill>
                  <a:srgbClr val="203C6A"/>
                </a:solidFill>
                <a:latin typeface="Garamond"/>
                <a:cs typeface="Garamond"/>
              </a:rPr>
              <a:t>ownership interest</a:t>
            </a:r>
            <a:endParaRPr sz="3200" dirty="0">
              <a:latin typeface="Garamond"/>
              <a:cs typeface="Garamond"/>
            </a:endParaRPr>
          </a:p>
          <a:p>
            <a:pPr marL="927100" marR="314325" lvl="1" indent="-403860">
              <a:lnSpc>
                <a:spcPct val="100000"/>
              </a:lnSpc>
              <a:spcBef>
                <a:spcPts val="710"/>
              </a:spcBef>
              <a:buChar char="–"/>
              <a:tabLst>
                <a:tab pos="927100" algn="l"/>
              </a:tabLst>
            </a:pPr>
            <a:r>
              <a:rPr sz="2800" dirty="0">
                <a:solidFill>
                  <a:srgbClr val="203C6A"/>
                </a:solidFill>
                <a:latin typeface="Garamond"/>
                <a:cs typeface="Garamond"/>
              </a:rPr>
              <a:t>Typically</a:t>
            </a:r>
            <a:r>
              <a:rPr sz="2800" spc="-8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800" dirty="0">
                <a:solidFill>
                  <a:srgbClr val="203C6A"/>
                </a:solidFill>
                <a:latin typeface="Garamond"/>
                <a:cs typeface="Garamond"/>
              </a:rPr>
              <a:t>Myanmar</a:t>
            </a:r>
            <a:r>
              <a:rPr sz="2800" spc="-8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800" dirty="0">
                <a:solidFill>
                  <a:srgbClr val="203C6A"/>
                </a:solidFill>
                <a:latin typeface="Garamond"/>
                <a:cs typeface="Garamond"/>
              </a:rPr>
              <a:t>Investment</a:t>
            </a:r>
            <a:r>
              <a:rPr sz="2800" spc="-8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800" dirty="0">
                <a:solidFill>
                  <a:srgbClr val="203C6A"/>
                </a:solidFill>
                <a:latin typeface="Garamond"/>
                <a:cs typeface="Garamond"/>
              </a:rPr>
              <a:t>Commission</a:t>
            </a:r>
            <a:r>
              <a:rPr sz="2800" spc="-8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800" spc="-10" dirty="0">
                <a:solidFill>
                  <a:srgbClr val="203C6A"/>
                </a:solidFill>
                <a:latin typeface="Garamond"/>
                <a:cs typeface="Garamond"/>
              </a:rPr>
              <a:t>prefers </a:t>
            </a:r>
            <a:r>
              <a:rPr sz="2800" dirty="0">
                <a:solidFill>
                  <a:srgbClr val="203C6A"/>
                </a:solidFill>
                <a:latin typeface="Garamond"/>
                <a:cs typeface="Garamond"/>
              </a:rPr>
              <a:t>up</a:t>
            </a:r>
            <a:r>
              <a:rPr sz="2800" spc="-15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800" dirty="0">
                <a:solidFill>
                  <a:srgbClr val="203C6A"/>
                </a:solidFill>
                <a:latin typeface="Garamond"/>
                <a:cs typeface="Garamond"/>
              </a:rPr>
              <a:t>to</a:t>
            </a:r>
            <a:r>
              <a:rPr sz="2800" spc="-30" dirty="0">
                <a:solidFill>
                  <a:srgbClr val="203C6A"/>
                </a:solidFill>
                <a:latin typeface="Garamond"/>
                <a:cs typeface="Garamond"/>
              </a:rPr>
              <a:t> </a:t>
            </a:r>
            <a:r>
              <a:rPr sz="2800" spc="-25" dirty="0">
                <a:solidFill>
                  <a:srgbClr val="203C6A"/>
                </a:solidFill>
                <a:latin typeface="Garamond"/>
                <a:cs typeface="Garamond"/>
              </a:rPr>
              <a:t>20%</a:t>
            </a:r>
            <a:endParaRPr sz="2800" dirty="0">
              <a:latin typeface="Garamond"/>
              <a:cs typeface="Garamond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59740" y="1011275"/>
            <a:ext cx="5935345" cy="106108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ts val="4079"/>
              </a:lnSpc>
              <a:spcBef>
                <a:spcPts val="95"/>
              </a:spcBef>
            </a:pPr>
            <a:r>
              <a:rPr spc="-10" dirty="0"/>
              <a:t>Illustration:</a:t>
            </a:r>
          </a:p>
          <a:p>
            <a:pPr marL="12700">
              <a:lnSpc>
                <a:spcPct val="100000"/>
              </a:lnSpc>
            </a:pPr>
            <a:r>
              <a:rPr dirty="0"/>
              <a:t>Foreign</a:t>
            </a:r>
            <a:r>
              <a:rPr spc="-55" dirty="0"/>
              <a:t> </a:t>
            </a:r>
            <a:r>
              <a:rPr dirty="0"/>
              <a:t>investment</a:t>
            </a:r>
            <a:r>
              <a:rPr spc="-65" dirty="0"/>
              <a:t> </a:t>
            </a:r>
            <a:r>
              <a:rPr dirty="0"/>
              <a:t>O&amp;G</a:t>
            </a:r>
            <a:r>
              <a:rPr spc="-80" dirty="0"/>
              <a:t> </a:t>
            </a:r>
            <a:r>
              <a:rPr spc="-10" dirty="0"/>
              <a:t>Sector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2609367" y="2136101"/>
            <a:ext cx="2559050" cy="1545590"/>
            <a:chOff x="2609367" y="2136101"/>
            <a:chExt cx="2559050" cy="1545590"/>
          </a:xfrm>
        </p:grpSpPr>
        <p:sp>
          <p:nvSpPr>
            <p:cNvPr id="4" name="object 4"/>
            <p:cNvSpPr/>
            <p:nvPr/>
          </p:nvSpPr>
          <p:spPr>
            <a:xfrm>
              <a:off x="3527069" y="3302990"/>
              <a:ext cx="675640" cy="366395"/>
            </a:xfrm>
            <a:custGeom>
              <a:avLst/>
              <a:gdLst/>
              <a:ahLst/>
              <a:cxnLst/>
              <a:rect l="l" t="t" r="r" b="b"/>
              <a:pathLst>
                <a:path w="675639" h="366395">
                  <a:moveTo>
                    <a:pt x="506577" y="0"/>
                  </a:moveTo>
                  <a:lnTo>
                    <a:pt x="168859" y="0"/>
                  </a:lnTo>
                  <a:lnTo>
                    <a:pt x="168859" y="182956"/>
                  </a:lnTo>
                  <a:lnTo>
                    <a:pt x="0" y="182956"/>
                  </a:lnTo>
                  <a:lnTo>
                    <a:pt x="337718" y="365912"/>
                  </a:lnTo>
                  <a:lnTo>
                    <a:pt x="675436" y="182956"/>
                  </a:lnTo>
                  <a:lnTo>
                    <a:pt x="506577" y="182956"/>
                  </a:lnTo>
                  <a:lnTo>
                    <a:pt x="506577" y="0"/>
                  </a:lnTo>
                  <a:close/>
                </a:path>
              </a:pathLst>
            </a:custGeom>
            <a:solidFill>
              <a:srgbClr val="E0F0F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3527069" y="3302990"/>
              <a:ext cx="675640" cy="366395"/>
            </a:xfrm>
            <a:custGeom>
              <a:avLst/>
              <a:gdLst/>
              <a:ahLst/>
              <a:cxnLst/>
              <a:rect l="l" t="t" r="r" b="b"/>
              <a:pathLst>
                <a:path w="675639" h="366395">
                  <a:moveTo>
                    <a:pt x="675436" y="182956"/>
                  </a:moveTo>
                  <a:lnTo>
                    <a:pt x="506577" y="182956"/>
                  </a:lnTo>
                  <a:lnTo>
                    <a:pt x="506577" y="0"/>
                  </a:lnTo>
                  <a:lnTo>
                    <a:pt x="168859" y="0"/>
                  </a:lnTo>
                  <a:lnTo>
                    <a:pt x="168859" y="182956"/>
                  </a:lnTo>
                  <a:lnTo>
                    <a:pt x="0" y="182956"/>
                  </a:lnTo>
                  <a:lnTo>
                    <a:pt x="337718" y="365912"/>
                  </a:lnTo>
                  <a:lnTo>
                    <a:pt x="675436" y="182956"/>
                  </a:lnTo>
                  <a:close/>
                </a:path>
              </a:pathLst>
            </a:custGeom>
            <a:ln w="254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2622067" y="2148801"/>
              <a:ext cx="2533650" cy="1133475"/>
            </a:xfrm>
            <a:custGeom>
              <a:avLst/>
              <a:gdLst/>
              <a:ahLst/>
              <a:cxnLst/>
              <a:rect l="l" t="t" r="r" b="b"/>
              <a:pathLst>
                <a:path w="2533650" h="1133475">
                  <a:moveTo>
                    <a:pt x="2344407" y="0"/>
                  </a:moveTo>
                  <a:lnTo>
                    <a:pt x="188937" y="0"/>
                  </a:lnTo>
                  <a:lnTo>
                    <a:pt x="138712" y="6748"/>
                  </a:lnTo>
                  <a:lnTo>
                    <a:pt x="93579" y="25793"/>
                  </a:lnTo>
                  <a:lnTo>
                    <a:pt x="55340" y="55335"/>
                  </a:lnTo>
                  <a:lnTo>
                    <a:pt x="25796" y="93573"/>
                  </a:lnTo>
                  <a:lnTo>
                    <a:pt x="6749" y="138707"/>
                  </a:lnTo>
                  <a:lnTo>
                    <a:pt x="0" y="188937"/>
                  </a:lnTo>
                  <a:lnTo>
                    <a:pt x="0" y="944486"/>
                  </a:lnTo>
                  <a:lnTo>
                    <a:pt x="6749" y="994711"/>
                  </a:lnTo>
                  <a:lnTo>
                    <a:pt x="25796" y="1039844"/>
                  </a:lnTo>
                  <a:lnTo>
                    <a:pt x="55340" y="1078083"/>
                  </a:lnTo>
                  <a:lnTo>
                    <a:pt x="93579" y="1107627"/>
                  </a:lnTo>
                  <a:lnTo>
                    <a:pt x="138712" y="1126674"/>
                  </a:lnTo>
                  <a:lnTo>
                    <a:pt x="188937" y="1133424"/>
                  </a:lnTo>
                  <a:lnTo>
                    <a:pt x="2344407" y="1133424"/>
                  </a:lnTo>
                  <a:lnTo>
                    <a:pt x="2394632" y="1126674"/>
                  </a:lnTo>
                  <a:lnTo>
                    <a:pt x="2439765" y="1107627"/>
                  </a:lnTo>
                  <a:lnTo>
                    <a:pt x="2478004" y="1078083"/>
                  </a:lnTo>
                  <a:lnTo>
                    <a:pt x="2507548" y="1039844"/>
                  </a:lnTo>
                  <a:lnTo>
                    <a:pt x="2526595" y="994711"/>
                  </a:lnTo>
                  <a:lnTo>
                    <a:pt x="2533345" y="944486"/>
                  </a:lnTo>
                  <a:lnTo>
                    <a:pt x="2533345" y="188937"/>
                  </a:lnTo>
                  <a:lnTo>
                    <a:pt x="2526595" y="138707"/>
                  </a:lnTo>
                  <a:lnTo>
                    <a:pt x="2507548" y="93573"/>
                  </a:lnTo>
                  <a:lnTo>
                    <a:pt x="2478004" y="55335"/>
                  </a:lnTo>
                  <a:lnTo>
                    <a:pt x="2439765" y="25793"/>
                  </a:lnTo>
                  <a:lnTo>
                    <a:pt x="2394632" y="6748"/>
                  </a:lnTo>
                  <a:lnTo>
                    <a:pt x="2344407" y="0"/>
                  </a:lnTo>
                  <a:close/>
                </a:path>
              </a:pathLst>
            </a:custGeom>
            <a:solidFill>
              <a:srgbClr val="BBE0E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2622067" y="2148801"/>
              <a:ext cx="2533650" cy="1133475"/>
            </a:xfrm>
            <a:custGeom>
              <a:avLst/>
              <a:gdLst/>
              <a:ahLst/>
              <a:cxnLst/>
              <a:rect l="l" t="t" r="r" b="b"/>
              <a:pathLst>
                <a:path w="2533650" h="1133475">
                  <a:moveTo>
                    <a:pt x="0" y="188937"/>
                  </a:moveTo>
                  <a:lnTo>
                    <a:pt x="6749" y="138707"/>
                  </a:lnTo>
                  <a:lnTo>
                    <a:pt x="25796" y="93573"/>
                  </a:lnTo>
                  <a:lnTo>
                    <a:pt x="55340" y="55335"/>
                  </a:lnTo>
                  <a:lnTo>
                    <a:pt x="93579" y="25793"/>
                  </a:lnTo>
                  <a:lnTo>
                    <a:pt x="138712" y="6748"/>
                  </a:lnTo>
                  <a:lnTo>
                    <a:pt x="188937" y="0"/>
                  </a:lnTo>
                  <a:lnTo>
                    <a:pt x="2344407" y="0"/>
                  </a:lnTo>
                  <a:lnTo>
                    <a:pt x="2394632" y="6748"/>
                  </a:lnTo>
                  <a:lnTo>
                    <a:pt x="2439765" y="25793"/>
                  </a:lnTo>
                  <a:lnTo>
                    <a:pt x="2478004" y="55335"/>
                  </a:lnTo>
                  <a:lnTo>
                    <a:pt x="2507548" y="93573"/>
                  </a:lnTo>
                  <a:lnTo>
                    <a:pt x="2526595" y="138707"/>
                  </a:lnTo>
                  <a:lnTo>
                    <a:pt x="2533345" y="188937"/>
                  </a:lnTo>
                  <a:lnTo>
                    <a:pt x="2533345" y="944486"/>
                  </a:lnTo>
                  <a:lnTo>
                    <a:pt x="2526595" y="994711"/>
                  </a:lnTo>
                  <a:lnTo>
                    <a:pt x="2507548" y="1039844"/>
                  </a:lnTo>
                  <a:lnTo>
                    <a:pt x="2478004" y="1078083"/>
                  </a:lnTo>
                  <a:lnTo>
                    <a:pt x="2439765" y="1107627"/>
                  </a:lnTo>
                  <a:lnTo>
                    <a:pt x="2394632" y="1126674"/>
                  </a:lnTo>
                  <a:lnTo>
                    <a:pt x="2344407" y="1133424"/>
                  </a:lnTo>
                  <a:lnTo>
                    <a:pt x="188937" y="1133424"/>
                  </a:lnTo>
                  <a:lnTo>
                    <a:pt x="138712" y="1126674"/>
                  </a:lnTo>
                  <a:lnTo>
                    <a:pt x="93579" y="1107627"/>
                  </a:lnTo>
                  <a:lnTo>
                    <a:pt x="55340" y="1078083"/>
                  </a:lnTo>
                  <a:lnTo>
                    <a:pt x="25796" y="1039844"/>
                  </a:lnTo>
                  <a:lnTo>
                    <a:pt x="6749" y="994711"/>
                  </a:lnTo>
                  <a:lnTo>
                    <a:pt x="0" y="944486"/>
                  </a:lnTo>
                  <a:lnTo>
                    <a:pt x="0" y="188937"/>
                  </a:lnTo>
                  <a:close/>
                </a:path>
              </a:pathLst>
            </a:custGeom>
            <a:ln w="254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/>
          <p:nvPr/>
        </p:nvSpPr>
        <p:spPr>
          <a:xfrm>
            <a:off x="2894901" y="2475357"/>
            <a:ext cx="198628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solidFill>
                  <a:srgbClr val="FFFFFF"/>
                </a:solidFill>
                <a:latin typeface="Garamond"/>
                <a:cs typeface="Garamond"/>
              </a:rPr>
              <a:t>Foreign</a:t>
            </a:r>
            <a:r>
              <a:rPr sz="2400" spc="-150" dirty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sz="2400" spc="-10" dirty="0">
                <a:solidFill>
                  <a:srgbClr val="FFFFFF"/>
                </a:solidFill>
                <a:latin typeface="Garamond"/>
                <a:cs typeface="Garamond"/>
              </a:rPr>
              <a:t>Investor</a:t>
            </a:r>
            <a:endParaRPr sz="2400">
              <a:latin typeface="Garamond"/>
              <a:cs typeface="Garamond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7154862" y="1384796"/>
            <a:ext cx="1621790" cy="2802947"/>
          </a:xfrm>
          <a:prstGeom prst="rect">
            <a:avLst/>
          </a:prstGeom>
        </p:spPr>
        <p:txBody>
          <a:bodyPr vert="horz" wrap="square" lIns="0" tIns="50800" rIns="0" bIns="0" rtlCol="0">
            <a:spAutoFit/>
          </a:bodyPr>
          <a:lstStyle/>
          <a:p>
            <a:pPr lvl="0"/>
            <a:r>
              <a:rPr lang="en-AU" sz="1200" dirty="0"/>
              <a:t>Incorporation as expressly regulated under MCL.</a:t>
            </a:r>
          </a:p>
          <a:p>
            <a:pPr lvl="0"/>
            <a:r>
              <a:rPr lang="en-AU" sz="1200" dirty="0"/>
              <a:t>Foreign company: Foreign stake of more than 35% in company considered as foreign company</a:t>
            </a:r>
            <a:endParaRPr lang="en-US" sz="1200" dirty="0"/>
          </a:p>
          <a:p>
            <a:pPr marL="184785" marR="5080" indent="-172720">
              <a:lnSpc>
                <a:spcPts val="1620"/>
              </a:lnSpc>
              <a:spcBef>
                <a:spcPts val="400"/>
              </a:spcBef>
              <a:buChar char="•"/>
              <a:tabLst>
                <a:tab pos="184785" algn="l"/>
              </a:tabLst>
            </a:pPr>
            <a:r>
              <a:rPr sz="1200" dirty="0">
                <a:latin typeface="Garamond"/>
                <a:cs typeface="Garamond"/>
              </a:rPr>
              <a:t>Branch</a:t>
            </a:r>
            <a:r>
              <a:rPr sz="1200" spc="-3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offices</a:t>
            </a:r>
            <a:r>
              <a:rPr lang="en-US" sz="1200" dirty="0">
                <a:latin typeface="Garamond"/>
                <a:cs typeface="Garamond"/>
              </a:rPr>
              <a:t> (overseas corporation)</a:t>
            </a:r>
            <a:r>
              <a:rPr sz="1200" spc="-35" dirty="0">
                <a:latin typeface="Garamond"/>
                <a:cs typeface="Garamond"/>
              </a:rPr>
              <a:t> </a:t>
            </a:r>
            <a:r>
              <a:rPr sz="1200" spc="-25" dirty="0">
                <a:latin typeface="Garamond"/>
                <a:cs typeface="Garamond"/>
              </a:rPr>
              <a:t>are </a:t>
            </a:r>
            <a:r>
              <a:rPr sz="1200" dirty="0">
                <a:latin typeface="Garamond"/>
                <a:cs typeface="Garamond"/>
              </a:rPr>
              <a:t>typical</a:t>
            </a:r>
            <a:r>
              <a:rPr sz="1200" spc="2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form </a:t>
            </a:r>
            <a:r>
              <a:rPr sz="1200" spc="-25" dirty="0">
                <a:latin typeface="Garamond"/>
                <a:cs typeface="Garamond"/>
              </a:rPr>
              <a:t>of </a:t>
            </a:r>
            <a:r>
              <a:rPr sz="1200" dirty="0">
                <a:latin typeface="Garamond"/>
                <a:cs typeface="Garamond"/>
              </a:rPr>
              <a:t>establishment</a:t>
            </a:r>
            <a:r>
              <a:rPr sz="1200" spc="-30" dirty="0">
                <a:latin typeface="Garamond"/>
                <a:cs typeface="Garamond"/>
              </a:rPr>
              <a:t> </a:t>
            </a:r>
            <a:r>
              <a:rPr sz="1200" spc="-25" dirty="0">
                <a:latin typeface="Garamond"/>
                <a:cs typeface="Garamond"/>
              </a:rPr>
              <a:t>if </a:t>
            </a:r>
            <a:r>
              <a:rPr sz="1200" dirty="0">
                <a:latin typeface="Garamond"/>
                <a:cs typeface="Garamond"/>
              </a:rPr>
              <a:t>awarded</a:t>
            </a:r>
            <a:r>
              <a:rPr sz="1200" spc="-70" dirty="0">
                <a:latin typeface="Garamond"/>
                <a:cs typeface="Garamond"/>
              </a:rPr>
              <a:t> </a:t>
            </a:r>
            <a:r>
              <a:rPr sz="1200" spc="-50" dirty="0">
                <a:latin typeface="Garamond"/>
                <a:cs typeface="Garamond"/>
              </a:rPr>
              <a:t>a </a:t>
            </a:r>
            <a:r>
              <a:rPr sz="1200" dirty="0">
                <a:latin typeface="Garamond"/>
                <a:cs typeface="Garamond"/>
              </a:rPr>
              <a:t>concession</a:t>
            </a:r>
            <a:r>
              <a:rPr sz="1200" spc="-20" dirty="0">
                <a:latin typeface="Garamond"/>
                <a:cs typeface="Garamond"/>
              </a:rPr>
              <a:t> </a:t>
            </a:r>
            <a:r>
              <a:rPr sz="1200" spc="-25" dirty="0">
                <a:latin typeface="Garamond"/>
                <a:cs typeface="Garamond"/>
              </a:rPr>
              <a:t>by </a:t>
            </a:r>
            <a:r>
              <a:rPr sz="1200" spc="-20" dirty="0">
                <a:latin typeface="Garamond"/>
                <a:cs typeface="Garamond"/>
              </a:rPr>
              <a:t>MOGE</a:t>
            </a:r>
            <a:endParaRPr sz="1200" dirty="0">
              <a:latin typeface="Garamond"/>
              <a:cs typeface="Garamond"/>
            </a:endParaRPr>
          </a:p>
        </p:txBody>
      </p:sp>
      <p:grpSp>
        <p:nvGrpSpPr>
          <p:cNvPr id="10" name="object 10"/>
          <p:cNvGrpSpPr/>
          <p:nvPr/>
        </p:nvGrpSpPr>
        <p:grpSpPr>
          <a:xfrm>
            <a:off x="2658605" y="3632796"/>
            <a:ext cx="2559050" cy="1388745"/>
            <a:chOff x="2658605" y="3632796"/>
            <a:chExt cx="2559050" cy="1388745"/>
          </a:xfrm>
        </p:grpSpPr>
        <p:sp>
          <p:nvSpPr>
            <p:cNvPr id="11" name="object 11"/>
            <p:cNvSpPr/>
            <p:nvPr/>
          </p:nvSpPr>
          <p:spPr>
            <a:xfrm>
              <a:off x="3581400" y="4572000"/>
              <a:ext cx="567690" cy="436880"/>
            </a:xfrm>
            <a:custGeom>
              <a:avLst/>
              <a:gdLst/>
              <a:ahLst/>
              <a:cxnLst/>
              <a:rect l="l" t="t" r="r" b="b"/>
              <a:pathLst>
                <a:path w="567689" h="436879">
                  <a:moveTo>
                    <a:pt x="425564" y="0"/>
                  </a:moveTo>
                  <a:lnTo>
                    <a:pt x="141859" y="0"/>
                  </a:lnTo>
                  <a:lnTo>
                    <a:pt x="141859" y="218224"/>
                  </a:lnTo>
                  <a:lnTo>
                    <a:pt x="0" y="218224"/>
                  </a:lnTo>
                  <a:lnTo>
                    <a:pt x="283705" y="436448"/>
                  </a:lnTo>
                  <a:lnTo>
                    <a:pt x="567410" y="218224"/>
                  </a:lnTo>
                  <a:lnTo>
                    <a:pt x="425564" y="218224"/>
                  </a:lnTo>
                  <a:lnTo>
                    <a:pt x="425564" y="0"/>
                  </a:lnTo>
                  <a:close/>
                </a:path>
              </a:pathLst>
            </a:custGeom>
            <a:solidFill>
              <a:srgbClr val="E0F0F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3581400" y="4572000"/>
              <a:ext cx="567690" cy="436880"/>
            </a:xfrm>
            <a:custGeom>
              <a:avLst/>
              <a:gdLst/>
              <a:ahLst/>
              <a:cxnLst/>
              <a:rect l="l" t="t" r="r" b="b"/>
              <a:pathLst>
                <a:path w="567689" h="436879">
                  <a:moveTo>
                    <a:pt x="0" y="218224"/>
                  </a:moveTo>
                  <a:lnTo>
                    <a:pt x="141859" y="218224"/>
                  </a:lnTo>
                  <a:lnTo>
                    <a:pt x="141859" y="0"/>
                  </a:lnTo>
                  <a:lnTo>
                    <a:pt x="425564" y="0"/>
                  </a:lnTo>
                  <a:lnTo>
                    <a:pt x="425564" y="218224"/>
                  </a:lnTo>
                  <a:lnTo>
                    <a:pt x="567410" y="218224"/>
                  </a:lnTo>
                  <a:lnTo>
                    <a:pt x="283705" y="436448"/>
                  </a:lnTo>
                  <a:lnTo>
                    <a:pt x="0" y="218224"/>
                  </a:lnTo>
                  <a:close/>
                </a:path>
              </a:pathLst>
            </a:custGeom>
            <a:ln w="254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2671305" y="3645496"/>
              <a:ext cx="2533650" cy="901065"/>
            </a:xfrm>
            <a:custGeom>
              <a:avLst/>
              <a:gdLst/>
              <a:ahLst/>
              <a:cxnLst/>
              <a:rect l="l" t="t" r="r" b="b"/>
              <a:pathLst>
                <a:path w="2533650" h="901064">
                  <a:moveTo>
                    <a:pt x="2383142" y="0"/>
                  </a:moveTo>
                  <a:lnTo>
                    <a:pt x="150202" y="0"/>
                  </a:lnTo>
                  <a:lnTo>
                    <a:pt x="102726" y="7657"/>
                  </a:lnTo>
                  <a:lnTo>
                    <a:pt x="61494" y="28979"/>
                  </a:lnTo>
                  <a:lnTo>
                    <a:pt x="28979" y="61494"/>
                  </a:lnTo>
                  <a:lnTo>
                    <a:pt x="7657" y="102726"/>
                  </a:lnTo>
                  <a:lnTo>
                    <a:pt x="0" y="150202"/>
                  </a:lnTo>
                  <a:lnTo>
                    <a:pt x="0" y="750849"/>
                  </a:lnTo>
                  <a:lnTo>
                    <a:pt x="7657" y="798327"/>
                  </a:lnTo>
                  <a:lnTo>
                    <a:pt x="28979" y="839562"/>
                  </a:lnTo>
                  <a:lnTo>
                    <a:pt x="61494" y="872080"/>
                  </a:lnTo>
                  <a:lnTo>
                    <a:pt x="102726" y="893406"/>
                  </a:lnTo>
                  <a:lnTo>
                    <a:pt x="150202" y="901064"/>
                  </a:lnTo>
                  <a:lnTo>
                    <a:pt x="2383142" y="901064"/>
                  </a:lnTo>
                  <a:lnTo>
                    <a:pt x="2430618" y="893406"/>
                  </a:lnTo>
                  <a:lnTo>
                    <a:pt x="2471850" y="872080"/>
                  </a:lnTo>
                  <a:lnTo>
                    <a:pt x="2504365" y="839562"/>
                  </a:lnTo>
                  <a:lnTo>
                    <a:pt x="2525687" y="798327"/>
                  </a:lnTo>
                  <a:lnTo>
                    <a:pt x="2533345" y="750849"/>
                  </a:lnTo>
                  <a:lnTo>
                    <a:pt x="2533345" y="150202"/>
                  </a:lnTo>
                  <a:lnTo>
                    <a:pt x="2525687" y="102726"/>
                  </a:lnTo>
                  <a:lnTo>
                    <a:pt x="2504365" y="61494"/>
                  </a:lnTo>
                  <a:lnTo>
                    <a:pt x="2471850" y="28979"/>
                  </a:lnTo>
                  <a:lnTo>
                    <a:pt x="2430618" y="7657"/>
                  </a:lnTo>
                  <a:lnTo>
                    <a:pt x="2383142" y="0"/>
                  </a:lnTo>
                  <a:close/>
                </a:path>
              </a:pathLst>
            </a:custGeom>
            <a:solidFill>
              <a:srgbClr val="BBE0E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2671305" y="3645496"/>
              <a:ext cx="2533650" cy="901065"/>
            </a:xfrm>
            <a:custGeom>
              <a:avLst/>
              <a:gdLst/>
              <a:ahLst/>
              <a:cxnLst/>
              <a:rect l="l" t="t" r="r" b="b"/>
              <a:pathLst>
                <a:path w="2533650" h="901064">
                  <a:moveTo>
                    <a:pt x="0" y="150202"/>
                  </a:moveTo>
                  <a:lnTo>
                    <a:pt x="7657" y="102726"/>
                  </a:lnTo>
                  <a:lnTo>
                    <a:pt x="28979" y="61494"/>
                  </a:lnTo>
                  <a:lnTo>
                    <a:pt x="61494" y="28979"/>
                  </a:lnTo>
                  <a:lnTo>
                    <a:pt x="102726" y="7657"/>
                  </a:lnTo>
                  <a:lnTo>
                    <a:pt x="150202" y="0"/>
                  </a:lnTo>
                  <a:lnTo>
                    <a:pt x="2383142" y="0"/>
                  </a:lnTo>
                  <a:lnTo>
                    <a:pt x="2430618" y="7657"/>
                  </a:lnTo>
                  <a:lnTo>
                    <a:pt x="2471850" y="28979"/>
                  </a:lnTo>
                  <a:lnTo>
                    <a:pt x="2504365" y="61494"/>
                  </a:lnTo>
                  <a:lnTo>
                    <a:pt x="2525687" y="102726"/>
                  </a:lnTo>
                  <a:lnTo>
                    <a:pt x="2533345" y="150202"/>
                  </a:lnTo>
                  <a:lnTo>
                    <a:pt x="2533345" y="750849"/>
                  </a:lnTo>
                  <a:lnTo>
                    <a:pt x="2525687" y="798327"/>
                  </a:lnTo>
                  <a:lnTo>
                    <a:pt x="2504365" y="839562"/>
                  </a:lnTo>
                  <a:lnTo>
                    <a:pt x="2471850" y="872080"/>
                  </a:lnTo>
                  <a:lnTo>
                    <a:pt x="2430618" y="893406"/>
                  </a:lnTo>
                  <a:lnTo>
                    <a:pt x="2383142" y="901064"/>
                  </a:lnTo>
                  <a:lnTo>
                    <a:pt x="150202" y="901064"/>
                  </a:lnTo>
                  <a:lnTo>
                    <a:pt x="102726" y="893406"/>
                  </a:lnTo>
                  <a:lnTo>
                    <a:pt x="61494" y="872080"/>
                  </a:lnTo>
                  <a:lnTo>
                    <a:pt x="28979" y="839562"/>
                  </a:lnTo>
                  <a:lnTo>
                    <a:pt x="7657" y="798327"/>
                  </a:lnTo>
                  <a:lnTo>
                    <a:pt x="0" y="750849"/>
                  </a:lnTo>
                  <a:lnTo>
                    <a:pt x="0" y="150202"/>
                  </a:lnTo>
                  <a:close/>
                </a:path>
              </a:pathLst>
            </a:custGeom>
            <a:ln w="254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5" name="object 15"/>
          <p:cNvSpPr txBox="1"/>
          <p:nvPr/>
        </p:nvSpPr>
        <p:spPr>
          <a:xfrm>
            <a:off x="3149142" y="3855872"/>
            <a:ext cx="157924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solidFill>
                  <a:srgbClr val="FFFFFF"/>
                </a:solidFill>
                <a:latin typeface="Garamond"/>
                <a:cs typeface="Garamond"/>
              </a:rPr>
              <a:t>PSC</a:t>
            </a:r>
            <a:r>
              <a:rPr sz="2400" spc="-40" dirty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sz="2400" spc="-10" dirty="0">
                <a:solidFill>
                  <a:srgbClr val="FFFFFF"/>
                </a:solidFill>
                <a:latin typeface="Garamond"/>
                <a:cs typeface="Garamond"/>
              </a:rPr>
              <a:t>contract</a:t>
            </a:r>
            <a:endParaRPr sz="2400">
              <a:latin typeface="Garamond"/>
              <a:cs typeface="Garamond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5360809" y="3665789"/>
            <a:ext cx="1740434" cy="872034"/>
          </a:xfrm>
          <a:prstGeom prst="rect">
            <a:avLst/>
          </a:prstGeom>
        </p:spPr>
        <p:txBody>
          <a:bodyPr vert="horz" wrap="square" lIns="0" tIns="50800" rIns="0" bIns="0" rtlCol="0">
            <a:spAutoFit/>
          </a:bodyPr>
          <a:lstStyle/>
          <a:p>
            <a:pPr marL="184785" marR="5080" indent="-172720">
              <a:lnSpc>
                <a:spcPts val="1620"/>
              </a:lnSpc>
              <a:spcBef>
                <a:spcPts val="400"/>
              </a:spcBef>
              <a:buChar char="•"/>
              <a:tabLst>
                <a:tab pos="184785" algn="l"/>
              </a:tabLst>
            </a:pPr>
            <a:r>
              <a:rPr sz="1400" dirty="0">
                <a:latin typeface="Garamond"/>
                <a:cs typeface="Garamond"/>
              </a:rPr>
              <a:t>Signed</a:t>
            </a:r>
            <a:r>
              <a:rPr sz="1400" spc="-5" dirty="0">
                <a:latin typeface="Garamond"/>
                <a:cs typeface="Garamond"/>
              </a:rPr>
              <a:t> </a:t>
            </a:r>
            <a:r>
              <a:rPr sz="1400" spc="-20" dirty="0">
                <a:latin typeface="Garamond"/>
                <a:cs typeface="Garamond"/>
              </a:rPr>
              <a:t>with </a:t>
            </a:r>
            <a:r>
              <a:rPr sz="1400" dirty="0">
                <a:latin typeface="Garamond"/>
                <a:cs typeface="Garamond"/>
              </a:rPr>
              <a:t>MOGE</a:t>
            </a:r>
            <a:r>
              <a:rPr sz="1400" spc="-45" dirty="0">
                <a:latin typeface="Garamond"/>
                <a:cs typeface="Garamond"/>
              </a:rPr>
              <a:t> </a:t>
            </a:r>
            <a:r>
              <a:rPr sz="1400" spc="-10" dirty="0">
                <a:latin typeface="Garamond"/>
                <a:cs typeface="Garamond"/>
              </a:rPr>
              <a:t>(owner) </a:t>
            </a:r>
            <a:r>
              <a:rPr sz="1400" dirty="0">
                <a:latin typeface="Garamond"/>
                <a:cs typeface="Garamond"/>
              </a:rPr>
              <a:t>and</a:t>
            </a:r>
            <a:r>
              <a:rPr sz="1400" spc="-20" dirty="0">
                <a:latin typeface="Garamond"/>
                <a:cs typeface="Garamond"/>
              </a:rPr>
              <a:t> </a:t>
            </a:r>
            <a:r>
              <a:rPr sz="1400" spc="-10" dirty="0">
                <a:latin typeface="Garamond"/>
                <a:cs typeface="Garamond"/>
              </a:rPr>
              <a:t>Foreign Investor</a:t>
            </a:r>
            <a:r>
              <a:rPr lang="en-US" sz="1400" spc="-10" dirty="0">
                <a:latin typeface="Garamond"/>
                <a:cs typeface="Garamond"/>
              </a:rPr>
              <a:t>(Holding MIC permit)</a:t>
            </a:r>
            <a:r>
              <a:rPr sz="1400" spc="-10" dirty="0">
                <a:latin typeface="Garamond"/>
                <a:cs typeface="Garamond"/>
              </a:rPr>
              <a:t> (contractor)</a:t>
            </a:r>
            <a:endParaRPr sz="1400" dirty="0">
              <a:latin typeface="Garamond"/>
              <a:cs typeface="Garamond"/>
            </a:endParaRPr>
          </a:p>
        </p:txBody>
      </p:sp>
      <p:grpSp>
        <p:nvGrpSpPr>
          <p:cNvPr id="17" name="object 17"/>
          <p:cNvGrpSpPr/>
          <p:nvPr/>
        </p:nvGrpSpPr>
        <p:grpSpPr>
          <a:xfrm>
            <a:off x="2654287" y="5016512"/>
            <a:ext cx="2559050" cy="944244"/>
            <a:chOff x="2654287" y="5016512"/>
            <a:chExt cx="2559050" cy="944244"/>
          </a:xfrm>
        </p:grpSpPr>
        <p:sp>
          <p:nvSpPr>
            <p:cNvPr id="18" name="object 18"/>
            <p:cNvSpPr/>
            <p:nvPr/>
          </p:nvSpPr>
          <p:spPr>
            <a:xfrm>
              <a:off x="2666987" y="5029212"/>
              <a:ext cx="2533650" cy="918844"/>
            </a:xfrm>
            <a:custGeom>
              <a:avLst/>
              <a:gdLst/>
              <a:ahLst/>
              <a:cxnLst/>
              <a:rect l="l" t="t" r="r" b="b"/>
              <a:pathLst>
                <a:path w="2533650" h="918845">
                  <a:moveTo>
                    <a:pt x="2380246" y="0"/>
                  </a:moveTo>
                  <a:lnTo>
                    <a:pt x="153098" y="0"/>
                  </a:lnTo>
                  <a:lnTo>
                    <a:pt x="104706" y="7804"/>
                  </a:lnTo>
                  <a:lnTo>
                    <a:pt x="62679" y="29538"/>
                  </a:lnTo>
                  <a:lnTo>
                    <a:pt x="29538" y="62679"/>
                  </a:lnTo>
                  <a:lnTo>
                    <a:pt x="7804" y="104706"/>
                  </a:lnTo>
                  <a:lnTo>
                    <a:pt x="0" y="153098"/>
                  </a:lnTo>
                  <a:lnTo>
                    <a:pt x="0" y="765314"/>
                  </a:lnTo>
                  <a:lnTo>
                    <a:pt x="7804" y="813700"/>
                  </a:lnTo>
                  <a:lnTo>
                    <a:pt x="29538" y="855723"/>
                  </a:lnTo>
                  <a:lnTo>
                    <a:pt x="62679" y="888862"/>
                  </a:lnTo>
                  <a:lnTo>
                    <a:pt x="104706" y="910595"/>
                  </a:lnTo>
                  <a:lnTo>
                    <a:pt x="153098" y="918400"/>
                  </a:lnTo>
                  <a:lnTo>
                    <a:pt x="2380246" y="918400"/>
                  </a:lnTo>
                  <a:lnTo>
                    <a:pt x="2428638" y="910595"/>
                  </a:lnTo>
                  <a:lnTo>
                    <a:pt x="2470665" y="888862"/>
                  </a:lnTo>
                  <a:lnTo>
                    <a:pt x="2503806" y="855723"/>
                  </a:lnTo>
                  <a:lnTo>
                    <a:pt x="2525540" y="813700"/>
                  </a:lnTo>
                  <a:lnTo>
                    <a:pt x="2533345" y="765314"/>
                  </a:lnTo>
                  <a:lnTo>
                    <a:pt x="2533345" y="153098"/>
                  </a:lnTo>
                  <a:lnTo>
                    <a:pt x="2525540" y="104706"/>
                  </a:lnTo>
                  <a:lnTo>
                    <a:pt x="2503806" y="62679"/>
                  </a:lnTo>
                  <a:lnTo>
                    <a:pt x="2470665" y="29538"/>
                  </a:lnTo>
                  <a:lnTo>
                    <a:pt x="2428638" y="7804"/>
                  </a:lnTo>
                  <a:lnTo>
                    <a:pt x="2380246" y="0"/>
                  </a:lnTo>
                  <a:close/>
                </a:path>
              </a:pathLst>
            </a:custGeom>
            <a:solidFill>
              <a:srgbClr val="BBE0E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2666987" y="5029212"/>
              <a:ext cx="2533650" cy="918844"/>
            </a:xfrm>
            <a:custGeom>
              <a:avLst/>
              <a:gdLst/>
              <a:ahLst/>
              <a:cxnLst/>
              <a:rect l="l" t="t" r="r" b="b"/>
              <a:pathLst>
                <a:path w="2533650" h="918845">
                  <a:moveTo>
                    <a:pt x="0" y="153098"/>
                  </a:moveTo>
                  <a:lnTo>
                    <a:pt x="7804" y="104706"/>
                  </a:lnTo>
                  <a:lnTo>
                    <a:pt x="29538" y="62679"/>
                  </a:lnTo>
                  <a:lnTo>
                    <a:pt x="62679" y="29538"/>
                  </a:lnTo>
                  <a:lnTo>
                    <a:pt x="104706" y="7804"/>
                  </a:lnTo>
                  <a:lnTo>
                    <a:pt x="153098" y="0"/>
                  </a:lnTo>
                  <a:lnTo>
                    <a:pt x="2380246" y="0"/>
                  </a:lnTo>
                  <a:lnTo>
                    <a:pt x="2428638" y="7804"/>
                  </a:lnTo>
                  <a:lnTo>
                    <a:pt x="2470665" y="29538"/>
                  </a:lnTo>
                  <a:lnTo>
                    <a:pt x="2503806" y="62679"/>
                  </a:lnTo>
                  <a:lnTo>
                    <a:pt x="2525540" y="104706"/>
                  </a:lnTo>
                  <a:lnTo>
                    <a:pt x="2533345" y="153098"/>
                  </a:lnTo>
                  <a:lnTo>
                    <a:pt x="2533345" y="765314"/>
                  </a:lnTo>
                  <a:lnTo>
                    <a:pt x="2525540" y="813700"/>
                  </a:lnTo>
                  <a:lnTo>
                    <a:pt x="2503806" y="855723"/>
                  </a:lnTo>
                  <a:lnTo>
                    <a:pt x="2470665" y="888862"/>
                  </a:lnTo>
                  <a:lnTo>
                    <a:pt x="2428638" y="910595"/>
                  </a:lnTo>
                  <a:lnTo>
                    <a:pt x="2380246" y="918400"/>
                  </a:lnTo>
                  <a:lnTo>
                    <a:pt x="153098" y="918400"/>
                  </a:lnTo>
                  <a:lnTo>
                    <a:pt x="104706" y="910595"/>
                  </a:lnTo>
                  <a:lnTo>
                    <a:pt x="62679" y="888862"/>
                  </a:lnTo>
                  <a:lnTo>
                    <a:pt x="29538" y="855723"/>
                  </a:lnTo>
                  <a:lnTo>
                    <a:pt x="7804" y="813700"/>
                  </a:lnTo>
                  <a:lnTo>
                    <a:pt x="0" y="765314"/>
                  </a:lnTo>
                  <a:lnTo>
                    <a:pt x="0" y="153098"/>
                  </a:lnTo>
                  <a:close/>
                </a:path>
              </a:pathLst>
            </a:custGeom>
            <a:ln w="254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0" name="object 20"/>
          <p:cNvSpPr txBox="1"/>
          <p:nvPr/>
        </p:nvSpPr>
        <p:spPr>
          <a:xfrm>
            <a:off x="3002495" y="5093944"/>
            <a:ext cx="1859914" cy="699135"/>
          </a:xfrm>
          <a:prstGeom prst="rect">
            <a:avLst/>
          </a:prstGeom>
        </p:spPr>
        <p:txBody>
          <a:bodyPr vert="horz" wrap="square" lIns="0" tIns="71120" rIns="0" bIns="0" rtlCol="0">
            <a:spAutoFit/>
          </a:bodyPr>
          <a:lstStyle/>
          <a:p>
            <a:pPr marL="274320" marR="5080" indent="-262255">
              <a:lnSpc>
                <a:spcPts val="2420"/>
              </a:lnSpc>
              <a:spcBef>
                <a:spcPts val="560"/>
              </a:spcBef>
            </a:pPr>
            <a:r>
              <a:rPr sz="2400" dirty="0">
                <a:solidFill>
                  <a:srgbClr val="FFFFFF"/>
                </a:solidFill>
                <a:latin typeface="Garamond"/>
                <a:cs typeface="Garamond"/>
              </a:rPr>
              <a:t>Joint</a:t>
            </a:r>
            <a:r>
              <a:rPr sz="2400" spc="-120" dirty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sz="2400" spc="-10" dirty="0">
                <a:solidFill>
                  <a:srgbClr val="FFFFFF"/>
                </a:solidFill>
                <a:latin typeface="Garamond"/>
                <a:cs typeface="Garamond"/>
              </a:rPr>
              <a:t>Operating Agreement</a:t>
            </a:r>
            <a:endParaRPr sz="2400">
              <a:latin typeface="Garamond"/>
              <a:cs typeface="Garamond"/>
            </a:endParaRPr>
          </a:p>
        </p:txBody>
      </p:sp>
      <p:sp>
        <p:nvSpPr>
          <p:cNvPr id="23" name="object 2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ct val="100000"/>
              </a:lnSpc>
            </a:pPr>
            <a:fld id="{81D60167-4931-47E6-BA6A-407CBD079E47}" type="slidenum">
              <a:rPr spc="-25" dirty="0"/>
              <a:t>9</a:t>
            </a:fld>
            <a:endParaRPr spc="-25" dirty="0"/>
          </a:p>
        </p:txBody>
      </p:sp>
      <p:sp>
        <p:nvSpPr>
          <p:cNvPr id="24" name="object 24"/>
          <p:cNvSpPr txBox="1"/>
          <p:nvPr/>
        </p:nvSpPr>
        <p:spPr>
          <a:xfrm>
            <a:off x="6738429" y="6562111"/>
            <a:ext cx="1567815" cy="1962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sz="1200" spc="-10" dirty="0">
                <a:solidFill>
                  <a:srgbClr val="FFFFFF"/>
                </a:solidFill>
                <a:latin typeface="Arial"/>
                <a:cs typeface="Arial"/>
                <a:hlinkClick r:id="rId2"/>
              </a:rPr>
              <a:t>www.duanemorris.com</a:t>
            </a:r>
            <a:endParaRPr sz="1200">
              <a:latin typeface="Arial"/>
              <a:cs typeface="Arial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5233530" y="5180132"/>
            <a:ext cx="1746885" cy="666593"/>
          </a:xfrm>
          <a:prstGeom prst="rect">
            <a:avLst/>
          </a:prstGeom>
        </p:spPr>
        <p:txBody>
          <a:bodyPr vert="horz" wrap="square" lIns="0" tIns="41275" rIns="0" bIns="0" rtlCol="0">
            <a:spAutoFit/>
          </a:bodyPr>
          <a:lstStyle/>
          <a:p>
            <a:pPr marL="127000" marR="5080" indent="-114300">
              <a:lnSpc>
                <a:spcPct val="84400"/>
              </a:lnSpc>
              <a:spcBef>
                <a:spcPts val="325"/>
              </a:spcBef>
              <a:buChar char="•"/>
              <a:tabLst>
                <a:tab pos="127000" algn="l"/>
              </a:tabLst>
            </a:pPr>
            <a:r>
              <a:rPr sz="1200" dirty="0">
                <a:latin typeface="Garamond"/>
                <a:cs typeface="Garamond"/>
              </a:rPr>
              <a:t>Signed</a:t>
            </a:r>
            <a:r>
              <a:rPr sz="1200" spc="-5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between</a:t>
            </a:r>
            <a:r>
              <a:rPr sz="1200" spc="-4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the</a:t>
            </a:r>
            <a:r>
              <a:rPr sz="1200" spc="-35" dirty="0">
                <a:latin typeface="Garamond"/>
                <a:cs typeface="Garamond"/>
              </a:rPr>
              <a:t> </a:t>
            </a:r>
            <a:r>
              <a:rPr sz="1200" spc="-10" dirty="0">
                <a:latin typeface="Garamond"/>
                <a:cs typeface="Garamond"/>
              </a:rPr>
              <a:t>foreign investor</a:t>
            </a:r>
            <a:r>
              <a:rPr sz="1200" spc="-1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and</a:t>
            </a:r>
            <a:r>
              <a:rPr sz="1200" spc="-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a</a:t>
            </a:r>
            <a:r>
              <a:rPr sz="1200" spc="-5" dirty="0">
                <a:latin typeface="Garamond"/>
                <a:cs typeface="Garamond"/>
              </a:rPr>
              <a:t> </a:t>
            </a:r>
            <a:r>
              <a:rPr sz="1200" spc="-20" dirty="0">
                <a:latin typeface="Garamond"/>
                <a:cs typeface="Garamond"/>
              </a:rPr>
              <a:t>local </a:t>
            </a:r>
            <a:r>
              <a:rPr sz="1200" dirty="0">
                <a:latin typeface="Garamond"/>
                <a:cs typeface="Garamond"/>
              </a:rPr>
              <a:t>company</a:t>
            </a:r>
            <a:r>
              <a:rPr sz="1200" spc="-30" dirty="0">
                <a:latin typeface="Garamond"/>
                <a:cs typeface="Garamond"/>
              </a:rPr>
              <a:t> </a:t>
            </a:r>
            <a:r>
              <a:rPr sz="1200" spc="-10" dirty="0">
                <a:latin typeface="Garamond"/>
                <a:cs typeface="Garamond"/>
              </a:rPr>
              <a:t>approved</a:t>
            </a:r>
            <a:r>
              <a:rPr sz="1200" spc="-20" dirty="0">
                <a:latin typeface="Garamond"/>
                <a:cs typeface="Garamond"/>
              </a:rPr>
              <a:t> </a:t>
            </a:r>
            <a:r>
              <a:rPr sz="1200" spc="-25" dirty="0">
                <a:latin typeface="Garamond"/>
                <a:cs typeface="Garamond"/>
              </a:rPr>
              <a:t>by </a:t>
            </a:r>
            <a:r>
              <a:rPr sz="1200" spc="-20" dirty="0">
                <a:latin typeface="Garamond"/>
                <a:cs typeface="Garamond"/>
              </a:rPr>
              <a:t>MOGE</a:t>
            </a:r>
            <a:endParaRPr sz="1200" dirty="0">
              <a:latin typeface="Garamond"/>
              <a:cs typeface="Garamond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4412615" y="3291332"/>
            <a:ext cx="144208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Garamond"/>
                <a:cs typeface="Garamond"/>
              </a:rPr>
              <a:t>Bidding</a:t>
            </a:r>
            <a:r>
              <a:rPr sz="1800" spc="-55" dirty="0">
                <a:latin typeface="Garamond"/>
                <a:cs typeface="Garamond"/>
              </a:rPr>
              <a:t> </a:t>
            </a:r>
            <a:r>
              <a:rPr sz="1800" spc="-10" dirty="0">
                <a:latin typeface="Garamond"/>
                <a:cs typeface="Garamond"/>
              </a:rPr>
              <a:t>process</a:t>
            </a:r>
            <a:endParaRPr sz="1800">
              <a:latin typeface="Garamond"/>
              <a:cs typeface="Garamon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352</TotalTime>
  <Words>1665</Words>
  <Application>Microsoft Office PowerPoint</Application>
  <PresentationFormat>On-screen Show (4:3)</PresentationFormat>
  <Paragraphs>160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3" baseType="lpstr">
      <vt:lpstr>MS PGothic</vt:lpstr>
      <vt:lpstr>Arial</vt:lpstr>
      <vt:lpstr>Garamond</vt:lpstr>
      <vt:lpstr>Office Theme</vt:lpstr>
      <vt:lpstr>PowerPoint Presentation</vt:lpstr>
      <vt:lpstr>Key Legislation:</vt:lpstr>
      <vt:lpstr>Key Legislation continued:</vt:lpstr>
      <vt:lpstr>Key Legislation continued:</vt:lpstr>
      <vt:lpstr>Key Legislation continued:</vt:lpstr>
      <vt:lpstr>Key Membership in International Initiatives/Treaties:</vt:lpstr>
      <vt:lpstr>Process for E&amp;P in Myanmar</vt:lpstr>
      <vt:lpstr>Local Partner?</vt:lpstr>
      <vt:lpstr>Illustration: Foreign investment O&amp;G Sector</vt:lpstr>
      <vt:lpstr>How to find the ‘right’ local partner</vt:lpstr>
      <vt:lpstr>How to find the ‘right’ local partner</vt:lpstr>
      <vt:lpstr>Model PSC for Offshore Blocks</vt:lpstr>
      <vt:lpstr>Model PSC for Offshore Blocks</vt:lpstr>
      <vt:lpstr>Model PSC for Onshore Blocks</vt:lpstr>
      <vt:lpstr>Model PSC for Onshore Blocks</vt:lpstr>
      <vt:lpstr>Key Investor Concerns:</vt:lpstr>
      <vt:lpstr>Risk Management Strategies - Recommendation</vt:lpstr>
      <vt:lpstr>Any News?</vt:lpstr>
      <vt:lpstr>Thank you very much!</vt:lpstr>
    </vt:vector>
  </TitlesOfParts>
  <Company>Duane Morris LLP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Vu, Hong Nhung</dc:creator>
  <cp:lastModifiedBy>Srivastava, Priyank</cp:lastModifiedBy>
  <cp:revision>8</cp:revision>
  <dcterms:created xsi:type="dcterms:W3CDTF">2025-10-06T09:26:12Z</dcterms:created>
  <dcterms:modified xsi:type="dcterms:W3CDTF">2025-12-15T02:57:03Z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2015-09-17T00:00:00Z</vt:filetime>
  </property>
  <property fmtid="{D5CDD505-2E9C-101B-9397-08002B2CF9AE}" pid="3" name="Creator">
    <vt:lpwstr>Acrobat PDFMaker 10.1 for PowerPoint</vt:lpwstr>
  </property>
  <property fmtid="{D5CDD505-2E9C-101B-9397-08002B2CF9AE}" pid="4" name="LastSaved">
    <vt:filetime>2025-10-06T00:00:00Z</vt:filetime>
  </property>
  <property fmtid="{D5CDD505-2E9C-101B-9397-08002B2CF9AE}" pid="5" name="Producer">
    <vt:lpwstr>3-Heights(TM) PDF Security Shell 4.8.25.2 (http://www.pdf-tools.com)</vt:lpwstr>
  </property>
</Properties>
</file>