
<file path=[Content_Types].xml><?xml version="1.0" encoding="utf-8"?>
<Types xmlns="http://schemas.openxmlformats.org/package/2006/content-types">
  <Default Extension="fntdata" ContentType="application/x-fontdata"/>
  <Default Extension="jpeg" ContentType="image/jpeg"/>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1404" r:id="rId2"/>
    <p:sldId id="1385" r:id="rId3"/>
    <p:sldId id="1379" r:id="rId4"/>
    <p:sldId id="1411" r:id="rId5"/>
    <p:sldId id="1392" r:id="rId6"/>
    <p:sldId id="1409" r:id="rId7"/>
    <p:sldId id="1414"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Poppins" panose="00000500000000000000" pitchFamily="2"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8EC09-9233-4D45-A0B3-5C8757D88F77}" type="datetimeFigureOut">
              <a:rPr lang="en-GB" smtClean="0"/>
              <a:t>14/01/2026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AC661-F29A-47E2-82EE-1B3F8B5E279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42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49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87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62B41-0AC0-7AFF-8E8D-3C909F10FC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36DDA-9230-3885-C477-DEC0ABE3E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B3EB7C-25B2-5708-3FF3-756A6E7478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AE243B-F033-BAA7-2A28-EF5FE26723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F0066BB-3FA2-4FB0-8AA6-5E7A092FEB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20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1/14/2026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397" y="0"/>
            <a:ext cx="12186508" cy="6854784"/>
          </a:xfrm>
          <a:prstGeom prst="rect">
            <a:avLst/>
          </a:prstGeom>
          <a:blipFill>
            <a:blip r:embed="rId2" cstate="print"/>
            <a:stretch>
              <a:fillRect/>
            </a:stretch>
          </a:blipFill>
        </p:spPr>
        <p:txBody>
          <a:bodyPr wrap="square" lIns="0" tIns="0" rIns="0" bIns="0" rtlCol="0"/>
          <a:lstStyle/>
          <a:p>
            <a:endParaRPr sz="1199"/>
          </a:p>
        </p:txBody>
      </p:sp>
      <p:sp>
        <p:nvSpPr>
          <p:cNvPr id="3" name="object 3"/>
          <p:cNvSpPr txBox="1"/>
          <p:nvPr/>
        </p:nvSpPr>
        <p:spPr>
          <a:xfrm>
            <a:off x="1971639" y="6080885"/>
            <a:ext cx="8249907" cy="492443"/>
          </a:xfrm>
          <a:prstGeom prst="rect">
            <a:avLst/>
          </a:prstGeom>
        </p:spPr>
        <p:txBody>
          <a:bodyPr vert="horz" wrap="square" lIns="0" tIns="0" rIns="0" bIns="0" rtlCol="0">
            <a:spAutoFit/>
          </a:bodyPr>
          <a:lstStyle/>
          <a:p>
            <a:pPr algn="ctr">
              <a:lnSpc>
                <a:spcPct val="100000"/>
              </a:lnSpc>
            </a:pPr>
            <a:r>
              <a:rPr sz="800" spc="-3">
                <a:solidFill>
                  <a:srgbClr val="243C6A"/>
                </a:solidFill>
                <a:latin typeface="Arial"/>
                <a:cs typeface="Arial"/>
              </a:rPr>
              <a:t>©2017 Duane Morris </a:t>
            </a:r>
            <a:r>
              <a:rPr sz="800">
                <a:solidFill>
                  <a:srgbClr val="243C6A"/>
                </a:solidFill>
                <a:latin typeface="Arial"/>
                <a:cs typeface="Arial"/>
              </a:rPr>
              <a:t>LLP. </a:t>
            </a:r>
            <a:r>
              <a:rPr sz="800" spc="-3">
                <a:solidFill>
                  <a:srgbClr val="243C6A"/>
                </a:solidFill>
                <a:latin typeface="Arial"/>
                <a:cs typeface="Arial"/>
              </a:rPr>
              <a:t>All Rights Reserved. Duane Morris is a registered service </a:t>
            </a:r>
            <a:r>
              <a:rPr sz="800">
                <a:solidFill>
                  <a:srgbClr val="243C6A"/>
                </a:solidFill>
                <a:latin typeface="Arial"/>
                <a:cs typeface="Arial"/>
              </a:rPr>
              <a:t>mark of </a:t>
            </a:r>
            <a:r>
              <a:rPr sz="800" spc="-3">
                <a:solidFill>
                  <a:srgbClr val="243C6A"/>
                </a:solidFill>
                <a:latin typeface="Arial"/>
                <a:cs typeface="Arial"/>
              </a:rPr>
              <a:t>Duane Morris</a:t>
            </a:r>
            <a:r>
              <a:rPr sz="800" spc="-33">
                <a:solidFill>
                  <a:srgbClr val="243C6A"/>
                </a:solidFill>
                <a:latin typeface="Arial"/>
                <a:cs typeface="Arial"/>
              </a:rPr>
              <a:t> </a:t>
            </a:r>
            <a:r>
              <a:rPr sz="800">
                <a:solidFill>
                  <a:srgbClr val="243C6A"/>
                </a:solidFill>
                <a:latin typeface="Arial"/>
                <a:cs typeface="Arial"/>
              </a:rPr>
              <a:t>LLP.</a:t>
            </a:r>
            <a:endParaRPr sz="800">
              <a:latin typeface="Arial"/>
              <a:cs typeface="Arial"/>
            </a:endParaRPr>
          </a:p>
          <a:p>
            <a:pPr marL="8462" marR="3385" indent="-423" algn="ctr"/>
            <a:r>
              <a:rPr sz="800" spc="-3">
                <a:solidFill>
                  <a:srgbClr val="243C6A"/>
                </a:solidFill>
                <a:latin typeface="Arial"/>
                <a:cs typeface="Arial"/>
              </a:rPr>
              <a:t>Duane Morris – Firm </a:t>
            </a:r>
            <a:r>
              <a:rPr sz="800">
                <a:solidFill>
                  <a:srgbClr val="243C6A"/>
                </a:solidFill>
                <a:latin typeface="Arial"/>
                <a:cs typeface="Arial"/>
              </a:rPr>
              <a:t>Offices | </a:t>
            </a:r>
            <a:r>
              <a:rPr sz="800" spc="-3">
                <a:solidFill>
                  <a:srgbClr val="243C6A"/>
                </a:solidFill>
                <a:latin typeface="Arial"/>
                <a:cs typeface="Arial"/>
              </a:rPr>
              <a:t>New York </a:t>
            </a:r>
            <a:r>
              <a:rPr sz="800">
                <a:solidFill>
                  <a:srgbClr val="243C6A"/>
                </a:solidFill>
                <a:latin typeface="Arial"/>
                <a:cs typeface="Arial"/>
              </a:rPr>
              <a:t>| </a:t>
            </a:r>
            <a:r>
              <a:rPr sz="800" spc="-3">
                <a:solidFill>
                  <a:srgbClr val="243C6A"/>
                </a:solidFill>
                <a:latin typeface="Arial"/>
                <a:cs typeface="Arial"/>
              </a:rPr>
              <a:t>London </a:t>
            </a:r>
            <a:r>
              <a:rPr sz="800">
                <a:solidFill>
                  <a:srgbClr val="243C6A"/>
                </a:solidFill>
                <a:latin typeface="Arial"/>
                <a:cs typeface="Arial"/>
              </a:rPr>
              <a:t>| </a:t>
            </a:r>
            <a:r>
              <a:rPr sz="800" spc="-3">
                <a:solidFill>
                  <a:srgbClr val="243C6A"/>
                </a:solidFill>
                <a:latin typeface="Arial"/>
                <a:cs typeface="Arial"/>
              </a:rPr>
              <a:t>Singapore </a:t>
            </a:r>
            <a:r>
              <a:rPr sz="800">
                <a:solidFill>
                  <a:srgbClr val="243C6A"/>
                </a:solidFill>
                <a:latin typeface="Arial"/>
                <a:cs typeface="Arial"/>
              </a:rPr>
              <a:t>| </a:t>
            </a:r>
            <a:r>
              <a:rPr sz="800" spc="-3">
                <a:solidFill>
                  <a:srgbClr val="243C6A"/>
                </a:solidFill>
                <a:latin typeface="Arial"/>
                <a:cs typeface="Arial"/>
              </a:rPr>
              <a:t>Philadelphia </a:t>
            </a:r>
            <a:r>
              <a:rPr sz="800">
                <a:solidFill>
                  <a:srgbClr val="243C6A"/>
                </a:solidFill>
                <a:latin typeface="Arial"/>
                <a:cs typeface="Arial"/>
              </a:rPr>
              <a:t>| </a:t>
            </a:r>
            <a:r>
              <a:rPr sz="800" spc="-3">
                <a:solidFill>
                  <a:srgbClr val="243C6A"/>
                </a:solidFill>
                <a:latin typeface="Arial"/>
                <a:cs typeface="Arial"/>
              </a:rPr>
              <a:t>Chicago </a:t>
            </a:r>
            <a:r>
              <a:rPr sz="800">
                <a:solidFill>
                  <a:srgbClr val="243C6A"/>
                </a:solidFill>
                <a:latin typeface="Arial"/>
                <a:cs typeface="Arial"/>
              </a:rPr>
              <a:t>| </a:t>
            </a:r>
            <a:r>
              <a:rPr sz="800" spc="-3">
                <a:solidFill>
                  <a:srgbClr val="243C6A"/>
                </a:solidFill>
                <a:latin typeface="Arial"/>
                <a:cs typeface="Arial"/>
              </a:rPr>
              <a:t>Washington, D.C. </a:t>
            </a:r>
            <a:r>
              <a:rPr sz="800">
                <a:solidFill>
                  <a:srgbClr val="243C6A"/>
                </a:solidFill>
                <a:latin typeface="Arial"/>
                <a:cs typeface="Arial"/>
              </a:rPr>
              <a:t>| </a:t>
            </a:r>
            <a:r>
              <a:rPr sz="800" spc="-3">
                <a:solidFill>
                  <a:srgbClr val="243C6A"/>
                </a:solidFill>
                <a:latin typeface="Arial"/>
                <a:cs typeface="Arial"/>
              </a:rPr>
              <a:t>San Francisco </a:t>
            </a:r>
            <a:r>
              <a:rPr sz="800">
                <a:solidFill>
                  <a:srgbClr val="243C6A"/>
                </a:solidFill>
                <a:latin typeface="Arial"/>
                <a:cs typeface="Arial"/>
              </a:rPr>
              <a:t>| </a:t>
            </a:r>
            <a:r>
              <a:rPr sz="800" spc="-3">
                <a:solidFill>
                  <a:srgbClr val="243C6A"/>
                </a:solidFill>
                <a:latin typeface="Arial"/>
                <a:cs typeface="Arial"/>
              </a:rPr>
              <a:t>Silicon Valley </a:t>
            </a:r>
            <a:r>
              <a:rPr sz="800">
                <a:solidFill>
                  <a:srgbClr val="243C6A"/>
                </a:solidFill>
                <a:latin typeface="Arial"/>
                <a:cs typeface="Arial"/>
              </a:rPr>
              <a:t>| </a:t>
            </a:r>
            <a:r>
              <a:rPr sz="800" spc="-3">
                <a:solidFill>
                  <a:srgbClr val="243C6A"/>
                </a:solidFill>
                <a:latin typeface="Arial"/>
                <a:cs typeface="Arial"/>
              </a:rPr>
              <a:t>San Diego </a:t>
            </a:r>
            <a:r>
              <a:rPr sz="800">
                <a:solidFill>
                  <a:srgbClr val="243C6A"/>
                </a:solidFill>
                <a:latin typeface="Arial"/>
                <a:cs typeface="Arial"/>
              </a:rPr>
              <a:t>| </a:t>
            </a:r>
            <a:r>
              <a:rPr sz="800" spc="-3">
                <a:solidFill>
                  <a:srgbClr val="243C6A"/>
                </a:solidFill>
                <a:latin typeface="Arial"/>
                <a:cs typeface="Arial"/>
              </a:rPr>
              <a:t>Shanghai </a:t>
            </a:r>
            <a:r>
              <a:rPr sz="800">
                <a:solidFill>
                  <a:srgbClr val="243C6A"/>
                </a:solidFill>
                <a:latin typeface="Arial"/>
                <a:cs typeface="Arial"/>
              </a:rPr>
              <a:t>| </a:t>
            </a:r>
            <a:r>
              <a:rPr sz="800" spc="-3">
                <a:solidFill>
                  <a:srgbClr val="243C6A"/>
                </a:solidFill>
                <a:latin typeface="Arial"/>
                <a:cs typeface="Arial"/>
              </a:rPr>
              <a:t>Taiwan </a:t>
            </a:r>
            <a:r>
              <a:rPr sz="800">
                <a:solidFill>
                  <a:srgbClr val="446FA9"/>
                </a:solidFill>
                <a:latin typeface="Arial"/>
                <a:cs typeface="Arial"/>
              </a:rPr>
              <a:t>| </a:t>
            </a:r>
            <a:r>
              <a:rPr sz="800">
                <a:solidFill>
                  <a:srgbClr val="243C6A"/>
                </a:solidFill>
                <a:latin typeface="Arial"/>
                <a:cs typeface="Arial"/>
              </a:rPr>
              <a:t>Boston  </a:t>
            </a:r>
            <a:r>
              <a:rPr sz="800" spc="-3">
                <a:solidFill>
                  <a:srgbClr val="243C6A"/>
                </a:solidFill>
                <a:latin typeface="Arial"/>
                <a:cs typeface="Arial"/>
              </a:rPr>
              <a:t>Houston </a:t>
            </a:r>
            <a:r>
              <a:rPr sz="800">
                <a:solidFill>
                  <a:srgbClr val="243C6A"/>
                </a:solidFill>
                <a:latin typeface="Arial"/>
                <a:cs typeface="Arial"/>
              </a:rPr>
              <a:t>| </a:t>
            </a:r>
            <a:r>
              <a:rPr sz="800" spc="-3">
                <a:solidFill>
                  <a:srgbClr val="243C6A"/>
                </a:solidFill>
                <a:latin typeface="Arial"/>
                <a:cs typeface="Arial"/>
              </a:rPr>
              <a:t>Los Angeles </a:t>
            </a:r>
            <a:r>
              <a:rPr sz="800">
                <a:solidFill>
                  <a:srgbClr val="243C6A"/>
                </a:solidFill>
                <a:latin typeface="Arial"/>
                <a:cs typeface="Arial"/>
              </a:rPr>
              <a:t>| </a:t>
            </a:r>
            <a:r>
              <a:rPr sz="800" spc="-3">
                <a:solidFill>
                  <a:srgbClr val="243C6A"/>
                </a:solidFill>
                <a:latin typeface="Arial"/>
                <a:cs typeface="Arial"/>
              </a:rPr>
              <a:t>Hanoi </a:t>
            </a:r>
            <a:r>
              <a:rPr sz="800">
                <a:solidFill>
                  <a:srgbClr val="243C6A"/>
                </a:solidFill>
                <a:latin typeface="Arial"/>
                <a:cs typeface="Arial"/>
              </a:rPr>
              <a:t>| </a:t>
            </a:r>
            <a:r>
              <a:rPr sz="800" spc="-3">
                <a:solidFill>
                  <a:srgbClr val="243C6A"/>
                </a:solidFill>
                <a:latin typeface="Arial"/>
                <a:cs typeface="Arial"/>
              </a:rPr>
              <a:t>Ho Chi Minh City </a:t>
            </a:r>
            <a:r>
              <a:rPr sz="800">
                <a:solidFill>
                  <a:srgbClr val="243C6A"/>
                </a:solidFill>
                <a:latin typeface="Arial"/>
                <a:cs typeface="Arial"/>
              </a:rPr>
              <a:t>| </a:t>
            </a:r>
            <a:r>
              <a:rPr sz="800" spc="-3">
                <a:solidFill>
                  <a:srgbClr val="243C6A"/>
                </a:solidFill>
                <a:latin typeface="Arial"/>
                <a:cs typeface="Arial"/>
              </a:rPr>
              <a:t>Atlanta </a:t>
            </a:r>
            <a:r>
              <a:rPr sz="800">
                <a:solidFill>
                  <a:srgbClr val="243C6A"/>
                </a:solidFill>
                <a:latin typeface="Arial"/>
                <a:cs typeface="Arial"/>
              </a:rPr>
              <a:t>| </a:t>
            </a:r>
            <a:r>
              <a:rPr sz="800" spc="-3">
                <a:solidFill>
                  <a:srgbClr val="243C6A"/>
                </a:solidFill>
                <a:latin typeface="Arial"/>
                <a:cs typeface="Arial"/>
              </a:rPr>
              <a:t>Baltimore </a:t>
            </a:r>
            <a:r>
              <a:rPr sz="800">
                <a:solidFill>
                  <a:srgbClr val="243C6A"/>
                </a:solidFill>
                <a:latin typeface="Arial"/>
                <a:cs typeface="Arial"/>
              </a:rPr>
              <a:t>| Wilmington | </a:t>
            </a:r>
            <a:r>
              <a:rPr sz="800" spc="-3">
                <a:solidFill>
                  <a:srgbClr val="243C6A"/>
                </a:solidFill>
                <a:latin typeface="Arial"/>
                <a:cs typeface="Arial"/>
              </a:rPr>
              <a:t>Miami </a:t>
            </a:r>
            <a:r>
              <a:rPr sz="800">
                <a:solidFill>
                  <a:srgbClr val="243C6A"/>
                </a:solidFill>
                <a:latin typeface="Arial"/>
                <a:cs typeface="Arial"/>
              </a:rPr>
              <a:t>| Boca </a:t>
            </a:r>
            <a:r>
              <a:rPr sz="800" spc="-3">
                <a:solidFill>
                  <a:srgbClr val="243C6A"/>
                </a:solidFill>
                <a:latin typeface="Arial"/>
                <a:cs typeface="Arial"/>
              </a:rPr>
              <a:t>Raton </a:t>
            </a:r>
            <a:r>
              <a:rPr sz="800">
                <a:solidFill>
                  <a:srgbClr val="243C6A"/>
                </a:solidFill>
                <a:latin typeface="Arial"/>
                <a:cs typeface="Arial"/>
              </a:rPr>
              <a:t>| </a:t>
            </a:r>
            <a:r>
              <a:rPr sz="800" spc="-3">
                <a:solidFill>
                  <a:srgbClr val="243C6A"/>
                </a:solidFill>
                <a:latin typeface="Arial"/>
                <a:cs typeface="Arial"/>
              </a:rPr>
              <a:t>Pittsburgh </a:t>
            </a:r>
            <a:r>
              <a:rPr sz="800">
                <a:solidFill>
                  <a:srgbClr val="243C6A"/>
                </a:solidFill>
                <a:latin typeface="Arial"/>
                <a:cs typeface="Arial"/>
              </a:rPr>
              <a:t>| </a:t>
            </a:r>
            <a:r>
              <a:rPr sz="800" spc="-3">
                <a:solidFill>
                  <a:srgbClr val="243C6A"/>
                </a:solidFill>
                <a:latin typeface="Arial"/>
                <a:cs typeface="Arial"/>
              </a:rPr>
              <a:t>Newark </a:t>
            </a:r>
            <a:r>
              <a:rPr sz="800">
                <a:solidFill>
                  <a:srgbClr val="243C6A"/>
                </a:solidFill>
                <a:latin typeface="Arial"/>
                <a:cs typeface="Arial"/>
              </a:rPr>
              <a:t>| </a:t>
            </a:r>
            <a:r>
              <a:rPr sz="800" spc="-3">
                <a:solidFill>
                  <a:srgbClr val="243C6A"/>
                </a:solidFill>
                <a:latin typeface="Arial"/>
                <a:cs typeface="Arial"/>
              </a:rPr>
              <a:t>Las Vegas </a:t>
            </a:r>
            <a:r>
              <a:rPr sz="800">
                <a:solidFill>
                  <a:srgbClr val="243C6A"/>
                </a:solidFill>
                <a:latin typeface="Arial"/>
                <a:cs typeface="Arial"/>
              </a:rPr>
              <a:t>| </a:t>
            </a:r>
            <a:r>
              <a:rPr sz="800" spc="-3">
                <a:solidFill>
                  <a:srgbClr val="243C6A"/>
                </a:solidFill>
                <a:latin typeface="Arial"/>
                <a:cs typeface="Arial"/>
              </a:rPr>
              <a:t>Cherry Hill </a:t>
            </a:r>
            <a:r>
              <a:rPr sz="800">
                <a:solidFill>
                  <a:srgbClr val="243C6A"/>
                </a:solidFill>
                <a:latin typeface="Arial"/>
                <a:cs typeface="Arial"/>
              </a:rPr>
              <a:t>| </a:t>
            </a:r>
            <a:r>
              <a:rPr sz="800" spc="-3">
                <a:solidFill>
                  <a:srgbClr val="243C6A"/>
                </a:solidFill>
                <a:latin typeface="Arial"/>
                <a:cs typeface="Arial"/>
              </a:rPr>
              <a:t>Lake </a:t>
            </a:r>
            <a:r>
              <a:rPr sz="800">
                <a:solidFill>
                  <a:srgbClr val="243C6A"/>
                </a:solidFill>
                <a:latin typeface="Arial"/>
                <a:cs typeface="Arial"/>
              </a:rPr>
              <a:t>Tahoe | </a:t>
            </a:r>
            <a:r>
              <a:rPr sz="800" spc="-3">
                <a:solidFill>
                  <a:srgbClr val="243C6A"/>
                </a:solidFill>
                <a:latin typeface="Arial"/>
                <a:cs typeface="Arial"/>
              </a:rPr>
              <a:t>Myanmar </a:t>
            </a:r>
            <a:r>
              <a:rPr sz="800">
                <a:solidFill>
                  <a:srgbClr val="243C6A"/>
                </a:solidFill>
                <a:latin typeface="Arial"/>
                <a:cs typeface="Arial"/>
              </a:rPr>
              <a:t>| Oman  </a:t>
            </a:r>
            <a:r>
              <a:rPr sz="800" spc="-3">
                <a:solidFill>
                  <a:srgbClr val="243C6A"/>
                </a:solidFill>
                <a:latin typeface="Arial"/>
                <a:cs typeface="Arial"/>
              </a:rPr>
              <a:t>Duane Morris – </a:t>
            </a:r>
            <a:r>
              <a:rPr sz="800">
                <a:solidFill>
                  <a:srgbClr val="243C6A"/>
                </a:solidFill>
                <a:latin typeface="Arial"/>
                <a:cs typeface="Arial"/>
              </a:rPr>
              <a:t>Affiliate </a:t>
            </a:r>
            <a:r>
              <a:rPr sz="800" spc="-3">
                <a:solidFill>
                  <a:srgbClr val="243C6A"/>
                </a:solidFill>
                <a:latin typeface="Arial"/>
                <a:cs typeface="Arial"/>
              </a:rPr>
              <a:t>Offices </a:t>
            </a:r>
            <a:r>
              <a:rPr sz="800">
                <a:solidFill>
                  <a:srgbClr val="243C6A"/>
                </a:solidFill>
                <a:latin typeface="Arial"/>
                <a:cs typeface="Arial"/>
              </a:rPr>
              <a:t>| </a:t>
            </a:r>
            <a:r>
              <a:rPr sz="800" spc="-3">
                <a:solidFill>
                  <a:srgbClr val="243C6A"/>
                </a:solidFill>
                <a:latin typeface="Arial"/>
                <a:cs typeface="Arial"/>
              </a:rPr>
              <a:t>Mexico City </a:t>
            </a:r>
            <a:r>
              <a:rPr sz="800">
                <a:solidFill>
                  <a:srgbClr val="243C6A"/>
                </a:solidFill>
                <a:latin typeface="Arial"/>
                <a:cs typeface="Arial"/>
              </a:rPr>
              <a:t>| </a:t>
            </a:r>
            <a:r>
              <a:rPr sz="800" spc="-3">
                <a:solidFill>
                  <a:srgbClr val="243C6A"/>
                </a:solidFill>
                <a:latin typeface="Arial"/>
                <a:cs typeface="Arial"/>
              </a:rPr>
              <a:t>Sri Lanka </a:t>
            </a:r>
            <a:r>
              <a:rPr sz="800">
                <a:solidFill>
                  <a:srgbClr val="243C6A"/>
                </a:solidFill>
                <a:latin typeface="Arial"/>
                <a:cs typeface="Arial"/>
              </a:rPr>
              <a:t>| </a:t>
            </a:r>
            <a:r>
              <a:rPr sz="800" spc="-3">
                <a:solidFill>
                  <a:srgbClr val="243C6A"/>
                </a:solidFill>
                <a:latin typeface="Arial"/>
                <a:cs typeface="Arial"/>
              </a:rPr>
              <a:t>Duane Morris LLP – </a:t>
            </a:r>
            <a:r>
              <a:rPr sz="800">
                <a:solidFill>
                  <a:srgbClr val="243C6A"/>
                </a:solidFill>
                <a:latin typeface="Arial"/>
                <a:cs typeface="Arial"/>
              </a:rPr>
              <a:t>A </a:t>
            </a:r>
            <a:r>
              <a:rPr sz="800" spc="-3">
                <a:solidFill>
                  <a:srgbClr val="243C6A"/>
                </a:solidFill>
                <a:latin typeface="Arial"/>
                <a:cs typeface="Arial"/>
              </a:rPr>
              <a:t>Delaware limited liability</a:t>
            </a:r>
            <a:r>
              <a:rPr sz="800" spc="7">
                <a:solidFill>
                  <a:srgbClr val="243C6A"/>
                </a:solidFill>
                <a:latin typeface="Arial"/>
                <a:cs typeface="Arial"/>
              </a:rPr>
              <a:t> </a:t>
            </a:r>
            <a:r>
              <a:rPr sz="800" spc="-3">
                <a:solidFill>
                  <a:srgbClr val="243C6A"/>
                </a:solidFill>
                <a:latin typeface="Arial"/>
                <a:cs typeface="Arial"/>
              </a:rPr>
              <a:t>partnership</a:t>
            </a:r>
            <a:endParaRPr sz="800">
              <a:latin typeface="Arial"/>
              <a:cs typeface="Arial"/>
            </a:endParaRPr>
          </a:p>
        </p:txBody>
      </p:sp>
      <p:sp>
        <p:nvSpPr>
          <p:cNvPr id="4" name="object 4"/>
          <p:cNvSpPr txBox="1">
            <a:spLocks noGrp="1"/>
          </p:cNvSpPr>
          <p:nvPr>
            <p:ph type="title"/>
          </p:nvPr>
        </p:nvSpPr>
        <p:spPr>
          <a:xfrm>
            <a:off x="2849465" y="3058252"/>
            <a:ext cx="6534371" cy="738279"/>
          </a:xfrm>
          <a:prstGeom prst="rect">
            <a:avLst/>
          </a:prstGeom>
        </p:spPr>
        <p:txBody>
          <a:bodyPr vert="horz" wrap="square" lIns="0" tIns="0" rIns="0" bIns="0" rtlCol="0" anchor="ctr">
            <a:spAutoFit/>
          </a:bodyPr>
          <a:lstStyle/>
          <a:p>
            <a:pPr marL="8462"/>
            <a:r>
              <a:rPr lang="en-US" sz="1599" b="1" dirty="0"/>
              <a:t>LEGAL UPDATES – 14 JANUARY 2026</a:t>
            </a:r>
            <a:br>
              <a:rPr lang="en-US" sz="1599" b="1" dirty="0"/>
            </a:br>
            <a:br>
              <a:rPr lang="en-US" sz="1599" b="1" dirty="0"/>
            </a:br>
            <a:r>
              <a:rPr lang="en-US" sz="1599" b="1" dirty="0"/>
              <a:t>DUANE MORRIS VIETNAM LLC</a:t>
            </a:r>
            <a:endParaRPr lang="vi-VN" sz="1599" b="1" dirty="0"/>
          </a:p>
        </p:txBody>
      </p:sp>
      <p:sp>
        <p:nvSpPr>
          <p:cNvPr id="6" name="object 6"/>
          <p:cNvSpPr/>
          <p:nvPr/>
        </p:nvSpPr>
        <p:spPr>
          <a:xfrm>
            <a:off x="2364503" y="3960970"/>
            <a:ext cx="7541177" cy="1952529"/>
          </a:xfrm>
          <a:prstGeom prst="rect">
            <a:avLst/>
          </a:prstGeom>
          <a:blipFill>
            <a:blip r:embed="rId3" cstate="print"/>
            <a:stretch>
              <a:fillRect/>
            </a:stretch>
          </a:blipFill>
        </p:spPr>
        <p:txBody>
          <a:bodyPr wrap="square" lIns="0" tIns="0" rIns="0" bIns="0" rtlCol="0"/>
          <a:lstStyle/>
          <a:p>
            <a:endParaRPr sz="1199"/>
          </a:p>
        </p:txBody>
      </p:sp>
    </p:spTree>
    <p:extLst>
      <p:ext uri="{BB962C8B-B14F-4D97-AF65-F5344CB8AC3E}">
        <p14:creationId xmlns:p14="http://schemas.microsoft.com/office/powerpoint/2010/main" val="35500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26"/>
          <p:cNvSpPr/>
          <p:nvPr/>
        </p:nvSpPr>
        <p:spPr>
          <a:xfrm rot="-10800000">
            <a:off x="7263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27" name="AutoShape 27"/>
          <p:cNvSpPr/>
          <p:nvPr/>
        </p:nvSpPr>
        <p:spPr>
          <a:xfrm rot="-10800000">
            <a:off x="9559771" y="1079473"/>
            <a:ext cx="2632229" cy="0"/>
          </a:xfrm>
          <a:prstGeom prst="line">
            <a:avLst/>
          </a:prstGeom>
          <a:ln w="9525" cap="rnd">
            <a:solidFill>
              <a:srgbClr val="24416F"/>
            </a:solidFill>
            <a:prstDash val="solid"/>
            <a:headEnd type="none" w="sm" len="sm"/>
            <a:tailEnd type="none" w="sm" len="sm"/>
          </a:ln>
        </p:spPr>
        <p:txBody>
          <a:bodyPr/>
          <a:lstStyle/>
          <a:p>
            <a:endParaRPr lang="en-US"/>
          </a:p>
        </p:txBody>
      </p:sp>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marL="0" marR="0" lvl="0" indent="0" algn="l" defTabSz="609600" rtl="0" eaLnBrk="1" fontAlgn="auto" latinLnBrk="0" hangingPunct="1">
              <a:lnSpc>
                <a:spcPct val="100000"/>
              </a:lnSpc>
              <a:spcBef>
                <a:spcPts val="665"/>
              </a:spcBef>
              <a:spcAft>
                <a:spcPts val="0"/>
              </a:spcAft>
              <a:buClrTx/>
              <a:buSzTx/>
              <a:buFontTx/>
              <a:buNone/>
              <a:defRPr/>
            </a:pPr>
            <a:endParaRPr kumimoji="0" lang="en-GB" sz="2400" b="0" i="0" u="none" strike="noStrike" kern="1200" cap="none" spc="27" normalizeH="0" baseline="0" noProof="0">
              <a:ln>
                <a:noFill/>
              </a:ln>
              <a:solidFill>
                <a:prstClr val="black">
                  <a:lumMod val="95000"/>
                  <a:lumOff val="5000"/>
                </a:prstClr>
              </a:solidFill>
              <a:effectLst/>
              <a:uLnTx/>
              <a:uFillTx/>
              <a:latin typeface="Poppins" panose="00000500000000000000" pitchFamily="2" charset="0"/>
              <a:ea typeface="+mn-ea"/>
              <a:cs typeface="Poppins" panose="00000500000000000000" pitchFamily="2" charset="0"/>
            </a:endParaRPr>
          </a:p>
        </p:txBody>
      </p:sp>
      <p:sp>
        <p:nvSpPr>
          <p:cNvPr id="14" name="TextBox 28"/>
          <p:cNvSpPr txBox="1"/>
          <p:nvPr/>
        </p:nvSpPr>
        <p:spPr>
          <a:xfrm>
            <a:off x="2688126" y="548693"/>
            <a:ext cx="6815749" cy="807272"/>
          </a:xfrm>
          <a:prstGeom prst="rect">
            <a:avLst/>
          </a:prstGeom>
        </p:spPr>
        <p:txBody>
          <a:bodyPr wrap="square" lIns="0" tIns="0" rIns="0" bIns="0" rtlCol="0" anchor="t">
            <a:spAutoFit/>
          </a:bodyPr>
          <a:lstStyle/>
          <a:p>
            <a:pPr marL="0" marR="0" lvl="0" indent="0" algn="ctr" defTabSz="609600" rtl="0" eaLnBrk="1" fontAlgn="auto" latinLnBrk="0" hangingPunct="1">
              <a:lnSpc>
                <a:spcPts val="6935"/>
              </a:lnSpc>
              <a:spcBef>
                <a:spcPts val="0"/>
              </a:spcBef>
              <a:spcAft>
                <a:spcPts val="0"/>
              </a:spcAft>
              <a:buClrTx/>
              <a:buSzTx/>
              <a:buFontTx/>
              <a:buNone/>
              <a:defRPr/>
            </a:pPr>
            <a:r>
              <a:rPr kumimoji="0" lang="en-US" sz="4000" b="1" i="0" u="none" strike="noStrike" kern="1200" cap="none" spc="0" normalizeH="0" baseline="0" noProof="0" dirty="0">
                <a:ln>
                  <a:noFill/>
                </a:ln>
                <a:solidFill>
                  <a:srgbClr val="24416F"/>
                </a:solidFill>
                <a:effectLst/>
                <a:uLnTx/>
                <a:uFillTx/>
                <a:latin typeface="Poppins" panose="00000500000000000000" pitchFamily="2" charset="0"/>
                <a:ea typeface="+mn-ea"/>
                <a:cs typeface="Poppins" panose="00000500000000000000" pitchFamily="2" charset="0"/>
              </a:rPr>
              <a:t>Summary</a:t>
            </a:r>
          </a:p>
        </p:txBody>
      </p:sp>
      <p:graphicFrame>
        <p:nvGraphicFramePr>
          <p:cNvPr id="3" name="Table 3"/>
          <p:cNvGraphicFramePr>
            <a:graphicFrameLocks noGrp="1"/>
          </p:cNvGraphicFramePr>
          <p:nvPr>
            <p:extLst>
              <p:ext uri="{D42A27DB-BD31-4B8C-83A1-F6EECF244321}">
                <p14:modId xmlns:p14="http://schemas.microsoft.com/office/powerpoint/2010/main" val="614221722"/>
              </p:ext>
            </p:extLst>
          </p:nvPr>
        </p:nvGraphicFramePr>
        <p:xfrm>
          <a:off x="580707" y="1726552"/>
          <a:ext cx="11030585" cy="2329180"/>
        </p:xfrm>
        <a:graphic>
          <a:graphicData uri="http://schemas.openxmlformats.org/drawingml/2006/table">
            <a:tbl>
              <a:tblPr firstRow="1" bandRow="1">
                <a:tableStyleId>{5C22544A-7EE6-4342-B048-85BDC9FD1C3A}</a:tableStyleId>
              </a:tblPr>
              <a:tblGrid>
                <a:gridCol w="819785">
                  <a:extLst>
                    <a:ext uri="{9D8B030D-6E8A-4147-A177-3AD203B41FA5}">
                      <a16:colId xmlns:a16="http://schemas.microsoft.com/office/drawing/2014/main" val="20000"/>
                    </a:ext>
                  </a:extLst>
                </a:gridCol>
                <a:gridCol w="10210800">
                  <a:extLst>
                    <a:ext uri="{9D8B030D-6E8A-4147-A177-3AD203B41FA5}">
                      <a16:colId xmlns:a16="http://schemas.microsoft.com/office/drawing/2014/main" val="20001"/>
                    </a:ext>
                  </a:extLst>
                </a:gridCol>
              </a:tblGrid>
              <a:tr h="582930">
                <a:tc>
                  <a:txBody>
                    <a:bodyPr/>
                    <a:lstStyle/>
                    <a:p>
                      <a:pPr algn="ctr"/>
                      <a:r>
                        <a:rPr lang="en-US" sz="1600" dirty="0">
                          <a:latin typeface="Arial" panose="020B0604020202020204" pitchFamily="34" charset="0"/>
                          <a:cs typeface="Arial" panose="020B0604020202020204" pitchFamily="34" charset="0"/>
                        </a:rPr>
                        <a:t>No.</a:t>
                      </a:r>
                    </a:p>
                  </a:txBody>
                  <a:tcPr/>
                </a:tc>
                <a:tc>
                  <a:txBody>
                    <a:bodyPr/>
                    <a:lstStyle/>
                    <a:p>
                      <a:pPr algn="l"/>
                      <a:r>
                        <a:rPr lang="en-US" sz="1600" dirty="0">
                          <a:latin typeface="Arial" panose="020B0604020202020204" pitchFamily="34" charset="0"/>
                          <a:cs typeface="Arial" panose="020B0604020202020204" pitchFamily="34" charset="0"/>
                        </a:rPr>
                        <a:t>Items</a:t>
                      </a:r>
                    </a:p>
                  </a:txBody>
                  <a:tcPr/>
                </a:tc>
                <a:extLst>
                  <a:ext uri="{0D108BD9-81ED-4DB2-BD59-A6C34878D82A}">
                    <a16:rowId xmlns:a16="http://schemas.microsoft.com/office/drawing/2014/main" val="10000"/>
                  </a:ext>
                </a:extLst>
              </a:tr>
              <a:tr h="303530">
                <a:tc>
                  <a:txBody>
                    <a:bodyPr/>
                    <a:lstStyle/>
                    <a:p>
                      <a:pPr algn="ctr"/>
                      <a:r>
                        <a:rPr lang="en-US" sz="1600" b="1">
                          <a:latin typeface="Arial" panose="020B0604020202020204" pitchFamily="34" charset="0"/>
                          <a:cs typeface="Arial" panose="020B0604020202020204" pitchFamily="34" charset="0"/>
                        </a:rPr>
                        <a:t>1</a:t>
                      </a:r>
                    </a:p>
                    <a:p>
                      <a:pPr algn="ctr"/>
                      <a:endParaRPr lang="en-US" sz="1600" b="1">
                        <a:latin typeface="Arial" panose="020B0604020202020204" pitchFamily="34" charset="0"/>
                        <a:cs typeface="Arial" panose="020B0604020202020204" pitchFamily="34" charset="0"/>
                      </a:endParaRPr>
                    </a:p>
                  </a:txBody>
                  <a:tcPr/>
                </a:tc>
                <a:tc>
                  <a:txBody>
                    <a:bodyPr/>
                    <a:lstStyle/>
                    <a:p>
                      <a:pPr marL="0" marR="0" lvl="0" indent="0" algn="l" defTabSz="609600" rtl="0" eaLnBrk="1" fontAlgn="auto" latinLnBrk="0" hangingPunct="1">
                        <a:lnSpc>
                          <a:spcPct val="100000"/>
                        </a:lnSpc>
                        <a:spcBef>
                          <a:spcPts val="0"/>
                        </a:spcBef>
                        <a:spcAft>
                          <a:spcPts val="0"/>
                        </a:spcAft>
                        <a:buClrTx/>
                        <a:buSzTx/>
                        <a:buFontTx/>
                        <a:buNone/>
                        <a:defRPr/>
                      </a:pPr>
                      <a:r>
                        <a:rPr lang="en-US" altLang="en-US" sz="1600" b="1" kern="1200" dirty="0">
                          <a:solidFill>
                            <a:schemeClr val="dk1"/>
                          </a:solidFill>
                          <a:effectLst/>
                          <a:latin typeface="Arial" panose="020B0604020202020204" pitchFamily="34" charset="0"/>
                          <a:cs typeface="Arial" panose="020B0604020202020204" pitchFamily="34" charset="0"/>
                        </a:rPr>
                        <a:t>New Law on E-Commerce</a:t>
                      </a:r>
                    </a:p>
                  </a:txBody>
                  <a:tcPr/>
                </a:tc>
                <a:extLst>
                  <a:ext uri="{0D108BD9-81ED-4DB2-BD59-A6C34878D82A}">
                    <a16:rowId xmlns:a16="http://schemas.microsoft.com/office/drawing/2014/main" val="10001"/>
                  </a:ext>
                </a:extLst>
              </a:tr>
              <a:tr h="583565">
                <a:tc>
                  <a:txBody>
                    <a:bodyPr/>
                    <a:lstStyle/>
                    <a:p>
                      <a:pPr algn="ctr"/>
                      <a:r>
                        <a:rPr lang="en-US" sz="1600" b="1">
                          <a:latin typeface="Arial" panose="020B0604020202020204" pitchFamily="34" charset="0"/>
                          <a:cs typeface="Arial" panose="020B0604020202020204" pitchFamily="34" charset="0"/>
                        </a:rPr>
                        <a:t>2</a:t>
                      </a:r>
                    </a:p>
                  </a:txBody>
                  <a:tcPr/>
                </a:tc>
                <a:tc>
                  <a:txBody>
                    <a:bodyPr/>
                    <a:lstStyle/>
                    <a:p>
                      <a:pPr marL="0" marR="0" lvl="0" indent="0" algn="just" defTabSz="6096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Arial" panose="020B0604020202020204" pitchFamily="34" charset="0"/>
                          <a:cs typeface="Arial" panose="020B0604020202020204" pitchFamily="34" charset="0"/>
                        </a:rPr>
                        <a:t>New Intellectual Property Law Amendments</a:t>
                      </a:r>
                    </a:p>
                  </a:txBody>
                  <a:tcPr/>
                </a:tc>
                <a:extLst>
                  <a:ext uri="{0D108BD9-81ED-4DB2-BD59-A6C34878D82A}">
                    <a16:rowId xmlns:a16="http://schemas.microsoft.com/office/drawing/2014/main" val="10002"/>
                  </a:ext>
                </a:extLst>
              </a:tr>
              <a:tr h="583565">
                <a:tc>
                  <a:txBody>
                    <a:bodyPr/>
                    <a:lstStyle/>
                    <a:p>
                      <a:pPr algn="ctr"/>
                      <a:r>
                        <a:rPr lang="en-US" sz="1600" b="1" dirty="0">
                          <a:latin typeface="Arial" panose="020B0604020202020204" pitchFamily="34" charset="0"/>
                          <a:cs typeface="Arial" panose="020B0604020202020204" pitchFamily="34" charset="0"/>
                        </a:rPr>
                        <a:t>3</a:t>
                      </a:r>
                    </a:p>
                  </a:txBody>
                  <a:tcPr/>
                </a:tc>
                <a:tc>
                  <a:txBody>
                    <a:bodyPr/>
                    <a:lstStyle/>
                    <a:p>
                      <a:pPr marL="0" marR="0" lvl="0" indent="0" algn="just" defTabSz="6096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Arial" panose="020B0604020202020204" pitchFamily="34" charset="0"/>
                          <a:cs typeface="Arial" panose="020B0604020202020204" pitchFamily="34" charset="0"/>
                        </a:rPr>
                        <a:t>Decree 360/2025/ND-CP of the Government providing detailed regulations for the implementation of several articles of the Law on Excise Tax</a:t>
                      </a:r>
                    </a:p>
                  </a:txBody>
                  <a:tcPr/>
                </a:tc>
                <a:extLst>
                  <a:ext uri="{0D108BD9-81ED-4DB2-BD59-A6C34878D82A}">
                    <a16:rowId xmlns:a16="http://schemas.microsoft.com/office/drawing/2014/main" val="3736197409"/>
                  </a:ext>
                </a:extLst>
              </a:tr>
            </a:tbl>
          </a:graphicData>
        </a:graphic>
      </p:graphicFrame>
      <p:sp>
        <p:nvSpPr>
          <p:cNvPr id="8" name="object 5"/>
          <p:cNvSpPr/>
          <p:nvPr/>
        </p:nvSpPr>
        <p:spPr>
          <a:xfrm>
            <a:off x="9390185" y="30087"/>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98938" y="1149303"/>
            <a:ext cx="11521193" cy="4785926"/>
          </a:xfrm>
          <a:prstGeom prst="rect">
            <a:avLst/>
          </a:prstGeom>
          <a:noFill/>
        </p:spPr>
        <p:txBody>
          <a:bodyPr wrap="square">
            <a:spAutoFit/>
          </a:bodyPr>
          <a:lstStyle/>
          <a:p>
            <a:pPr marL="914400" lvl="1" indent="-457200" algn="just" defTabSz="457200">
              <a:buAutoNum type="arabicPeriod"/>
              <a:defRPr/>
            </a:pPr>
            <a:r>
              <a:rPr lang="en-US" b="1" dirty="0">
                <a:latin typeface="Arial" panose="020B0604020202020204" pitchFamily="34" charset="0"/>
                <a:cs typeface="Arial" panose="020B0604020202020204" pitchFamily="34" charset="0"/>
              </a:rPr>
              <a:t>Law on E-Commerce</a:t>
            </a:r>
          </a:p>
          <a:p>
            <a:pPr lvl="1" algn="just" defTabSz="457200">
              <a:defRPr/>
            </a:pPr>
            <a:endParaRPr lang="en-US" b="1" dirty="0">
              <a:latin typeface="Arial" panose="020B0604020202020204" pitchFamily="34" charset="0"/>
              <a:cs typeface="Arial" panose="020B0604020202020204" pitchFamily="34" charset="0"/>
            </a:endParaRPr>
          </a:p>
          <a:p>
            <a:pPr lvl="1" algn="just" defTabSz="457200">
              <a:defRPr/>
            </a:pPr>
            <a:endParaRPr lang="en-US" b="1" dirty="0">
              <a:latin typeface="Arial" panose="020B0604020202020204" pitchFamily="34" charset="0"/>
              <a:cs typeface="Arial" panose="020B0604020202020204" pitchFamily="34" charset="0"/>
            </a:endParaRPr>
          </a:p>
          <a:p>
            <a:pPr lvl="1" algn="just" defTabSz="457200">
              <a:defRPr/>
            </a:pPr>
            <a:r>
              <a:rPr lang="en-US" sz="1600" b="1" dirty="0">
                <a:solidFill>
                  <a:srgbClr val="0F1728">
                    <a:lumMod val="75000"/>
                    <a:lumOff val="25000"/>
                  </a:srgbClr>
                </a:solidFill>
                <a:latin typeface="Arial" panose="020B0604020202020204" pitchFamily="34" charset="0"/>
                <a:cs typeface="Arial" panose="020B0604020202020204" pitchFamily="34" charset="0"/>
              </a:rPr>
              <a:t>Vietnam’s Law on E-commerce was formally adopted by the National Assembly on 10 December 2025, marking the country’s first comprehensive e-commerce statute. The law consolidates and replaces much of the existing patchwork governance under Decree No. 52/2013/ND-CP and its amendments. It introduces a structured legal regime for e-commerce platforms, sellers, livestream commerce, affiliate activities, foreign participation, and technology use in enforcement. </a:t>
            </a:r>
          </a:p>
          <a:p>
            <a:pPr lvl="1" algn="just" defTabSz="457200">
              <a:defRPr/>
            </a:pPr>
            <a:endParaRPr lang="en-US" sz="1600" b="1" dirty="0">
              <a:solidFill>
                <a:srgbClr val="0F1728">
                  <a:lumMod val="75000"/>
                  <a:lumOff val="25000"/>
                </a:srgbClr>
              </a:solidFill>
              <a:latin typeface="Arial" panose="020B0604020202020204" pitchFamily="34" charset="0"/>
              <a:cs typeface="Arial" panose="020B0604020202020204" pitchFamily="34" charset="0"/>
            </a:endParaRPr>
          </a:p>
          <a:p>
            <a:pPr lvl="1" algn="just" defTabSz="457200">
              <a:defRPr/>
            </a:pPr>
            <a:r>
              <a:rPr lang="en-US" sz="1600" b="1" dirty="0">
                <a:solidFill>
                  <a:srgbClr val="0F1728">
                    <a:lumMod val="75000"/>
                    <a:lumOff val="25000"/>
                  </a:srgbClr>
                </a:solidFill>
                <a:latin typeface="Arial" panose="020B0604020202020204" pitchFamily="34" charset="0"/>
                <a:cs typeface="Arial" panose="020B0604020202020204" pitchFamily="34" charset="0"/>
              </a:rPr>
              <a:t>Key features include:</a:t>
            </a:r>
          </a:p>
          <a:p>
            <a:pPr lvl="1" algn="just" defTabSz="457200">
              <a:defRPr/>
            </a:pPr>
            <a:endParaRPr lang="en-US" sz="1600" b="1" dirty="0">
              <a:solidFill>
                <a:srgbClr val="0F1728">
                  <a:lumMod val="75000"/>
                  <a:lumOff val="25000"/>
                </a:srgbClr>
              </a:solidFill>
              <a:latin typeface="Arial" panose="020B0604020202020204" pitchFamily="34" charset="0"/>
              <a:cs typeface="Arial" panose="020B0604020202020204" pitchFamily="34" charset="0"/>
            </a:endParaRPr>
          </a:p>
          <a:p>
            <a:pPr marL="857250" lvl="1" indent="-400050" algn="just" defTabSz="457200">
              <a:buFont typeface="+mj-lt"/>
              <a:buAutoNum type="romanLcPeriod"/>
              <a:defRPr/>
            </a:pPr>
            <a:r>
              <a:rPr lang="en-US" sz="1500" dirty="0">
                <a:latin typeface="Arial" panose="020B0604020202020204" pitchFamily="34" charset="0"/>
                <a:cs typeface="Arial" panose="020B0604020202020204" pitchFamily="34" charset="0"/>
              </a:rPr>
              <a:t>Platform classification: New categories of platforms (direct, intermediary, social-network with e-commerce, and multi-service integrators) with obligations aligned to each category.</a:t>
            </a:r>
          </a:p>
          <a:p>
            <a:pPr marL="857250" lvl="1" indent="-400050" algn="just" defTabSz="457200">
              <a:buFont typeface="+mj-lt"/>
              <a:buAutoNum type="romanLcPeriod"/>
              <a:defRPr/>
            </a:pPr>
            <a:endParaRPr lang="en-US" sz="1500" dirty="0">
              <a:latin typeface="Arial" panose="020B0604020202020204" pitchFamily="34" charset="0"/>
              <a:cs typeface="Arial" panose="020B0604020202020204" pitchFamily="34" charset="0"/>
            </a:endParaRPr>
          </a:p>
          <a:p>
            <a:pPr marL="857250" lvl="1" indent="-400050" algn="just" defTabSz="457200">
              <a:buFont typeface="+mj-lt"/>
              <a:buAutoNum type="romanLcPeriod"/>
              <a:defRPr/>
            </a:pPr>
            <a:r>
              <a:rPr lang="en-US" sz="1500" dirty="0">
                <a:latin typeface="Arial" panose="020B0604020202020204" pitchFamily="34" charset="0"/>
                <a:cs typeface="Arial" panose="020B0604020202020204" pitchFamily="34" charset="0"/>
              </a:rPr>
              <a:t>Identity verification: E-commerce platforms must electronically verify seller identities, integrated with Vietnam’s national digital ID system (</a:t>
            </a:r>
            <a:r>
              <a:rPr lang="en-US" sz="1500" dirty="0" err="1">
                <a:latin typeface="Arial" panose="020B0604020202020204" pitchFamily="34" charset="0"/>
                <a:cs typeface="Arial" panose="020B0604020202020204" pitchFamily="34" charset="0"/>
              </a:rPr>
              <a:t>VNeID</a:t>
            </a:r>
            <a:r>
              <a:rPr lang="en-US" sz="1500" dirty="0">
                <a:latin typeface="Arial" panose="020B0604020202020204" pitchFamily="34" charset="0"/>
                <a:cs typeface="Arial" panose="020B0604020202020204" pitchFamily="34" charset="0"/>
              </a:rPr>
              <a:t>), to boost traceability and curb fraud and IP infringement. </a:t>
            </a:r>
          </a:p>
          <a:p>
            <a:pPr marL="857250" lvl="1" indent="-400050" algn="just" defTabSz="457200">
              <a:buFont typeface="+mj-lt"/>
              <a:buAutoNum type="romanLcPeriod"/>
              <a:defRPr/>
            </a:pPr>
            <a:endParaRPr lang="en-US" dirty="0">
              <a:latin typeface="Arial" panose="020B0604020202020204" pitchFamily="34" charset="0"/>
              <a:cs typeface="Arial" panose="020B0604020202020204" pitchFamily="34" charset="0"/>
            </a:endParaRPr>
          </a:p>
          <a:p>
            <a:pPr marL="857250" lvl="1" indent="-400050" algn="just" defTabSz="457200">
              <a:buFont typeface="+mj-lt"/>
              <a:buAutoNum type="romanLcPeriod"/>
              <a:defRPr/>
            </a:pPr>
            <a:r>
              <a:rPr lang="en-US" sz="1500" dirty="0">
                <a:latin typeface="Arial" panose="020B0604020202020204" pitchFamily="34" charset="0"/>
                <a:cs typeface="Arial" panose="020B0604020202020204" pitchFamily="34" charset="0"/>
              </a:rPr>
              <a:t>Livestream &amp; affiliate commerce: For the first time, livestream sellers and affiliate marketers are explicitly covered, with platform-level monitoring and compliance duties.</a:t>
            </a:r>
          </a:p>
        </p:txBody>
      </p:sp>
      <p:cxnSp>
        <p:nvCxnSpPr>
          <p:cNvPr id="17" name="Straight Connector 16"/>
          <p:cNvCxnSpPr/>
          <p:nvPr/>
        </p:nvCxnSpPr>
        <p:spPr>
          <a:xfrm>
            <a:off x="938364" y="1768304"/>
            <a:ext cx="2517128" cy="0"/>
          </a:xfrm>
          <a:prstGeom prst="line">
            <a:avLst/>
          </a:prstGeom>
          <a:noFill/>
          <a:ln w="19050" cap="rnd" cmpd="sng" algn="ctr">
            <a:solidFill>
              <a:srgbClr val="0F1728">
                <a:lumMod val="50000"/>
                <a:lumOff val="50000"/>
              </a:srgbClr>
            </a:solidFill>
            <a:prstDash val="solid"/>
          </a:ln>
          <a:effectLst/>
        </p:spPr>
      </p:cxn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21"/>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p:cNvSpPr txBox="1"/>
          <p:nvPr/>
        </p:nvSpPr>
        <p:spPr>
          <a:xfrm>
            <a:off x="298938" y="1149303"/>
            <a:ext cx="11521193" cy="2862322"/>
          </a:xfrm>
          <a:prstGeom prst="rect">
            <a:avLst/>
          </a:prstGeom>
          <a:noFill/>
        </p:spPr>
        <p:txBody>
          <a:bodyPr wrap="square">
            <a:spAutoFit/>
          </a:bodyPr>
          <a:lstStyle/>
          <a:p>
            <a:pPr marL="857250" lvl="1" indent="-400050" algn="just" defTabSz="457200">
              <a:buFont typeface="+mj-lt"/>
              <a:buAutoNum type="romanLcPeriod" startAt="4"/>
              <a:defRPr/>
            </a:pPr>
            <a:r>
              <a:rPr lang="en-US" sz="1500" dirty="0">
                <a:latin typeface="Arial" panose="020B0604020202020204" pitchFamily="34" charset="0"/>
                <a:cs typeface="Arial" panose="020B0604020202020204" pitchFamily="34" charset="0"/>
              </a:rPr>
              <a:t>Foreign participation and consumer protection: Foreign platforms with Vietnam-specific domains/languages or high-threshold activity must designate a legal representative or establish a local entity; stronger consumer rights and disclosure requirements are embedded throughout.</a:t>
            </a:r>
          </a:p>
          <a:p>
            <a:pPr marL="857250" lvl="1" indent="-400050" algn="just" defTabSz="457200">
              <a:buFont typeface="+mj-lt"/>
              <a:buAutoNum type="romanLcPeriod" startAt="4"/>
              <a:defRPr/>
            </a:pPr>
            <a:endParaRPr lang="en-US" sz="1500" dirty="0">
              <a:latin typeface="Arial" panose="020B0604020202020204" pitchFamily="34" charset="0"/>
              <a:cs typeface="Arial" panose="020B0604020202020204" pitchFamily="34" charset="0"/>
            </a:endParaRPr>
          </a:p>
          <a:p>
            <a:pPr marL="857250" lvl="1" indent="-400050" algn="just" defTabSz="457200">
              <a:buFont typeface="+mj-lt"/>
              <a:buAutoNum type="romanLcPeriod" startAt="4"/>
              <a:defRPr/>
            </a:pPr>
            <a:r>
              <a:rPr lang="en-US" sz="1500" dirty="0">
                <a:latin typeface="Arial" panose="020B0604020202020204" pitchFamily="34" charset="0"/>
                <a:cs typeface="Arial" panose="020B0604020202020204" pitchFamily="34" charset="0"/>
              </a:rPr>
              <a:t>Support services regulation: Logistics, payment intermediaries, and IT infrastructure providers are now integrated into the law’s accountability framework.</a:t>
            </a:r>
          </a:p>
          <a:p>
            <a:pPr lvl="1" algn="just" defTabSz="457200">
              <a:defRPr/>
            </a:pPr>
            <a:endParaRPr lang="en-US" sz="1500" dirty="0">
              <a:latin typeface="Arial" panose="020B0604020202020204" pitchFamily="34" charset="0"/>
              <a:cs typeface="Arial" panose="020B0604020202020204" pitchFamily="34" charset="0"/>
            </a:endParaRPr>
          </a:p>
          <a:p>
            <a:pPr lvl="1" algn="just" defTabSz="457200">
              <a:defRPr/>
            </a:pPr>
            <a:r>
              <a:rPr lang="en-US" sz="1500" dirty="0">
                <a:latin typeface="Arial" panose="020B0604020202020204" pitchFamily="34" charset="0"/>
                <a:cs typeface="Arial" panose="020B0604020202020204" pitchFamily="34" charset="0"/>
              </a:rPr>
              <a:t>The E-commerce Law itself provides broad principles and obligations, but detailed implementing regulations (decrees and circulars) will be required to operationalize many provisions — especially those on seller verification processes, cross-border platform obligations, algorithm transparency and reporting thresholds, and formal compliance procedures for foreign platforms. These implementing texts have not yet been published but are expected as part of the Government’s regulatory rollout ahead of the law’s 1 July 2026 effective date.</a:t>
            </a:r>
          </a:p>
        </p:txBody>
      </p:sp>
      <p:sp>
        <p:nvSpPr>
          <p:cNvPr id="2" name="Text Box 1"/>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91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5078313"/>
          </a:xfrm>
          <a:prstGeom prst="rect">
            <a:avLst/>
          </a:prstGeom>
          <a:noFill/>
        </p:spPr>
        <p:txBody>
          <a:bodyPr wrap="square">
            <a:spAutoFit/>
          </a:bodyPr>
          <a:lstStyle/>
          <a:p>
            <a:pPr lvl="1" algn="just" defTabSz="457200">
              <a:defRPr/>
            </a:pPr>
            <a:r>
              <a:rPr lang="en-US" altLang="vi-VN" b="1" dirty="0">
                <a:solidFill>
                  <a:schemeClr val="dk1"/>
                </a:solidFill>
                <a:latin typeface="Arial" panose="020B0604020202020204" pitchFamily="34" charset="0"/>
                <a:cs typeface="Arial" panose="020B0604020202020204" pitchFamily="34" charset="0"/>
              </a:rPr>
              <a:t>2. </a:t>
            </a:r>
            <a:r>
              <a:rPr lang="en-US" sz="1800" b="1" kern="1200" dirty="0">
                <a:solidFill>
                  <a:schemeClr val="dk1"/>
                </a:solidFill>
                <a:effectLst/>
                <a:latin typeface="Arial" panose="020B0604020202020204" pitchFamily="34" charset="0"/>
                <a:cs typeface="Arial" panose="020B0604020202020204" pitchFamily="34" charset="0"/>
              </a:rPr>
              <a:t>New Intellectual Property Law Amendments</a:t>
            </a:r>
            <a:endParaRPr lang="en-US" b="1" dirty="0">
              <a:solidFill>
                <a:schemeClr val="dk1"/>
              </a:solidFill>
              <a:latin typeface="Arial" panose="020B0604020202020204" pitchFamily="34" charset="0"/>
              <a:cs typeface="Arial" panose="020B0604020202020204" pitchFamily="34" charset="0"/>
            </a:endParaRPr>
          </a:p>
          <a:p>
            <a:pPr lvl="1" algn="just" defTabSz="457200">
              <a:defRPr/>
            </a:pPr>
            <a:endParaRPr lang="en-US" altLang="vi-VN" b="1" dirty="0">
              <a:solidFill>
                <a:schemeClr val="dk1"/>
              </a:solidFill>
              <a:latin typeface="Arial" panose="020B0604020202020204" pitchFamily="34" charset="0"/>
              <a:cs typeface="Arial" panose="020B0604020202020204" pitchFamily="34" charset="0"/>
            </a:endParaRPr>
          </a:p>
          <a:p>
            <a:pPr marL="914400" lvl="1" indent="-457200" algn="just" defTabSz="457200">
              <a:buFont typeface="+mj-lt"/>
              <a:buAutoNum type="arabicPeriod" startAt="3"/>
              <a:defRPr/>
            </a:pPr>
            <a:endParaRPr lang="en-US" b="1" dirty="0">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Vietnam’s National Assembly formally approved substantial amendments to the Law on Intellectual Property on 10 December 2025, representing one of the most important overhauls in the country’s IP legal framework. The amendments aim to modernize the IP system for the digital economy, strengthen enforcement, and transform IP rights into commercially usable assets. </a:t>
            </a:r>
          </a:p>
          <a:p>
            <a:pPr algn="just"/>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algn="just"/>
            <a:r>
              <a:rPr lang="en-US" sz="1400" dirty="0">
                <a:latin typeface="Arial" panose="020B0604020202020204" pitchFamily="34" charset="0"/>
                <a:ea typeface="SimSun" panose="02010600030101010101" pitchFamily="2" charset="-122"/>
                <a:cs typeface="Arial" panose="020B0604020202020204" pitchFamily="34" charset="0"/>
              </a:rPr>
              <a:t>Key material changes</a:t>
            </a:r>
          </a:p>
          <a:p>
            <a:pPr algn="just"/>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400" dirty="0">
                <a:latin typeface="Arial" panose="020B0604020202020204" pitchFamily="34" charset="0"/>
                <a:ea typeface="SimSun" panose="02010600030101010101" pitchFamily="2" charset="-122"/>
                <a:cs typeface="Arial" panose="020B0604020202020204" pitchFamily="34" charset="0"/>
              </a:rPr>
              <a:t>IP as Commercial and Financial Assets: Intellectual property can be valued, traded, licensed, and used as collateral (e.g., for bank loans or financing) under the new legal framework. The Government is tasked with issuing valuation, accounting, and disclosure regulations to facilitate this shift.</a:t>
            </a:r>
          </a:p>
          <a:p>
            <a:pPr algn="just"/>
            <a:endParaRPr lang="en-US" sz="1400" dirty="0">
              <a:latin typeface="Arial" panose="020B0604020202020204" pitchFamily="34" charset="0"/>
              <a:ea typeface="SimSun" panose="02010600030101010101" pitchFamily="2" charset="-122"/>
              <a:cs typeface="Arial" panose="020B0604020202020204" pitchFamily="34" charset="0"/>
            </a:endParaRPr>
          </a:p>
          <a:p>
            <a:pPr algn="just"/>
            <a:r>
              <a:rPr lang="en-US" sz="1400" b="1" dirty="0">
                <a:latin typeface="Arial" panose="020B0604020202020204" pitchFamily="34" charset="0"/>
                <a:ea typeface="SimSun" panose="02010600030101010101" pitchFamily="2" charset="-122"/>
                <a:cs typeface="Arial" panose="020B0604020202020204" pitchFamily="34" charset="0"/>
              </a:rPr>
              <a:t>Impact</a:t>
            </a:r>
            <a:r>
              <a:rPr lang="en-US" sz="1400" dirty="0">
                <a:latin typeface="Arial" panose="020B0604020202020204" pitchFamily="34" charset="0"/>
                <a:ea typeface="SimSun" panose="02010600030101010101" pitchFamily="2" charset="-122"/>
                <a:cs typeface="Arial" panose="020B0604020202020204" pitchFamily="34" charset="0"/>
              </a:rPr>
              <a:t>: IP portfolios can become bankable assets, integrated into corporate finance strategies, licensing deals and M&amp;A due diligence. </a:t>
            </a:r>
          </a:p>
          <a:p>
            <a:pPr algn="just"/>
            <a:r>
              <a:rPr lang="en-US" sz="1400" dirty="0">
                <a:latin typeface="Arial" panose="020B0604020202020204" pitchFamily="34" charset="0"/>
                <a:ea typeface="SimSun" panose="02010600030101010101" pitchFamily="2" charset="-122"/>
                <a:cs typeface="Arial" panose="020B0604020202020204" pitchFamily="34" charset="0"/>
              </a:rPr>
              <a:t>Useful for IP-rich sectors (tech, pharma, digital platforms) in structuring financing and valuation models.</a:t>
            </a:r>
          </a:p>
          <a:p>
            <a:pPr marL="285750" indent="-285750" algn="just">
              <a:buFont typeface="Wingdings" pitchFamily="2" charset="2"/>
              <a:buChar char="§"/>
            </a:pPr>
            <a:endParaRPr lang="en-US" sz="1400" dirty="0">
              <a:latin typeface="Arial" panose="020B0604020202020204" pitchFamily="34" charset="0"/>
              <a:ea typeface="SimSun" panose="02010600030101010101" pitchFamily="2" charset="-122"/>
              <a:cs typeface="Arial" panose="020B0604020202020204" pitchFamily="34" charset="0"/>
            </a:endParaRPr>
          </a:p>
          <a:p>
            <a:pPr marL="285750" indent="-285750" algn="just">
              <a:buFont typeface="Wingdings" pitchFamily="2" charset="2"/>
              <a:buChar char="§"/>
            </a:pPr>
            <a:r>
              <a:rPr lang="en-US" sz="1400" dirty="0">
                <a:latin typeface="Arial" panose="020B0604020202020204" pitchFamily="34" charset="0"/>
                <a:cs typeface="Arial" panose="020B0604020202020204" pitchFamily="34" charset="0"/>
              </a:rPr>
              <a:t>Enhanced Digital Enforcement &amp; Intermediary Liability: The amendments include clearer rules on computer program protection, lawful use of data for AI training and research, and enforcement tools targeting online infringement. Courts and authorities will have expanded powers to order removal or disable access to infringing digital content.</a:t>
            </a:r>
          </a:p>
          <a:p>
            <a:pPr algn="just"/>
            <a:endParaRPr lang="en-US" sz="1400" b="1" dirty="0">
              <a:latin typeface="Arial" panose="020B0604020202020204" pitchFamily="34" charset="0"/>
              <a:cs typeface="Arial" panose="020B0604020202020204" pitchFamily="34" charset="0"/>
            </a:endParaRPr>
          </a:p>
          <a:p>
            <a:pPr algn="just"/>
            <a:r>
              <a:rPr lang="en-US" sz="1400" b="1" dirty="0">
                <a:latin typeface="Arial" panose="020B0604020202020204" pitchFamily="34" charset="0"/>
                <a:cs typeface="Arial" panose="020B0604020202020204" pitchFamily="34" charset="0"/>
              </a:rPr>
              <a:t>Impact</a:t>
            </a:r>
            <a:r>
              <a:rPr lang="en-US" sz="1400" dirty="0">
                <a:latin typeface="Arial" panose="020B0604020202020204" pitchFamily="34" charset="0"/>
                <a:cs typeface="Arial" panose="020B0604020202020204" pitchFamily="34" charset="0"/>
              </a:rPr>
              <a:t>: The amendments align IP protection with digital and AI-driven business models, offering clearer lines on data use and software protection — crucial for digital platforms and innovation companies.</a:t>
            </a:r>
          </a:p>
        </p:txBody>
      </p:sp>
      <p:cxnSp>
        <p:nvCxnSpPr>
          <p:cNvPr id="17" name="Straight Connector 16">
            <a:extLst>
              <a:ext uri="{FF2B5EF4-FFF2-40B4-BE49-F238E27FC236}">
                <a16:creationId xmlns:a16="http://schemas.microsoft.com/office/drawing/2014/main" id="{C7697666-B56A-EDCC-2CF3-857A96293938}"/>
              </a:ext>
            </a:extLst>
          </p:cNvPr>
          <p:cNvCxnSpPr/>
          <p:nvPr/>
        </p:nvCxnSpPr>
        <p:spPr>
          <a:xfrm>
            <a:off x="834125" y="1615068"/>
            <a:ext cx="2517128" cy="0"/>
          </a:xfrm>
          <a:prstGeom prst="line">
            <a:avLst/>
          </a:prstGeom>
          <a:noFill/>
          <a:ln w="19050" cap="rnd" cmpd="sng" algn="ctr">
            <a:solidFill>
              <a:srgbClr val="0F1728">
                <a:lumMod val="50000"/>
                <a:lumOff val="50000"/>
              </a:srgbClr>
            </a:solidFill>
            <a:prstDash val="solid"/>
          </a:ln>
          <a:effectLst/>
        </p:spPr>
      </p:cxn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96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3416320"/>
          </a:xfrm>
          <a:prstGeom prst="rect">
            <a:avLst/>
          </a:prstGeom>
          <a:noFill/>
        </p:spPr>
        <p:txBody>
          <a:bodyPr wrap="square">
            <a:spAutoFit/>
          </a:bodyPr>
          <a:lstStyle/>
          <a:p>
            <a:pPr marL="285750" indent="-285750" algn="just">
              <a:buFont typeface="Wingdings" pitchFamily="2" charset="2"/>
              <a:buChar cha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latin typeface="Arial" panose="020B0604020202020204" pitchFamily="34" charset="0"/>
                <a:cs typeface="Arial" panose="020B0604020202020204" pitchFamily="34" charset="0"/>
              </a:rPr>
              <a:t>Increased Damages &amp; Administrative Sanctions: Statutory damages may be increased (e.g., damages where actual loss cannot be proved). “Storage” of counterfeit goods and acts of unfair competition are explicitly recognized as violations subject to sanctions. These enhancements strengthen deterrence and enforcement clarity.</a:t>
            </a:r>
          </a:p>
          <a:p>
            <a:pPr marL="285750" indent="-285750" algn="just">
              <a:buFont typeface="Wingdings" pitchFamily="2" charset="2"/>
              <a:buChar char="§"/>
            </a:pPr>
            <a:endParaRPr lang="en-US" sz="1500" dirty="0">
              <a:latin typeface="Arial" panose="020B0604020202020204" pitchFamily="34" charset="0"/>
              <a:ea typeface="SimSun" panose="02010600030101010101" pitchFamily="2" charset="-122"/>
              <a:cs typeface="Times New Roman" panose="02020603050405020304" pitchFamily="18" charset="0"/>
            </a:endParaRPr>
          </a:p>
          <a:p>
            <a:pPr algn="just"/>
            <a:r>
              <a:rPr lang="en-US" sz="1500" b="1" dirty="0">
                <a:latin typeface="Arial" panose="020B0604020202020204" pitchFamily="34" charset="0"/>
                <a:ea typeface="SimSun" panose="02010600030101010101" pitchFamily="2" charset="-122"/>
                <a:cs typeface="Times New Roman" panose="02020603050405020304" pitchFamily="18" charset="0"/>
              </a:rPr>
              <a:t>Impact</a:t>
            </a:r>
            <a:r>
              <a:rPr lang="en-US" sz="1500" dirty="0">
                <a:latin typeface="Arial" panose="020B0604020202020204" pitchFamily="34" charset="0"/>
                <a:ea typeface="SimSun" panose="02010600030101010101" pitchFamily="2" charset="-122"/>
                <a:cs typeface="Times New Roman" panose="02020603050405020304" pitchFamily="18" charset="0"/>
              </a:rPr>
              <a:t>: Expanded tools for enforcement (injunctive powers, damages) improve rights holders’ ability to deter and respond to infringement — particularly online and in e-commerce.</a:t>
            </a:r>
          </a:p>
          <a:p>
            <a:pPr algn="just"/>
            <a:endParaRPr lang="en-US" sz="15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500" dirty="0">
                <a:latin typeface="Arial" panose="020B0604020202020204" pitchFamily="34" charset="0"/>
                <a:ea typeface="SimSun" panose="02010600030101010101" pitchFamily="2" charset="-122"/>
                <a:cs typeface="Times New Roman" panose="02020603050405020304" pitchFamily="18" charset="0"/>
              </a:rPr>
              <a:t>Broader Industrial Design Protection: The amended law expands protection to include partial designs and non-physical product forms (e.g., digital UI elements, virtual goods), reflecting digital-age realities. This change allows design rights to cover elements that aren’t standalone physical products.</a:t>
            </a:r>
          </a:p>
          <a:p>
            <a:pPr algn="just"/>
            <a:endParaRPr lang="en-US" sz="15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p:txBody>
      </p: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3929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3606-E5D9-0065-0919-6E50344836A3}"/>
            </a:ext>
          </a:extLst>
        </p:cNvPr>
        <p:cNvGrpSpPr/>
        <p:nvPr/>
      </p:nvGrpSpPr>
      <p:grpSpPr>
        <a:xfrm>
          <a:off x="0" y="0"/>
          <a:ext cx="0" cy="0"/>
          <a:chOff x="0" y="0"/>
          <a:chExt cx="0" cy="0"/>
        </a:xfrm>
      </p:grpSpPr>
      <p:sp>
        <p:nvSpPr>
          <p:cNvPr id="9" name="TextBox 21">
            <a:extLst>
              <a:ext uri="{FF2B5EF4-FFF2-40B4-BE49-F238E27FC236}">
                <a16:creationId xmlns:a16="http://schemas.microsoft.com/office/drawing/2014/main" id="{9169EFEF-7CB1-9920-9B74-15FF797B69DC}"/>
              </a:ext>
            </a:extLst>
          </p:cNvPr>
          <p:cNvSpPr txBox="1"/>
          <p:nvPr/>
        </p:nvSpPr>
        <p:spPr>
          <a:xfrm>
            <a:off x="1858681" y="3873126"/>
            <a:ext cx="9961450" cy="369332"/>
          </a:xfrm>
          <a:prstGeom prst="rect">
            <a:avLst/>
          </a:prstGeom>
        </p:spPr>
        <p:txBody>
          <a:bodyPr wrap="square" lIns="0" tIns="0" rIns="0" bIns="0" rtlCol="0" anchor="t">
            <a:spAutoFit/>
          </a:bodyPr>
          <a:lstStyle/>
          <a:p>
            <a:pPr defTabSz="609600">
              <a:spcBef>
                <a:spcPts val="665"/>
              </a:spcBef>
              <a:defRPr/>
            </a:pPr>
            <a:endParaRPr lang="en-GB" sz="2400" spc="27">
              <a:solidFill>
                <a:prstClr val="black">
                  <a:lumMod val="95000"/>
                  <a:lumOff val="5000"/>
                </a:prst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9092C668-1993-AD1D-44A8-01F242972334}"/>
              </a:ext>
            </a:extLst>
          </p:cNvPr>
          <p:cNvSpPr txBox="1"/>
          <p:nvPr/>
        </p:nvSpPr>
        <p:spPr>
          <a:xfrm>
            <a:off x="265678" y="918471"/>
            <a:ext cx="11660643" cy="5724644"/>
          </a:xfrm>
          <a:prstGeom prst="rect">
            <a:avLst/>
          </a:prstGeom>
          <a:noFill/>
        </p:spPr>
        <p:txBody>
          <a:bodyPr wrap="square">
            <a:spAutoFit/>
          </a:bodyPr>
          <a:lstStyle/>
          <a:p>
            <a:pPr lvl="1" algn="just" defTabSz="457200">
              <a:defRPr/>
            </a:pPr>
            <a:r>
              <a:rPr lang="en-US" altLang="vi-VN" b="1" dirty="0">
                <a:solidFill>
                  <a:schemeClr val="dk1"/>
                </a:solidFill>
                <a:latin typeface="Arial" panose="020B0604020202020204" pitchFamily="34" charset="0"/>
                <a:cs typeface="Arial" panose="020B0604020202020204" pitchFamily="34" charset="0"/>
              </a:rPr>
              <a:t>3. </a:t>
            </a:r>
            <a:r>
              <a:rPr lang="en-US" sz="1800" b="1" kern="1200" dirty="0">
                <a:solidFill>
                  <a:schemeClr val="dk1"/>
                </a:solidFill>
                <a:effectLst/>
                <a:latin typeface="Arial" panose="020B0604020202020204" pitchFamily="34" charset="0"/>
                <a:cs typeface="Arial" panose="020B0604020202020204" pitchFamily="34" charset="0"/>
              </a:rPr>
              <a:t>Decree 360/2025/ND-CP of the Government providing detailed regulations for the implementation of several articles of the Law on Excise Tax</a:t>
            </a:r>
          </a:p>
          <a:p>
            <a:pPr lvl="1" algn="just" defTabSz="457200">
              <a:defRPr/>
            </a:pPr>
            <a:endParaRPr lang="en-US" sz="1800" b="1" kern="1200" dirty="0">
              <a:solidFill>
                <a:schemeClr val="dk1"/>
              </a:solidFill>
              <a:effectLst/>
              <a:latin typeface="Arial" panose="020B0604020202020204" pitchFamily="34" charset="0"/>
              <a:cs typeface="Arial" panose="020B0604020202020204" pitchFamily="34" charset="0"/>
            </a:endParaRPr>
          </a:p>
          <a:p>
            <a:pPr algn="just" defTabSz="457200">
              <a:defRPr/>
            </a:pPr>
            <a:r>
              <a:rPr lang="en-US" sz="1400" b="1" dirty="0">
                <a:solidFill>
                  <a:srgbClr val="0F1728">
                    <a:lumMod val="75000"/>
                    <a:lumOff val="25000"/>
                  </a:srgbClr>
                </a:solidFill>
                <a:latin typeface="Arial" panose="020B0604020202020204" pitchFamily="34" charset="0"/>
                <a:cs typeface="Arial" panose="020B0604020202020204" pitchFamily="34" charset="0"/>
              </a:rPr>
              <a:t>	 The Government promulgated Decree No. 360/2025/ND-CP on 31 December 2025, providing detailed regulations to implement key articles of the Law on Excise Tax (the successor to the Special Consumption Tax law). This Decree replaces earlier guidance (Decree No. 108/2015/ND-CP and its 2019 amendments) and clarifies how excise tax applies to taxable objects, calculation prices, non-taxable goods/services, and tax refund/deduction regimes. </a:t>
            </a:r>
          </a:p>
          <a:p>
            <a:pPr algn="just"/>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285750" indent="-285750" algn="just">
              <a:buFont typeface="Wingdings" pitchFamily="2" charset="2"/>
              <a:buChar char="§"/>
            </a:pPr>
            <a:r>
              <a:rPr lang="en-US" sz="1600" dirty="0">
                <a:effectLst/>
                <a:latin typeface="Arial" panose="020B0604020202020204" pitchFamily="34" charset="0"/>
                <a:ea typeface="SimSun" panose="02010600030101010101" pitchFamily="2" charset="-122"/>
                <a:cs typeface="Times New Roman" panose="02020603050405020304" pitchFamily="18" charset="0"/>
              </a:rPr>
              <a:t>The Decree elaborates on the categories of goods and services subject to excise tax, including but not limited to:</a:t>
            </a:r>
          </a:p>
          <a:p>
            <a:pPr marL="285750" indent="-285750" algn="just">
              <a:buFont typeface="Wingdings" pitchFamily="2" charset="2"/>
              <a:buChar char="§"/>
            </a:pPr>
            <a:endParaRPr lang="en-US" sz="1600" dirty="0">
              <a:effectLst/>
              <a:latin typeface="Arial" panose="020B060402020202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ü"/>
            </a:pPr>
            <a:r>
              <a:rPr lang="en-US" sz="1600" dirty="0">
                <a:effectLst/>
                <a:latin typeface="Arial" panose="020B0604020202020204" pitchFamily="34" charset="0"/>
                <a:ea typeface="SimSun" panose="02010600030101010101" pitchFamily="2" charset="-122"/>
                <a:cs typeface="Times New Roman" panose="02020603050405020304" pitchFamily="18" charset="0"/>
              </a:rPr>
              <a:t>Motor vehicles with fewer than 24 seats—including passenger cars, four-wheeled motor vehicles, passenger pickup trucks, double-cabin cargo pickups, and </a:t>
            </a:r>
            <a:r>
              <a:rPr lang="en-US" sz="1600" dirty="0" err="1">
                <a:effectLst/>
                <a:latin typeface="Arial" panose="020B0604020202020204" pitchFamily="34" charset="0"/>
                <a:ea typeface="SimSun" panose="02010600030101010101" pitchFamily="2" charset="-122"/>
                <a:cs typeface="Times New Roman" panose="02020603050405020304" pitchFamily="18" charset="0"/>
              </a:rPr>
              <a:t>VANs</a:t>
            </a:r>
            <a:r>
              <a:rPr lang="en-US" sz="1600" dirty="0">
                <a:effectLst/>
                <a:latin typeface="Arial" panose="020B0604020202020204" pitchFamily="34" charset="0"/>
                <a:ea typeface="SimSun" panose="02010600030101010101" pitchFamily="2" charset="-122"/>
                <a:cs typeface="Times New Roman" panose="02020603050405020304" pitchFamily="18" charset="0"/>
              </a:rPr>
              <a:t> with fixed partitions—except specially excluded types.</a:t>
            </a: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ü"/>
            </a:pPr>
            <a:r>
              <a:rPr lang="en-US" sz="1600" dirty="0">
                <a:effectLst/>
                <a:latin typeface="Arial" panose="020B0604020202020204" pitchFamily="34" charset="0"/>
                <a:ea typeface="SimSun" panose="02010600030101010101" pitchFamily="2" charset="-122"/>
                <a:cs typeface="Times New Roman" panose="02020603050405020304" pitchFamily="18" charset="0"/>
              </a:rPr>
              <a:t>Aircraft, helicopters, gliders, and yachts (with specific carve-outs).Air-conditioners with nominal cooling capacity from over 24,000 BTU to 90,000 BTU (not installed on vehicles or aircraft).</a:t>
            </a:r>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742950" lvl="1" indent="-285750" algn="just">
              <a:buFont typeface="Wingdings" panose="05000000000000000000" pitchFamily="2" charset="2"/>
              <a:buChar char="ü"/>
            </a:pPr>
            <a:r>
              <a:rPr lang="en-US" sz="1600" dirty="0">
                <a:effectLst/>
                <a:latin typeface="Arial" panose="020B0604020202020204" pitchFamily="34" charset="0"/>
                <a:ea typeface="SimSun" panose="02010600030101010101" pitchFamily="2" charset="-122"/>
                <a:cs typeface="Times New Roman" panose="02020603050405020304" pitchFamily="18" charset="0"/>
              </a:rPr>
              <a:t>Beverages with sugar content exceeding 5 g/100 ml based on national standards and labelling.</a:t>
            </a:r>
          </a:p>
          <a:p>
            <a:pPr lvl="1" algn="just"/>
            <a:endParaRPr lang="en-US" sz="1600" dirty="0">
              <a:latin typeface="Arial" panose="020B0604020202020204" pitchFamily="34" charset="0"/>
              <a:ea typeface="SimSun" panose="02010600030101010101" pitchFamily="2" charset="-122"/>
              <a:cs typeface="Times New Roman" panose="02020603050405020304" pitchFamily="18" charset="0"/>
            </a:endParaRPr>
          </a:p>
          <a:p>
            <a:pPr lvl="1" algn="just"/>
            <a:r>
              <a:rPr lang="en-US" sz="1600" dirty="0">
                <a:effectLst/>
                <a:latin typeface="Arial" panose="020B0604020202020204" pitchFamily="34" charset="0"/>
                <a:ea typeface="SimSun" panose="02010600030101010101" pitchFamily="2" charset="-122"/>
                <a:cs typeface="Times New Roman" panose="02020603050405020304" pitchFamily="18" charset="0"/>
              </a:rPr>
              <a:t>Detailed guidance in the Decree helps ensure consistent </a:t>
            </a:r>
            <a:r>
              <a:rPr lang="en-US" sz="1600" dirty="0" err="1">
                <a:effectLst/>
                <a:latin typeface="Arial" panose="020B0604020202020204" pitchFamily="34" charset="0"/>
                <a:ea typeface="SimSun" panose="02010600030101010101" pitchFamily="2" charset="-122"/>
                <a:cs typeface="Times New Roman" panose="02020603050405020304" pitchFamily="18" charset="0"/>
              </a:rPr>
              <a:t>categorisation</a:t>
            </a:r>
            <a:r>
              <a:rPr lang="en-US" sz="1600" dirty="0">
                <a:effectLst/>
                <a:latin typeface="Arial" panose="020B0604020202020204" pitchFamily="34" charset="0"/>
                <a:ea typeface="SimSun" panose="02010600030101010101" pitchFamily="2" charset="-122"/>
                <a:cs typeface="Times New Roman" panose="02020603050405020304" pitchFamily="18" charset="0"/>
              </a:rPr>
              <a:t> across taxpayers and tax authorities.</a:t>
            </a:r>
          </a:p>
          <a:p>
            <a:pPr lvl="1" algn="just"/>
            <a:endParaRPr lang="en-US" sz="1600" dirty="0">
              <a:latin typeface="Arial" panose="020B0604020202020204" pitchFamily="34" charset="0"/>
              <a:ea typeface="SimSun" panose="02010600030101010101" pitchFamily="2" charset="-122"/>
              <a:cs typeface="Times New Roman" panose="02020603050405020304" pitchFamily="18" charset="0"/>
            </a:endParaRPr>
          </a:p>
          <a:p>
            <a:pPr marL="285750" lvl="1" indent="-285750" algn="just">
              <a:buFont typeface="Wingdings" pitchFamily="2" charset="2"/>
              <a:buChar char="§"/>
            </a:pPr>
            <a:r>
              <a:rPr lang="en-US" sz="1600" dirty="0">
                <a:latin typeface="Arial" panose="020B0604020202020204" pitchFamily="34" charset="0"/>
                <a:ea typeface="SimSun" panose="02010600030101010101" pitchFamily="2" charset="-122"/>
                <a:cs typeface="Times New Roman" panose="02020603050405020304" pitchFamily="18" charset="0"/>
              </a:rPr>
              <a:t>The Decree clarifies how to determine the tax base (taxable price) under Article 6 of the Law on Excise Tax for various scenarios: For processed goods, the selling price at the point of sale; for related parties (producers/sellers with affiliate relationships), specific rules apply to avoid </a:t>
            </a:r>
            <a:r>
              <a:rPr lang="en-US" sz="1600" dirty="0" err="1">
                <a:latin typeface="Arial" panose="020B0604020202020204" pitchFamily="34" charset="0"/>
                <a:ea typeface="SimSun" panose="02010600030101010101" pitchFamily="2" charset="-122"/>
                <a:cs typeface="Times New Roman" panose="02020603050405020304" pitchFamily="18" charset="0"/>
              </a:rPr>
              <a:t>under-pricing</a:t>
            </a:r>
            <a:r>
              <a:rPr lang="en-US" sz="1600" dirty="0">
                <a:latin typeface="Arial" panose="020B0604020202020204" pitchFamily="34" charset="0"/>
                <a:ea typeface="SimSun" panose="02010600030101010101" pitchFamily="2" charset="-122"/>
                <a:cs typeface="Times New Roman" panose="02020603050405020304" pitchFamily="18" charset="0"/>
              </a:rPr>
              <a:t>; for goods produced under cooperation contracts or franchise arrangements, the sale price set by the user/brand owner </a:t>
            </a:r>
            <a:r>
              <a:rPr lang="en-US" sz="1600">
                <a:latin typeface="Arial" panose="020B0604020202020204" pitchFamily="34" charset="0"/>
                <a:ea typeface="SimSun" panose="02010600030101010101" pitchFamily="2" charset="-122"/>
                <a:cs typeface="Times New Roman" panose="02020603050405020304" pitchFamily="18" charset="0"/>
              </a:rPr>
              <a:t>is used; The </a:t>
            </a:r>
            <a:r>
              <a:rPr lang="en-US" sz="1600" dirty="0">
                <a:latin typeface="Arial" panose="020B0604020202020204" pitchFamily="34" charset="0"/>
                <a:ea typeface="SimSun" panose="02010600030101010101" pitchFamily="2" charset="-122"/>
                <a:cs typeface="Times New Roman" panose="02020603050405020304" pitchFamily="18" charset="0"/>
              </a:rPr>
              <a:t>tax base includes additional revenues or charges beyond the sale price.</a:t>
            </a:r>
          </a:p>
        </p:txBody>
      </p:sp>
      <p:cxnSp>
        <p:nvCxnSpPr>
          <p:cNvPr id="17" name="Straight Connector 16">
            <a:extLst>
              <a:ext uri="{FF2B5EF4-FFF2-40B4-BE49-F238E27FC236}">
                <a16:creationId xmlns:a16="http://schemas.microsoft.com/office/drawing/2014/main" id="{C7697666-B56A-EDCC-2CF3-857A96293938}"/>
              </a:ext>
            </a:extLst>
          </p:cNvPr>
          <p:cNvCxnSpPr/>
          <p:nvPr/>
        </p:nvCxnSpPr>
        <p:spPr>
          <a:xfrm>
            <a:off x="834125" y="1615068"/>
            <a:ext cx="2517128" cy="0"/>
          </a:xfrm>
          <a:prstGeom prst="line">
            <a:avLst/>
          </a:prstGeom>
          <a:noFill/>
          <a:ln w="19050" cap="rnd" cmpd="sng" algn="ctr">
            <a:solidFill>
              <a:srgbClr val="0F1728">
                <a:lumMod val="50000"/>
                <a:lumOff val="50000"/>
              </a:srgbClr>
            </a:solidFill>
            <a:prstDash val="solid"/>
          </a:ln>
          <a:effectLst/>
        </p:spPr>
      </p:cxnSp>
      <p:sp>
        <p:nvSpPr>
          <p:cNvPr id="2" name="Text Box 1">
            <a:extLst>
              <a:ext uri="{FF2B5EF4-FFF2-40B4-BE49-F238E27FC236}">
                <a16:creationId xmlns:a16="http://schemas.microsoft.com/office/drawing/2014/main" id="{5CF1D736-35B1-CAF1-4647-3F865BD40DFB}"/>
              </a:ext>
            </a:extLst>
          </p:cNvPr>
          <p:cNvSpPr txBox="1"/>
          <p:nvPr/>
        </p:nvSpPr>
        <p:spPr>
          <a:xfrm>
            <a:off x="4361815" y="2783840"/>
            <a:ext cx="309880" cy="645160"/>
          </a:xfrm>
          <a:prstGeom prst="rect">
            <a:avLst/>
          </a:prstGeom>
          <a:noFill/>
        </p:spPr>
        <p:txBody>
          <a:bodyPr wrap="none" rtlCol="0">
            <a:spAutoFit/>
          </a:bodyPr>
          <a:lstStyle/>
          <a:p>
            <a:endParaRPr lang="en-US">
              <a:latin typeface="Arial Regular" panose="020B0604020202020204" charset="0"/>
              <a:cs typeface="Arial Regular" panose="020B0604020202020204" charset="0"/>
            </a:endParaRPr>
          </a:p>
          <a:p>
            <a:endParaRPr lang="en-US">
              <a:latin typeface="Arial Regular" panose="020B0604020202020204" charset="0"/>
              <a:cs typeface="Arial Regular" panose="020B0604020202020204" charset="0"/>
            </a:endParaRPr>
          </a:p>
        </p:txBody>
      </p:sp>
      <p:sp>
        <p:nvSpPr>
          <p:cNvPr id="6" name="object 5"/>
          <p:cNvSpPr/>
          <p:nvPr/>
        </p:nvSpPr>
        <p:spPr>
          <a:xfrm>
            <a:off x="9627577" y="252422"/>
            <a:ext cx="1978269" cy="6787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690701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1180</Words>
  <Application>Microsoft Office PowerPoint</Application>
  <PresentationFormat>Widescreen</PresentationFormat>
  <Paragraphs>70</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Times New Roman</vt:lpstr>
      <vt:lpstr>Wingdings</vt:lpstr>
      <vt:lpstr>Poppins</vt:lpstr>
      <vt:lpstr>Arial</vt:lpstr>
      <vt:lpstr>Arial Regular</vt:lpstr>
      <vt:lpstr>1_Office Theme</vt:lpstr>
      <vt:lpstr>LEGAL UPDATES – 14 JANUARY 2026  DUANE MORRIS VIETNAM LLC</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DMVN</dc:creator>
  <cp:lastModifiedBy>DMVN</cp:lastModifiedBy>
  <cp:revision>27</cp:revision>
  <dcterms:created xsi:type="dcterms:W3CDTF">2023-12-13T13:53:58Z</dcterms:created>
  <dcterms:modified xsi:type="dcterms:W3CDTF">2026-01-14T05:39:09Z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1033-5.3.0.7932</vt:lpwstr>
  </property>
</Properties>
</file>