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6" r:id="rId3"/>
    <p:sldId id="354" r:id="rId4"/>
    <p:sldId id="355" r:id="rId5"/>
    <p:sldId id="281" r:id="rId6"/>
    <p:sldId id="348" r:id="rId7"/>
    <p:sldId id="356" r:id="rId8"/>
    <p:sldId id="357" r:id="rId9"/>
    <p:sldId id="358" r:id="rId10"/>
    <p:sldId id="359" r:id="rId11"/>
    <p:sldId id="360" r:id="rId12"/>
    <p:sldId id="342" r:id="rId13"/>
    <p:sldId id="343" r:id="rId14"/>
    <p:sldId id="344" r:id="rId15"/>
  </p:sldIdLst>
  <p:sldSz cx="9144000" cy="6858000" type="screen4x3"/>
  <p:notesSz cx="7010400" cy="92964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MVN-T" initials="DM" lastIdx="12" clrIdx="0"/>
  <p:cmAuthor id="2" name="Trang Pham" initials="TP" lastIdx="3" clrIdx="1">
    <p:extLst>
      <p:ext uri="{19B8F6BF-5375-455C-9EA6-DF929625EA0E}">
        <p15:presenceInfo xmlns:p15="http://schemas.microsoft.com/office/powerpoint/2012/main" userId="4885da6e83fad3d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800"/>
    <a:srgbClr val="336600"/>
    <a:srgbClr val="5AA672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/>
    <p:restoredTop sz="94214"/>
  </p:normalViewPr>
  <p:slideViewPr>
    <p:cSldViewPr showGuides="1">
      <p:cViewPr varScale="1">
        <p:scale>
          <a:sx n="100" d="100"/>
          <a:sy n="100" d="100"/>
        </p:scale>
        <p:origin x="1914" y="78"/>
      </p:cViewPr>
      <p:guideLst>
        <p:guide orient="horz" pos="2160"/>
        <p:guide pos="2854"/>
      </p:guideLst>
    </p:cSldViewPr>
  </p:slideViewPr>
  <p:outlineViewPr>
    <p:cViewPr>
      <p:scale>
        <a:sx n="33" d="100"/>
        <a:sy n="33" d="100"/>
      </p:scale>
      <p:origin x="0" y="1068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, Thuy T.P." userId="6fe267b1-ec61-4aee-afb8-b836d4cc4c82" providerId="ADAL" clId="{11CDC3FF-9DF1-4BD9-9EB2-916615D166C3}"/>
    <pc:docChg chg="modSld">
      <pc:chgData name="Tran, Thuy T.P." userId="6fe267b1-ec61-4aee-afb8-b836d4cc4c82" providerId="ADAL" clId="{11CDC3FF-9DF1-4BD9-9EB2-916615D166C3}" dt="2026-04-14T08:39:41.117" v="1" actId="20577"/>
      <pc:docMkLst>
        <pc:docMk/>
      </pc:docMkLst>
      <pc:sldChg chg="modSp mod">
        <pc:chgData name="Tran, Thuy T.P." userId="6fe267b1-ec61-4aee-afb8-b836d4cc4c82" providerId="ADAL" clId="{11CDC3FF-9DF1-4BD9-9EB2-916615D166C3}" dt="2026-04-14T08:39:41.117" v="1" actId="20577"/>
        <pc:sldMkLst>
          <pc:docMk/>
          <pc:sldMk cId="0" sldId="256"/>
        </pc:sldMkLst>
        <pc:spChg chg="mod">
          <ac:chgData name="Tran, Thuy T.P." userId="6fe267b1-ec61-4aee-afb8-b836d4cc4c82" providerId="ADAL" clId="{11CDC3FF-9DF1-4BD9-9EB2-916615D166C3}" dt="2026-04-14T08:39:41.117" v="1" actId="20577"/>
          <ac:spMkLst>
            <pc:docMk/>
            <pc:sldMk cId="0" sldId="256"/>
            <ac:spMk id="512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26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26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99EA74-47B6-40EE-BD53-D68FFC5165E2}" type="datetime1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4/14/2026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48"/>
            <a:ext cx="3038604" cy="46526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648"/>
            <a:ext cx="3038604" cy="46526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4F2754-AA4A-4B2A-889A-32A4D7313FEF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59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266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266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2B9350-31B1-4206-94F8-2D62AA7CF971}" type="datetime1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4/14/2026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50" y="4416311"/>
            <a:ext cx="5605701" cy="4182934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48"/>
            <a:ext cx="3038604" cy="465266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648"/>
            <a:ext cx="3038604" cy="465266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5DF71E-BECF-4EC3-B642-0E8CA61A0D92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0342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64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73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3177" tIns="46589" rIns="93177" bIns="46589" anchor="t"/>
          <a:lstStyle/>
          <a:p>
            <a:pPr lvl="0"/>
            <a:endParaRPr lang="vi-VN" altLang="vi-VN" dirty="0"/>
          </a:p>
        </p:txBody>
      </p:sp>
      <p:sp>
        <p:nvSpPr>
          <p:cNvPr id="4301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970159" y="8829648"/>
            <a:ext cx="3038604" cy="465266"/>
          </a:xfrm>
          <a:prstGeom prst="rect">
            <a:avLst/>
          </a:prstGeom>
          <a:noFill/>
          <a:ln w="9525">
            <a:noFill/>
          </a:ln>
        </p:spPr>
        <p:txBody>
          <a:bodyPr lIns="93177" tIns="46589" rIns="93177" bIns="46589" anchor="b"/>
          <a:lstStyle/>
          <a:p>
            <a:pPr lvl="0" algn="r" eaLnBrk="1" hangingPunct="1"/>
            <a:fld id="{9A0DB2DC-4C9A-4742-B13C-FB6460FD3503}" type="slidenum">
              <a:rPr lang="en-US" altLang="vi-VN" sz="1200" dirty="0">
                <a:latin typeface="Calibri" panose="020F0502020204030204" pitchFamily="34" charset="0"/>
                <a:ea typeface="MS PGothic" panose="020B0600070205080204" pitchFamily="34" charset="-128"/>
              </a:rPr>
              <a:t>14</a:t>
            </a:fld>
            <a:endParaRPr lang="en-US" altLang="vi-VN" sz="12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dm_ppt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2" name="Straight Connector 11"/>
          <p:cNvCxnSpPr/>
          <p:nvPr/>
        </p:nvCxnSpPr>
        <p:spPr>
          <a:xfrm>
            <a:off x="0" y="1865313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424238" y="6472238"/>
            <a:ext cx="2279650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www.duanemorris.com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5995988"/>
            <a:ext cx="9144000" cy="415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700" b="0" i="0" u="none" strike="noStrike" kern="1200" cap="none" spc="0" normalizeH="0" baseline="0" noProof="0" dirty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©2025 Duane Morris LLP. All Rights Reserved. Duane Morris is a registered service mark of Duane Morris LLP. </a:t>
            </a:r>
            <a:br>
              <a:rPr kumimoji="0" lang="en-US" altLang="vi-VN" sz="700" b="0" i="0" u="none" strike="noStrike" kern="1200" cap="none" spc="0" normalizeH="0" baseline="0" noProof="0" dirty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vi-VN" sz="700" b="0" i="0" u="none" strike="noStrike" kern="1200" cap="none" spc="0" normalizeH="0" baseline="0" noProof="0" dirty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Duane Morris – Firm and Affiliate Offices | New York | London | Singapore | Los Angeles | Chicago | Houston | Hanoi | Philadelphia | San Diego | San Francisco | Baltimore | Boston | Washington, D.C.</a:t>
            </a:r>
            <a:br>
              <a:rPr kumimoji="0" lang="en-US" altLang="vi-VN" sz="700" b="0" i="0" u="none" strike="noStrike" kern="1200" cap="none" spc="0" normalizeH="0" baseline="0" noProof="0" dirty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vi-VN" sz="700" b="0" i="0" u="none" strike="noStrike" kern="1200" cap="none" spc="0" normalizeH="0" baseline="0" noProof="0" dirty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 Vegas | Atlanta | Miami | Pittsburgh | Newark | Boca Raton | Wilmington | Cherry Hill | Princeton | Lake Tahoe | Ho Chi Minh City | Duane Morris LLP – A Delaware limited liability partnership</a:t>
            </a:r>
            <a:endParaRPr kumimoji="0" lang="en-US" altLang="vi-VN" sz="700" b="0" i="0" u="none" strike="noStrike" kern="1200" cap="none" spc="0" normalizeH="0" baseline="0" noProof="0" dirty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dobe Heiti Std R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3783248"/>
            <a:ext cx="9144000" cy="864952"/>
          </a:xfrm>
        </p:spPr>
        <p:txBody>
          <a:bodyPr/>
          <a:lstStyle>
            <a:lvl1pPr algn="ctr">
              <a:defRPr sz="4000" b="1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BD5E33-F482-4D7C-A827-E4F8ADDF827C}" type="slidenum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vi-VN" sz="1000" b="0" i="0" u="none" strike="noStrike" kern="1200" cap="none" spc="0" normalizeH="0" baseline="0" noProof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4928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F9B099-564E-4D72-A8DB-913111709386}" type="datetime1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4/14/2026</a:t>
            </a:fld>
            <a:endParaRPr kumimoji="0" lang="en-US" altLang="vi-VN" sz="1000" b="0" i="0" u="none" strike="noStrike" kern="1200" cap="none" spc="0" normalizeH="0" baseline="0" noProof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1068779"/>
            <a:ext cx="8595360" cy="868680"/>
          </a:xfrm>
        </p:spPr>
        <p:txBody>
          <a:bodyPr/>
          <a:lstStyle>
            <a:lvl1pPr>
              <a:defRPr sz="3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0" y="1995055"/>
            <a:ext cx="8577072" cy="4480560"/>
          </a:xfrm>
        </p:spPr>
        <p:txBody>
          <a:bodyPr/>
          <a:lstStyle>
            <a:lvl1pPr marL="465455" indent="-465455">
              <a:defRPr sz="3000"/>
            </a:lvl1pPr>
            <a:lvl2pPr marL="914400" indent="-403225">
              <a:defRPr sz="2600"/>
            </a:lvl2pPr>
            <a:lvl3pPr marL="1379855" indent="-406400">
              <a:buFont typeface="Wingdings" panose="05000000000000000000" pitchFamily="2" charset="2"/>
              <a:buChar char="Ø"/>
              <a:defRPr sz="2400"/>
            </a:lvl3pPr>
            <a:lvl4pPr marL="1828800" indent="-403225">
              <a:buFont typeface="Wingdings" panose="05000000000000000000" pitchFamily="2" charset="2"/>
              <a:buChar char="§"/>
              <a:defRPr sz="2000"/>
            </a:lvl4pPr>
            <a:lvl5pPr marL="2294255" indent="-40640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27688C-CD5F-4BFB-97A8-622AA87D5F55}" type="slidenum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vi-VN" sz="1000" b="0" i="0" u="none" strike="noStrike" kern="1200" cap="none" spc="0" normalizeH="0" baseline="0" noProof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C3CAC0-F150-4048-BB23-24C743618A99}" type="datetime1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4/14/2026</a:t>
            </a:fld>
            <a:endParaRPr kumimoji="0" lang="en-US" altLang="vi-VN" sz="1000" b="0" i="0" u="none" strike="noStrike" kern="1200" cap="none" spc="0" normalizeH="0" baseline="0" noProof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27688C-CD5F-4BFB-97A8-622AA87D5F55}" type="slidenum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vi-VN" sz="1000" b="0" i="0" u="none" strike="noStrike" kern="1200" cap="none" spc="0" normalizeH="0" baseline="0" noProof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C3CAC0-F150-4048-BB23-24C743618A99}" type="datetime1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4/14/2026</a:t>
            </a:fld>
            <a:endParaRPr kumimoji="0" lang="en-US" altLang="vi-VN" sz="1000" b="0" i="0" u="none" strike="noStrike" kern="1200" cap="none" spc="0" normalizeH="0" baseline="0" noProof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920464"/>
            <a:ext cx="8229600" cy="984536"/>
          </a:xfrm>
        </p:spPr>
        <p:txBody>
          <a:bodyPr/>
          <a:lstStyle>
            <a:lvl1pPr>
              <a:defRPr sz="3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882" y="1904999"/>
            <a:ext cx="4059506" cy="4947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882" y="2399725"/>
            <a:ext cx="40595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04999"/>
            <a:ext cx="4041775" cy="4947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27688C-CD5F-4BFB-97A8-622AA87D5F55}" type="slidenum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vi-VN" sz="1000" b="0" i="0" u="none" strike="noStrike" kern="1200" cap="none" spc="0" normalizeH="0" baseline="0" noProof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C3CAC0-F150-4048-BB23-24C743618A99}" type="datetime1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4/14/2026</a:t>
            </a:fld>
            <a:endParaRPr kumimoji="0" lang="en-US" altLang="vi-VN" sz="1000" b="0" i="0" u="none" strike="noStrike" kern="1200" cap="none" spc="0" normalizeH="0" baseline="0" noProof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27688C-CD5F-4BFB-97A8-622AA87D5F55}" type="slidenum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vi-VN" sz="1000" b="0" i="0" u="none" strike="noStrike" kern="1200" cap="none" spc="0" normalizeH="0" baseline="0" noProof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C3CAC0-F150-4048-BB23-24C743618A99}" type="datetime1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4/14/2026</a:t>
            </a:fld>
            <a:endParaRPr kumimoji="0" lang="en-US" altLang="vi-VN" sz="1000" b="0" i="0" u="none" strike="noStrike" kern="1200" cap="none" spc="0" normalizeH="0" baseline="0" noProof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27688C-CD5F-4BFB-97A8-622AA87D5F55}" type="slidenum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vi-VN" sz="1000" b="0" i="0" u="none" strike="noStrike" kern="1200" cap="none" spc="0" normalizeH="0" baseline="0" noProof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C3CAC0-F150-4048-BB23-24C743618A99}" type="datetime1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4/14/2026</a:t>
            </a:fld>
            <a:endParaRPr kumimoji="0" lang="en-US" altLang="vi-VN" sz="1000" b="0" i="0" u="none" strike="noStrike" kern="1200" cap="none" spc="0" normalizeH="0" baseline="0" noProof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1"/>
            <a:ext cx="5111750" cy="548443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1"/>
            <a:ext cx="3008313" cy="43223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27688C-CD5F-4BFB-97A8-622AA87D5F55}" type="slidenum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vi-VN" sz="1000" b="0" i="0" u="none" strike="noStrike" kern="1200" cap="none" spc="0" normalizeH="0" baseline="0" noProof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C3CAC0-F150-4048-BB23-24C743618A99}" type="datetime1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4/14/2026</a:t>
            </a:fld>
            <a:endParaRPr kumimoji="0" lang="en-US" altLang="vi-VN" sz="1000" b="0" i="0" u="none" strike="noStrike" kern="1200" cap="none" spc="0" normalizeH="0" baseline="0" noProof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27688C-CD5F-4BFB-97A8-622AA87D5F55}" type="slidenum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vi-VN" sz="1000" b="0" i="0" u="none" strike="noStrike" kern="1200" cap="none" spc="0" normalizeH="0" baseline="0" noProof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C3CAC0-F150-4048-BB23-24C743618A99}" type="datetime1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4/14/2026</a:t>
            </a:fld>
            <a:endParaRPr kumimoji="0" lang="en-US" altLang="vi-VN" sz="1000" b="0" i="0" u="none" strike="noStrike" kern="1200" cap="none" spc="0" normalizeH="0" baseline="0" noProof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384175" y="1993900"/>
            <a:ext cx="8575675" cy="44815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 dirty="0"/>
              <a:t>Click to edit Master text styles</a:t>
            </a:r>
          </a:p>
          <a:p>
            <a:pPr lvl="1"/>
            <a:r>
              <a:rPr lang="en-US" altLang="vi-VN" dirty="0"/>
              <a:t>Second level</a:t>
            </a:r>
          </a:p>
          <a:p>
            <a:pPr lvl="2"/>
            <a:r>
              <a:rPr lang="en-US" altLang="vi-VN" dirty="0"/>
              <a:t>Third level</a:t>
            </a:r>
          </a:p>
          <a:p>
            <a:pPr lvl="3"/>
            <a:r>
              <a:rPr lang="en-US" altLang="vi-VN" dirty="0"/>
              <a:t>Fourth level</a:t>
            </a:r>
          </a:p>
          <a:p>
            <a:pPr lvl="4"/>
            <a:r>
              <a:rPr lang="en-US" altLang="vi-VN" dirty="0"/>
              <a:t>Fifth level</a:t>
            </a:r>
          </a:p>
        </p:txBody>
      </p:sp>
      <p:sp>
        <p:nvSpPr>
          <p:cNvPr id="1028" name="Rectangle 2"/>
          <p:cNvSpPr>
            <a:spLocks noGrp="1"/>
          </p:cNvSpPr>
          <p:nvPr>
            <p:ph type="title"/>
          </p:nvPr>
        </p:nvSpPr>
        <p:spPr>
          <a:xfrm>
            <a:off x="374650" y="1068388"/>
            <a:ext cx="8593138" cy="8651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vi-VN" dirty="0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3338" y="6472238"/>
            <a:ext cx="2278063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275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>
                <a:solidFill>
                  <a:srgbClr val="203C6A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27688C-CD5F-4BFB-97A8-622AA87D5F55}" type="slidenum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vi-VN" sz="1000" b="0" i="0" u="none" strike="noStrike" kern="1200" cap="none" spc="0" normalizeH="0" baseline="0" noProof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590800" y="6492875"/>
            <a:ext cx="3733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solidFill>
                  <a:srgbClr val="203C6A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C3CAC0-F150-4048-BB23-24C743618A99}" type="datetime1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4/14/2026</a:t>
            </a:fld>
            <a:endParaRPr kumimoji="0" lang="en-US" altLang="vi-VN" sz="1000" b="0" i="0" u="none" strike="noStrike" kern="1200" cap="none" spc="0" normalizeH="0" baseline="0" noProof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463550" indent="-4635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>
          <a:solidFill>
            <a:srgbClr val="203C6A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914400" indent="-403225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rgbClr val="203C6A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377950" indent="-40513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>
          <a:solidFill>
            <a:srgbClr val="203C6A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828800" indent="-40322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rgbClr val="203C6A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292350" indent="-40513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03C6A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omassmann@duanemorris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1"/>
          <p:cNvSpPr>
            <a:spLocks noGrp="1"/>
          </p:cNvSpPr>
          <p:nvPr>
            <p:ph type="subTitle" idx="1"/>
          </p:nvPr>
        </p:nvSpPr>
        <p:spPr>
          <a:xfrm>
            <a:off x="14288" y="5054600"/>
            <a:ext cx="9144000" cy="914400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ClrTx/>
              <a:buSzTx/>
            </a:pPr>
            <a:r>
              <a:rPr lang="en-US" altLang="vi-VN" dirty="0">
                <a:solidFill>
                  <a:srgbClr val="678553"/>
                </a:solidFill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DR. OLIVER MASSMANN - Partner, General Director </a:t>
            </a:r>
          </a:p>
          <a:p>
            <a:pPr eaLnBrk="1" hangingPunct="1">
              <a:buClrTx/>
              <a:buSzTx/>
            </a:pPr>
            <a:r>
              <a:rPr lang="en-US" altLang="vi-VN" dirty="0">
                <a:solidFill>
                  <a:srgbClr val="678553"/>
                </a:solidFill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DUANE MORRIS VIETNAM LLC</a:t>
            </a:r>
          </a:p>
          <a:p>
            <a:pPr>
              <a:buClrTx/>
              <a:buSzTx/>
            </a:pPr>
            <a:endParaRPr lang="en-AU" altLang="en-US" dirty="0">
              <a:solidFill>
                <a:srgbClr val="678553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0" y="3352800"/>
            <a:ext cx="9144000" cy="1295400"/>
          </a:xfrm>
        </p:spPr>
        <p:txBody>
          <a:bodyPr vert="horz" wrap="square" lIns="91440" tIns="45720" rIns="91440" bIns="45720" anchor="ctr"/>
          <a:lstStyle/>
          <a:p>
            <a:r>
              <a:rPr lang="en-US" altLang="en-AU" sz="3200" dirty="0">
                <a:latin typeface="Garamond" panose="02020404030301010803" pitchFamily="18" charset="0"/>
              </a:rPr>
              <a:t>Humans are Underrated: Why Artificial Intelligence Will Never Replace Humans Judgement</a:t>
            </a:r>
          </a:p>
        </p:txBody>
      </p:sp>
      <p:sp>
        <p:nvSpPr>
          <p:cNvPr id="5124" name="Slide Number Placeholder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en-US" altLang="vi-VN" sz="1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en-US" altLang="vi-VN" sz="1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19442C7-C0FE-4E35-A92B-754508302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595360" cy="760021"/>
          </a:xfrm>
        </p:spPr>
        <p:txBody>
          <a:bodyPr/>
          <a:lstStyle/>
          <a:p>
            <a:r>
              <a:rPr lang="en-AU" altLang="en-US" sz="2800" dirty="0">
                <a:latin typeface="Garamond" panose="02020404030301010803" pitchFamily="18" charset="0"/>
              </a:rPr>
              <a:t>Closing</a:t>
            </a:r>
            <a:endParaRPr lang="en-US" sz="2800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70429E4-9A80-4CA2-A324-30288D5FC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464" y="1598221"/>
            <a:ext cx="8577072" cy="4538155"/>
          </a:xfrm>
        </p:spPr>
        <p:txBody>
          <a:bodyPr/>
          <a:lstStyle/>
          <a:p>
            <a:pPr marL="465455" lvl="1" indent="-465455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Machines will continue to improve. That is certain.</a:t>
            </a:r>
          </a:p>
          <a:p>
            <a:pPr marL="465455" lvl="1" indent="-465455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But they will never</a:t>
            </a:r>
            <a:r>
              <a:rPr lang="en-US" sz="2000" dirty="0">
                <a:latin typeface="Garamond" panose="02020404030301010803" pitchFamily="18" charset="0"/>
                <a:ea typeface="Aptos" panose="020B0004020202020204" pitchFamily="34" charset="0"/>
              </a:rPr>
              <a:t> </a:t>
            </a:r>
            <a:r>
              <a:rPr lang="en-US" sz="20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build trust</a:t>
            </a:r>
            <a:r>
              <a:rPr lang="en-US" sz="2000" dirty="0">
                <a:latin typeface="Garamond" panose="02020404030301010803" pitchFamily="18" charset="0"/>
                <a:ea typeface="Aptos" panose="020B0004020202020204" pitchFamily="34" charset="0"/>
              </a:rPr>
              <a:t>, </a:t>
            </a:r>
            <a:r>
              <a:rPr lang="en-US" sz="20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understand context</a:t>
            </a:r>
            <a:r>
              <a:rPr lang="en-US" sz="2000" dirty="0">
                <a:latin typeface="Garamond" panose="02020404030301010803" pitchFamily="18" charset="0"/>
                <a:ea typeface="Aptos" panose="020B0004020202020204" pitchFamily="34" charset="0"/>
              </a:rPr>
              <a:t>, </a:t>
            </a:r>
            <a:r>
              <a:rPr lang="en-US" sz="20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or truly care</a:t>
            </a:r>
            <a:r>
              <a:rPr lang="en-US" sz="2000" dirty="0">
                <a:latin typeface="Garamond" panose="02020404030301010803" pitchFamily="18" charset="0"/>
                <a:ea typeface="Aptos" panose="020B0004020202020204" pitchFamily="34" charset="0"/>
              </a:rPr>
              <a:t>.</a:t>
            </a:r>
          </a:p>
          <a:p>
            <a:pPr marL="465455" lvl="1" indent="-465455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We are not becoming obsolete. We are becoming… more human.</a:t>
            </a:r>
            <a:endParaRPr lang="en-US" altLang="en-US" sz="2000" b="1" dirty="0">
              <a:latin typeface="Garamond" panose="02020404030301010803" pitchFamily="18" charset="0"/>
            </a:endParaRPr>
          </a:p>
          <a:p>
            <a:pPr marL="465455" lvl="1" indent="-465455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The future will not be decided by those who think fastest, but by those who understand deepest.</a:t>
            </a:r>
            <a:r>
              <a:rPr lang="en-US" altLang="en-US" sz="2000" dirty="0">
                <a:latin typeface="Garamond" panose="02020404030301010803" pitchFamily="18" charset="0"/>
              </a:rPr>
              <a:t> </a:t>
            </a:r>
          </a:p>
          <a:p>
            <a:pPr marL="465455" lvl="1" indent="-465455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altLang="en-US" sz="2000" dirty="0">
              <a:latin typeface="Garamond" panose="02020404030301010803" pitchFamily="18" charset="0"/>
            </a:endParaRPr>
          </a:p>
          <a:p>
            <a:pPr marL="465455" lvl="1" indent="-465455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altLang="en-US" sz="2000" dirty="0">
              <a:latin typeface="Garamond" panose="02020404030301010803" pitchFamily="18" charset="0"/>
            </a:endParaRPr>
          </a:p>
          <a:p>
            <a:pPr marL="342900" lvl="1" indent="-342900">
              <a:buClr>
                <a:schemeClr val="accent2"/>
              </a:buClr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en-US" altLang="en-US" sz="2000" dirty="0">
              <a:latin typeface="Garamond" panose="02020404030301010803" pitchFamily="18" charset="0"/>
            </a:endParaRPr>
          </a:p>
          <a:p>
            <a:pPr marL="465455" lvl="1" indent="-465455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altLang="en-US" sz="2000" b="1" dirty="0">
              <a:latin typeface="Garamond" panose="02020404030301010803" pitchFamily="18" charset="0"/>
            </a:endParaRPr>
          </a:p>
          <a:p>
            <a:pPr marL="465455" lvl="1" indent="-465455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altLang="en-US" sz="2000" b="1" dirty="0">
              <a:latin typeface="Garamond" panose="02020404030301010803" pitchFamily="18" charset="0"/>
            </a:endParaRPr>
          </a:p>
          <a:p>
            <a:pPr marL="465455" lvl="1" indent="-465455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altLang="en-US" sz="2000" dirty="0">
              <a:latin typeface="Garamond" panose="02020404030301010803" pitchFamily="18" charset="0"/>
            </a:endParaRPr>
          </a:p>
          <a:p>
            <a:pPr marL="465455" lvl="1" indent="-465455" defTabSz="914400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altLang="en-US" sz="2000" dirty="0">
              <a:latin typeface="Garamond" panose="02020404030301010803" pitchFamily="18" charset="0"/>
            </a:endParaRPr>
          </a:p>
          <a:p>
            <a:endParaRPr lang="en-US" sz="2000" dirty="0">
              <a:latin typeface="Garamond" panose="02020404030301010803" pitchFamily="18" charset="0"/>
            </a:endParaRPr>
          </a:p>
        </p:txBody>
      </p:sp>
      <p:pic>
        <p:nvPicPr>
          <p:cNvPr id="6148" name="Picture 4" descr="Care For Humanity Trust - YouTube">
            <a:extLst>
              <a:ext uri="{FF2B5EF4-FFF2-40B4-BE49-F238E27FC236}">
                <a16:creationId xmlns:a16="http://schemas.microsoft.com/office/drawing/2014/main" id="{6FCFBCA0-ABDC-37B5-53CE-C3BA709A9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766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72537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8CBC3-F225-899C-5829-0B5E46F35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63813"/>
            <a:ext cx="8593138" cy="86518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600" dirty="0">
                <a:latin typeface="Garamond" panose="02020404030301010803" pitchFamily="18" charset="0"/>
              </a:rPr>
              <a:t>ME:</a:t>
            </a:r>
            <a:br>
              <a:rPr kumimoji="0" lang="en-US" altLang="en-US" sz="2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Segoe UI Emoji" panose="020B0502040204020203" pitchFamily="34" charset="0"/>
              </a:rPr>
            </a:br>
            <a:r>
              <a:rPr kumimoji="0" lang="en-US" altLang="en-US" sz="2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Segoe UI Emoji" panose="020B0502040204020203" pitchFamily="34" charset="0"/>
              </a:rPr>
              <a:t>👉</a:t>
            </a:r>
            <a:r>
              <a:rPr kumimoji="0" lang="en-US" altLang="en-US" sz="2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altLang="en-US" sz="2600" dirty="0">
                <a:latin typeface="Garamond" panose="02020404030301010803" pitchFamily="18" charset="0"/>
              </a:rPr>
              <a:t>“</a:t>
            </a:r>
            <a:r>
              <a:rPr lang="en-US" sz="26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Built on experience. Multiplied by </a:t>
            </a:r>
            <a:r>
              <a:rPr lang="en-US" sz="2600" dirty="0" err="1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AI</a:t>
            </a:r>
            <a:r>
              <a:rPr lang="en-US" sz="2600" baseline="30000" dirty="0" err="1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2</a:t>
            </a:r>
            <a:r>
              <a:rPr lang="en-US" sz="26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.”</a:t>
            </a:r>
            <a:endParaRPr lang="en-US" sz="2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9774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76200" y="3352800"/>
            <a:ext cx="8593138" cy="865188"/>
          </a:xfrm>
        </p:spPr>
        <p:txBody>
          <a:bodyPr vert="horz" wrap="square" lIns="91440" tIns="45720" rIns="91440" bIns="45720" anchor="ctr"/>
          <a:lstStyle/>
          <a:p>
            <a:pPr algn="ctr"/>
            <a:br>
              <a:rPr lang="en-US" altLang="en-US" b="0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CONNECTIONS ARE BUSINESS</a:t>
            </a:r>
            <a:br>
              <a:rPr lang="en-US" altLang="en-US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PLEASE CONNECT WITH ME ON LINKEDIN:</a:t>
            </a:r>
            <a:br>
              <a:rPr lang="en-US" altLang="en-US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OLIVER MASSMANN</a:t>
            </a:r>
            <a:br>
              <a:rPr lang="en-US" altLang="en-US" b="0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0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>
              <a:latin typeface="Garamond" panose="02020404030301010803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Slide Number Placeholder 2"/>
          <p:cNvSpPr txBox="1"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altLang="vi-VN" sz="1000" dirty="0">
                <a:solidFill>
                  <a:srgbClr val="203C6A"/>
                </a:solidFill>
              </a:rPr>
              <a:t>12</a:t>
            </a:fld>
            <a:endParaRPr lang="en-US" altLang="vi-VN" sz="1000" dirty="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52400" y="3657600"/>
            <a:ext cx="8593138" cy="865188"/>
          </a:xfrm>
        </p:spPr>
        <p:txBody>
          <a:bodyPr vert="horz" wrap="square" lIns="91440" tIns="45720" rIns="91440" bIns="45720" anchor="ctr"/>
          <a:lstStyle/>
          <a:p>
            <a:pPr algn="r"/>
            <a:r>
              <a:rPr lang="en-US" altLang="en-US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WHEREVER YOU ARE - BE ALL THERE</a:t>
            </a:r>
            <a:br>
              <a:rPr lang="en-US" altLang="en-US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Jim Elliot</a:t>
            </a:r>
            <a:br>
              <a:rPr lang="en-US" altLang="en-US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3" name="Slide Number Placeholder 2"/>
          <p:cNvSpPr txBox="1"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altLang="vi-VN" sz="1000" dirty="0">
                <a:solidFill>
                  <a:srgbClr val="203C6A"/>
                </a:solidFill>
              </a:rPr>
              <a:t>13</a:t>
            </a:fld>
            <a:endParaRPr lang="en-US" altLang="vi-VN" sz="1000" dirty="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79413" y="1068388"/>
            <a:ext cx="8596312" cy="868362"/>
          </a:xfrm>
        </p:spPr>
        <p:txBody>
          <a:bodyPr vert="horz" wrap="square" lIns="91440" tIns="45720" rIns="91440" bIns="45720" anchor="ctr"/>
          <a:lstStyle/>
          <a:p>
            <a:pPr algn="ctr" eaLnBrk="1" hangingPunct="1"/>
            <a:r>
              <a:rPr lang="en-US" altLang="vi-VN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DUANE MORRIS VIETNAM LLC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79413" y="1995488"/>
            <a:ext cx="8577262" cy="4479925"/>
          </a:xfrm>
        </p:spPr>
        <p:txBody>
          <a:bodyPr vert="horz" wrap="square" lIns="91440" tIns="45720" rIns="91440" bIns="45720" anchor="t"/>
          <a:lstStyle/>
          <a:p>
            <a:pPr algn="ctr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endParaRPr lang="en-US" altLang="vi-VN" sz="14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vi-VN" sz="2400" b="1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Thank you very much!</a:t>
            </a:r>
          </a:p>
          <a:p>
            <a:pPr algn="ctr" eaLnBrk="1" hangingPunct="1">
              <a:lnSpc>
                <a:spcPct val="90000"/>
              </a:lnSpc>
              <a:buFontTx/>
            </a:pPr>
            <a:endParaRPr lang="en-US" altLang="vi-VN" sz="1800" dirty="0">
              <a:latin typeface="Garamond" panose="02020404030301010803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vi-VN" sz="2000" b="1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HANOI OFFICE</a:t>
            </a:r>
            <a:r>
              <a:rPr lang="en-US" altLang="vi-VN" sz="1800" b="1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altLang="vi-VN" sz="2000" b="1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HO CHI MINH CITY OFFICE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endParaRPr lang="en-US" altLang="vi-VN" sz="1800" b="1" dirty="0">
              <a:latin typeface="Garamond" panose="02020404030301010803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vi-VN" sz="1800" b="1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Pacific Place, Unit V1307/08, 13</a:t>
            </a:r>
            <a:r>
              <a:rPr lang="en-US" altLang="vi-VN" sz="1800" b="1" baseline="30000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vi-VN" sz="1800" b="1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 Floor, 	Suite 1503/04, Saigon Tower 	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vi-VN" sz="1800" b="1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83B Ly Thuong Kiet, </a:t>
            </a:r>
            <a:r>
              <a:rPr lang="en-US" altLang="vi-VN" sz="1800" b="1" dirty="0" err="1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Cua</a:t>
            </a:r>
            <a:r>
              <a:rPr lang="en-US" altLang="vi-VN" sz="1800" b="1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 Nam Ward 	29 Le Duan Street, Sai </a:t>
            </a:r>
            <a:r>
              <a:rPr lang="en-US" altLang="vi-VN" sz="1800" b="1" dirty="0" err="1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Gon</a:t>
            </a:r>
            <a:r>
              <a:rPr lang="en-US" altLang="vi-VN" sz="1800" b="1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 Ward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vi-VN" sz="1800" b="1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Hanoi, Vietnam				Ho Chi Minh City, Vietnam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vi-VN" sz="1800" b="1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Tel.:  +84 24 39462200			Tel.:  +84 28 3824 0240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vi-VN" sz="1800" b="1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Fax:  +84 24 3946 1311			Fax:  +84 28 3824 0241</a:t>
            </a:r>
          </a:p>
          <a:p>
            <a:pPr algn="ctr" eaLnBrk="1" hangingPunct="1">
              <a:buNone/>
            </a:pPr>
            <a:r>
              <a:rPr lang="en-US" altLang="vi-VN" sz="1800" b="1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Contact email:</a:t>
            </a:r>
          </a:p>
          <a:p>
            <a:pPr algn="ctr" eaLnBrk="1" hangingPunct="1">
              <a:buNone/>
            </a:pPr>
            <a:r>
              <a:rPr lang="en-US" altLang="vi-VN" sz="2400" b="1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  <a:hlinkClick r:id="rId3"/>
              </a:rPr>
              <a:t>omassmann@duanemorris.com</a:t>
            </a:r>
            <a:endParaRPr lang="en-US" altLang="vi-VN" sz="2400" b="1" dirty="0">
              <a:latin typeface="Garamond" panose="02020404030301010803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n-US" altLang="vi-VN" sz="1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endParaRPr lang="en-US" altLang="vi-VN" sz="1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Slide Number Placeholder 3"/>
          <p:cNvSpPr txBox="1"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altLang="vi-VN" sz="1000" dirty="0">
                <a:solidFill>
                  <a:srgbClr val="203C6A"/>
                </a:solidFill>
              </a:rPr>
              <a:t>14</a:t>
            </a:fld>
            <a:endParaRPr lang="en-US" altLang="vi-VN" sz="1000" dirty="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25438" y="838200"/>
            <a:ext cx="8596312" cy="868363"/>
          </a:xfrm>
        </p:spPr>
        <p:txBody>
          <a:bodyPr vert="horz" wrap="square" lIns="91440" tIns="45720" rIns="91440" bIns="45720" anchor="ctr"/>
          <a:lstStyle/>
          <a:p>
            <a:r>
              <a:rPr lang="en-AU" altLang="en-US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I was 18 years old…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762000" y="4343400"/>
            <a:ext cx="8001000" cy="2286000"/>
          </a:xfrm>
        </p:spPr>
        <p:txBody>
          <a:bodyPr vert="horz" wrap="square" lIns="91440" tIns="45720" rIns="91440" bIns="45720" anchor="t"/>
          <a:lstStyle/>
          <a:p>
            <a:r>
              <a:rPr lang="en-US" altLang="en-US" sz="1800" dirty="0">
                <a:latin typeface="Garamond" panose="02020404030301010803" pitchFamily="18" charset="0"/>
              </a:rPr>
              <a:t>… sitting in a </a:t>
            </a:r>
            <a:r>
              <a:rPr lang="en-US" sz="18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Volkswagen </a:t>
            </a:r>
            <a:r>
              <a:rPr lang="en-US" sz="1800" dirty="0" err="1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Käfer</a:t>
            </a:r>
            <a:r>
              <a:rPr lang="en-US" sz="1800" dirty="0">
                <a:latin typeface="Garamond" panose="02020404030301010803" pitchFamily="18" charset="0"/>
                <a:ea typeface="Aptos" panose="020B0004020202020204" pitchFamily="34" charset="0"/>
              </a:rPr>
              <a:t>, </a:t>
            </a:r>
            <a:r>
              <a:rPr lang="en-US" altLang="en-US" sz="1800" dirty="0">
                <a:latin typeface="Garamond" panose="02020404030301010803" pitchFamily="18" charset="0"/>
              </a:rPr>
              <a:t>feeling the cold, uncertainty, youth</a:t>
            </a:r>
          </a:p>
          <a:p>
            <a:r>
              <a:rPr lang="en-US" altLang="en-US" sz="1800" dirty="0">
                <a:latin typeface="Garamond" panose="02020404030301010803" pitchFamily="18" charset="0"/>
              </a:rPr>
              <a:t>Somewhere near the inner German border</a:t>
            </a:r>
          </a:p>
          <a:p>
            <a:r>
              <a:rPr lang="en-US" altLang="en-US" sz="1800" dirty="0">
                <a:latin typeface="Garamond" panose="02020404030301010803" pitchFamily="18" charset="0"/>
              </a:rPr>
              <a:t>I had a paper map. Folded badly. And I wasn’t sure I was on the right road. Honestly, I didn’t really know what would happen when I got there. No safety net. There was no system helping me. No GPS! No assistant! Just me … making decisions.</a:t>
            </a:r>
          </a:p>
          <a:p>
            <a:r>
              <a:rPr lang="en-US" altLang="en-US" sz="1800" dirty="0">
                <a:latin typeface="Garamond" panose="02020404030301010803" pitchFamily="18" charset="0"/>
              </a:rPr>
              <a:t>Fast forward to today!</a:t>
            </a:r>
          </a:p>
          <a:p>
            <a:pPr marL="0" indent="0">
              <a:buNone/>
            </a:pPr>
            <a:endParaRPr lang="en-US" altLang="en-US" sz="1900" dirty="0">
              <a:latin typeface="Garamond" panose="02020404030301010803" pitchFamily="18" charset="0"/>
            </a:endParaRPr>
          </a:p>
        </p:txBody>
      </p:sp>
      <p:sp>
        <p:nvSpPr>
          <p:cNvPr id="14340" name="Slide Number Placeholder 3"/>
          <p:cNvSpPr txBox="1"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en-US" altLang="vi-VN" sz="1000" dirty="0"/>
              <a:t>2</a:t>
            </a:fld>
            <a:endParaRPr lang="en-US" altLang="vi-VN" sz="1000" dirty="0"/>
          </a:p>
        </p:txBody>
      </p:sp>
      <p:pic>
        <p:nvPicPr>
          <p:cNvPr id="1026" name="Picture 2" descr="images">
            <a:extLst>
              <a:ext uri="{FF2B5EF4-FFF2-40B4-BE49-F238E27FC236}">
                <a16:creationId xmlns:a16="http://schemas.microsoft.com/office/drawing/2014/main" id="{7E173B53-D707-E4F9-148A-5E737F082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6" y="1705633"/>
            <a:ext cx="2872141" cy="2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Vor 40 Jahren: Die DDR baut die letzte Selbstschussanlage ab |  Bundeskanzler-Helmut-Kohl-Stiftung">
            <a:extLst>
              <a:ext uri="{FF2B5EF4-FFF2-40B4-BE49-F238E27FC236}">
                <a16:creationId xmlns:a16="http://schemas.microsoft.com/office/drawing/2014/main" id="{D307AFF7-4B38-4440-946D-9B6FA886A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579" y="1715234"/>
            <a:ext cx="2668567" cy="213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1996-07-05_Ake_HoaiAn_Hien_Oliver_in_Stockholm">
            <a:extLst>
              <a:ext uri="{FF2B5EF4-FFF2-40B4-BE49-F238E27FC236}">
                <a16:creationId xmlns:a16="http://schemas.microsoft.com/office/drawing/2014/main" id="{EB2EFEE9-F976-D179-0D49-8ED6F9E40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673" y="1823580"/>
            <a:ext cx="3034604" cy="202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42210" y="920464"/>
            <a:ext cx="8229600" cy="984536"/>
          </a:xfrm>
        </p:spPr>
        <p:txBody>
          <a:bodyPr vert="horz" lIns="91440" tIns="45720" rIns="91440" bIns="45720" anchor="ctr">
            <a:normAutofit/>
          </a:bodyPr>
          <a:lstStyle/>
          <a:p>
            <a:r>
              <a:rPr lang="en-AU" altLang="en-US" dirty="0">
                <a:latin typeface="Garamond" panose="02020404030301010803" pitchFamily="18" charset="0"/>
              </a:rPr>
              <a:t>Now…</a:t>
            </a:r>
          </a:p>
        </p:txBody>
      </p:sp>
      <p:sp>
        <p:nvSpPr>
          <p:cNvPr id="14352" name="Text Placeholder 2">
            <a:extLst>
              <a:ext uri="{FF2B5EF4-FFF2-40B4-BE49-F238E27FC236}">
                <a16:creationId xmlns:a16="http://schemas.microsoft.com/office/drawing/2014/main" id="{183D9F9D-3EEA-F1EC-6B75-1ECCA973E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882" y="1904999"/>
            <a:ext cx="4059506" cy="494725"/>
          </a:xfrm>
        </p:spPr>
        <p:txBody>
          <a:bodyPr/>
          <a:lstStyle/>
          <a:p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sz="half" idx="2"/>
          </p:nvPr>
        </p:nvSpPr>
        <p:spPr>
          <a:xfrm>
            <a:off x="437882" y="2399725"/>
            <a:ext cx="4059506" cy="3951288"/>
          </a:xfrm>
        </p:spPr>
        <p:txBody>
          <a:bodyPr vert="horz" lIns="91440" tIns="45720" rIns="91440" bIns="45720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latin typeface="Garamond" panose="02020404030301010803" pitchFamily="18" charset="0"/>
              </a:rPr>
              <a:t>I sit in a car that tells me: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Garamond" panose="02020404030301010803" pitchFamily="18" charset="0"/>
              </a:rPr>
              <a:t>The speed limit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Garamond" panose="02020404030301010803" pitchFamily="18" charset="0"/>
              </a:rPr>
              <a:t>The distance to the next car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Garamond" panose="02020404030301010803" pitchFamily="18" charset="0"/>
              </a:rPr>
              <a:t>Even when I make a mistake</a:t>
            </a:r>
          </a:p>
          <a:p>
            <a:pPr marL="465455" lvl="1" indent="-46545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Garamond" panose="02020404030301010803" pitchFamily="18" charset="0"/>
              </a:rPr>
              <a:t>Sometimes, it drives better than I do.</a:t>
            </a:r>
          </a:p>
          <a:p>
            <a:pPr marL="465455" lvl="1" indent="-46545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Garamond" panose="02020404030301010803" pitchFamily="18" charset="0"/>
              </a:rPr>
              <a:t>So, if machines are becoming better at driving, better at thinking, better at deciding, WHAT IS LEFT FOR US?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000" dirty="0">
              <a:latin typeface="Garamond" panose="02020404030301010803" pitchFamily="18" charset="0"/>
            </a:endParaRPr>
          </a:p>
        </p:txBody>
      </p:sp>
      <p:sp>
        <p:nvSpPr>
          <p:cNvPr id="14354" name="Text Placeholder 4">
            <a:extLst>
              <a:ext uri="{FF2B5EF4-FFF2-40B4-BE49-F238E27FC236}">
                <a16:creationId xmlns:a16="http://schemas.microsoft.com/office/drawing/2014/main" id="{B93262C2-0FBF-4398-3041-85818DB7F1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904999"/>
            <a:ext cx="4041775" cy="494725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2" descr="Toyota MR2 Spyder Interior Photo">
            <a:extLst>
              <a:ext uri="{FF2B5EF4-FFF2-40B4-BE49-F238E27FC236}">
                <a16:creationId xmlns:a16="http://schemas.microsoft.com/office/drawing/2014/main" id="{DAE245FF-9356-9154-BAA6-ECEB74C7A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3142628"/>
            <a:ext cx="4041775" cy="246548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4340" name="Slide Number Placeholder 3" hidden="1"/>
          <p:cNvSpPr txBox="1"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fld id="{9A0DB2DC-4C9A-4742-B13C-FB6460FD3503}" type="slidenum">
              <a:rPr lang="en-US" altLang="vi-VN" sz="1000" smtClean="0"/>
              <a:pPr marL="0" indent="0" eaLnBrk="1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3</a:t>
            </a:fld>
            <a:endParaRPr lang="en-US" altLang="vi-VN" sz="1000"/>
          </a:p>
        </p:txBody>
      </p:sp>
    </p:spTree>
    <p:extLst>
      <p:ext uri="{BB962C8B-B14F-4D97-AF65-F5344CB8AC3E}">
        <p14:creationId xmlns:p14="http://schemas.microsoft.com/office/powerpoint/2010/main" val="320621238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25438" y="838200"/>
            <a:ext cx="8596312" cy="868363"/>
          </a:xfrm>
        </p:spPr>
        <p:txBody>
          <a:bodyPr vert="horz" wrap="square" lIns="91440" tIns="45720" rIns="91440" bIns="45720" anchor="ctr"/>
          <a:lstStyle/>
          <a:p>
            <a:endParaRPr lang="en-AU" altLang="en-US" dirty="0">
              <a:latin typeface="Garamond" panose="02020404030301010803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25438" y="1723264"/>
            <a:ext cx="8361362" cy="5029200"/>
          </a:xfrm>
        </p:spPr>
        <p:txBody>
          <a:bodyPr vert="horz" wrap="square" lIns="91440" tIns="45720" rIns="91440" bIns="45720" anchor="t"/>
          <a:lstStyle/>
          <a:p>
            <a:pPr lvl="0" algn="just"/>
            <a:r>
              <a:rPr lang="en-US" sz="20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For a long time, we believed something simple</a:t>
            </a:r>
            <a:r>
              <a:rPr lang="en-AU" sz="20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: </a:t>
            </a:r>
            <a:r>
              <a:rPr lang="en-US" sz="20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If you are intelligent, you will always be valuable</a:t>
            </a:r>
            <a:endParaRPr lang="en-AU" altLang="en-US" sz="2000" dirty="0">
              <a:latin typeface="Garamond" panose="02020404030301010803" pitchFamily="18" charset="0"/>
            </a:endParaRPr>
          </a:p>
          <a:p>
            <a:pPr lvl="0" algn="just"/>
            <a:r>
              <a:rPr lang="en-US" sz="20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That belief is now breaking</a:t>
            </a:r>
            <a:r>
              <a:rPr lang="en-AU" altLang="en-US" sz="2000" dirty="0">
                <a:latin typeface="Garamond" panose="02020404030301010803" pitchFamily="18" charset="0"/>
              </a:rPr>
              <a:t>.</a:t>
            </a:r>
          </a:p>
          <a:p>
            <a:pPr lvl="0" algn="just"/>
            <a:r>
              <a:rPr lang="en-US" sz="20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Today, machines can:</a:t>
            </a:r>
          </a:p>
          <a:p>
            <a:pPr lvl="1" algn="just"/>
            <a:r>
              <a:rPr lang="en-US" sz="20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write contracts</a:t>
            </a:r>
            <a:endParaRPr lang="en-US" sz="20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diagnose diseases</a:t>
            </a:r>
          </a:p>
          <a:p>
            <a:pPr lvl="1" algn="just"/>
            <a:r>
              <a:rPr lang="en-US" sz="20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analyze markets</a:t>
            </a:r>
            <a:endParaRPr lang="en-US" altLang="en-US" sz="2000" dirty="0">
              <a:latin typeface="Garamond" panose="02020404030301010803" pitchFamily="18" charset="0"/>
            </a:endParaRPr>
          </a:p>
          <a:p>
            <a:pPr lvl="0" algn="just"/>
            <a:r>
              <a:rPr lang="en-US" altLang="en-US" sz="2000" dirty="0">
                <a:latin typeface="Garamond" panose="02020404030301010803" pitchFamily="18" charset="0"/>
              </a:rPr>
              <a:t>Not perfectly, but often good enough. And here is the uncomfortable truth.</a:t>
            </a:r>
          </a:p>
          <a:p>
            <a:pPr marL="0" lvl="0" indent="0" algn="just">
              <a:buNone/>
            </a:pPr>
            <a:r>
              <a:rPr lang="en-US" sz="2000" b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Anything that can be turned into a process will eventually be done by a machine.</a:t>
            </a:r>
          </a:p>
          <a:p>
            <a:pPr lvl="0" algn="just"/>
            <a:r>
              <a:rPr lang="en-US" sz="20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In classical Vietnamese strategy</a:t>
            </a:r>
            <a:r>
              <a:rPr lang="en-US" sz="2000" dirty="0">
                <a:latin typeface="Garamond" panose="02020404030301010803" pitchFamily="18" charset="0"/>
                <a:ea typeface="Aptos" panose="020B0004020202020204" pitchFamily="34" charset="0"/>
              </a:rPr>
              <a:t>, </a:t>
            </a:r>
            <a:r>
              <a:rPr lang="en-US" sz="20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victory does not belong to the strongest, but to the one who understands the situation best.</a:t>
            </a:r>
          </a:p>
          <a:p>
            <a:pPr lvl="0" algn="just"/>
            <a:r>
              <a:rPr lang="en-US" sz="20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Strategy is not about force.</a:t>
            </a:r>
            <a:r>
              <a:rPr lang="en-US" sz="2000" dirty="0">
                <a:latin typeface="Garamond" panose="02020404030301010803" pitchFamily="18" charset="0"/>
                <a:ea typeface="Aptos" panose="020B0004020202020204" pitchFamily="34" charset="0"/>
              </a:rPr>
              <a:t> </a:t>
            </a:r>
            <a:r>
              <a:rPr lang="en-US" sz="20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It is about perception… timing… and positioning.</a:t>
            </a:r>
            <a:endParaRPr lang="en-AU" altLang="en-US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altLang="en-US" sz="2000" dirty="0">
              <a:latin typeface="Garamond" panose="02020404030301010803" pitchFamily="18" charset="0"/>
            </a:endParaRPr>
          </a:p>
        </p:txBody>
      </p:sp>
      <p:sp>
        <p:nvSpPr>
          <p:cNvPr id="14340" name="Slide Number Placeholder 3"/>
          <p:cNvSpPr txBox="1"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en-US" altLang="vi-VN" sz="1000" dirty="0"/>
              <a:t>4</a:t>
            </a:fld>
            <a:endParaRPr lang="en-US" altLang="vi-VN" sz="1000" dirty="0"/>
          </a:p>
        </p:txBody>
      </p:sp>
      <p:pic>
        <p:nvPicPr>
          <p:cNvPr id="3076" name="Picture 4" descr="Cách cài đặt app ChatGPT - Chat OpenAI trên điện thoại mới nhất">
            <a:extLst>
              <a:ext uri="{FF2B5EF4-FFF2-40B4-BE49-F238E27FC236}">
                <a16:creationId xmlns:a16="http://schemas.microsoft.com/office/drawing/2014/main" id="{353F643B-25F0-DA0E-DA03-590D3065B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534" y="2133600"/>
            <a:ext cx="3488266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25983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79413" y="1068388"/>
            <a:ext cx="8596312" cy="868362"/>
          </a:xfrm>
        </p:spPr>
        <p:txBody>
          <a:bodyPr vert="horz" wrap="square" lIns="91440" tIns="45720" rIns="91440" bIns="45720" anchor="ctr"/>
          <a:lstStyle/>
          <a:p>
            <a:r>
              <a:rPr lang="en-AU" altLang="en-US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Vietnam’s experience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79413" y="1995488"/>
            <a:ext cx="8577262" cy="4633912"/>
          </a:xfrm>
        </p:spPr>
        <p:txBody>
          <a:bodyPr vert="horz" wrap="square" lIns="91440" tIns="45720" rIns="91440" bIns="45720" anchor="t"/>
          <a:lstStyle/>
          <a:p>
            <a:pPr algn="just"/>
            <a:r>
              <a:rPr lang="en-US" altLang="en-US" sz="2000" dirty="0">
                <a:latin typeface="Garamond" panose="02020404030301010803" pitchFamily="18" charset="0"/>
              </a:rPr>
              <a:t>When I first came to Vietnam in the early </a:t>
            </a:r>
            <a:r>
              <a:rPr lang="en-US" altLang="en-US" sz="2000" dirty="0" err="1">
                <a:latin typeface="Garamond" panose="02020404030301010803" pitchFamily="18" charset="0"/>
              </a:rPr>
              <a:t>90s</a:t>
            </a:r>
            <a:r>
              <a:rPr lang="en-US" altLang="en-US" sz="2000" dirty="0">
                <a:latin typeface="Garamond" panose="02020404030301010803" pitchFamily="18" charset="0"/>
              </a:rPr>
              <a:t>, heat, noise, movement, … nothing was standardized. No clear rules. No clear answers. You couldn’t rely on systems.</a:t>
            </a:r>
          </a:p>
          <a:p>
            <a:pPr algn="just"/>
            <a:r>
              <a:rPr lang="en-US" altLang="en-US" sz="2000" dirty="0">
                <a:latin typeface="Garamond" panose="02020404030301010803" pitchFamily="18" charset="0"/>
              </a:rPr>
              <a:t>You had to rely on people.</a:t>
            </a:r>
          </a:p>
          <a:p>
            <a:pPr algn="just"/>
            <a:r>
              <a:rPr lang="en-US" sz="20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And that’s where I learned something</a:t>
            </a:r>
            <a:r>
              <a:rPr lang="en-US" sz="2000" dirty="0">
                <a:latin typeface="Garamond" panose="02020404030301010803" pitchFamily="18" charset="0"/>
                <a:ea typeface="Aptos" panose="020B0004020202020204" pitchFamily="34" charset="0"/>
              </a:rPr>
              <a:t> </a:t>
            </a:r>
            <a:r>
              <a:rPr lang="en-US" sz="20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I didn’t fully understand at the time: </a:t>
            </a:r>
            <a:r>
              <a:rPr lang="en-US" sz="2000" b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Facts don’t move things forward. People do.</a:t>
            </a:r>
          </a:p>
          <a:p>
            <a:pPr algn="just"/>
            <a:r>
              <a:rPr lang="en-US" altLang="en-US" sz="2000" dirty="0">
                <a:latin typeface="Garamond" panose="02020404030301010803" pitchFamily="18" charset="0"/>
              </a:rPr>
              <a:t>In Vietnam, there is a women power. Women move things, and get things done.</a:t>
            </a:r>
          </a:p>
          <a:p>
            <a:pPr algn="just"/>
            <a:r>
              <a:rPr lang="en-US" sz="20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In fact, about 30% of all private businesses in Vietnam are run by women as CEOs or in top management.</a:t>
            </a:r>
          </a:p>
          <a:p>
            <a:pPr algn="just"/>
            <a:r>
              <a:rPr lang="en-US" sz="20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You can have the perfect legal argument</a:t>
            </a:r>
            <a:r>
              <a:rPr lang="en-US" sz="2000" dirty="0">
                <a:latin typeface="Garamond" panose="02020404030301010803" pitchFamily="18" charset="0"/>
                <a:ea typeface="Aptos" panose="020B0004020202020204" pitchFamily="34" charset="0"/>
              </a:rPr>
              <a:t> </a:t>
            </a:r>
            <a:r>
              <a:rPr lang="en-US" sz="20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and still lose</a:t>
            </a:r>
            <a:r>
              <a:rPr lang="en-US" sz="2000" dirty="0">
                <a:latin typeface="Garamond" panose="02020404030301010803" pitchFamily="18" charset="0"/>
                <a:ea typeface="Aptos" panose="020B0004020202020204" pitchFamily="34" charset="0"/>
              </a:rPr>
              <a:t>. </a:t>
            </a:r>
            <a:r>
              <a:rPr lang="en-US" sz="20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Or you understand the other side, and suddenly everything moves.</a:t>
            </a:r>
          </a:p>
          <a:p>
            <a:pPr algn="just"/>
            <a:r>
              <a:rPr lang="en-US" sz="20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What is said… is not always what is meant</a:t>
            </a:r>
            <a:r>
              <a:rPr lang="en-US" sz="2000" dirty="0">
                <a:latin typeface="Garamond" panose="02020404030301010803" pitchFamily="18" charset="0"/>
                <a:ea typeface="Aptos" panose="020B0004020202020204" pitchFamily="34" charset="0"/>
              </a:rPr>
              <a:t>. </a:t>
            </a:r>
            <a:r>
              <a:rPr lang="en-US" sz="20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And what is meant… is what matters</a:t>
            </a:r>
            <a:r>
              <a:rPr lang="en-US" sz="2000" dirty="0">
                <a:latin typeface="Garamond" panose="02020404030301010803" pitchFamily="18" charset="0"/>
                <a:ea typeface="Aptos" panose="020B0004020202020204" pitchFamily="34" charset="0"/>
              </a:rPr>
              <a:t>.</a:t>
            </a:r>
            <a:endParaRPr lang="en-US" altLang="en-US" sz="2000" dirty="0">
              <a:latin typeface="Garamond" panose="02020404030301010803" pitchFamily="18" charset="0"/>
            </a:endParaRPr>
          </a:p>
          <a:p>
            <a:pPr algn="just"/>
            <a:endParaRPr lang="en-US" altLang="en-US" sz="2000" dirty="0">
              <a:latin typeface="Garamond" panose="02020404030301010803" pitchFamily="18" charset="0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en-US" altLang="vi-VN" sz="1000" dirty="0"/>
              <a:t>5</a:t>
            </a:fld>
            <a:endParaRPr lang="en-US" altLang="vi-VN" sz="1000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19442C7-C0FE-4E35-A92B-754508302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10" y="920464"/>
            <a:ext cx="8229600" cy="984536"/>
          </a:xfrm>
        </p:spPr>
        <p:txBody>
          <a:bodyPr anchor="ctr">
            <a:normAutofit/>
          </a:bodyPr>
          <a:lstStyle/>
          <a:p>
            <a:r>
              <a:rPr lang="en-AU" altLang="en-US" dirty="0">
                <a:latin typeface="Garamond" panose="02020404030301010803" pitchFamily="18" charset="0"/>
              </a:rPr>
              <a:t>Stratagem Thinking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079" name="Text Placeholder 2">
            <a:extLst>
              <a:ext uri="{FF2B5EF4-FFF2-40B4-BE49-F238E27FC236}">
                <a16:creationId xmlns:a16="http://schemas.microsoft.com/office/drawing/2014/main" id="{EE10A3F2-2092-44C6-35B0-B31134854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882" y="1904999"/>
            <a:ext cx="4059506" cy="494725"/>
          </a:xfrm>
        </p:spPr>
        <p:txBody>
          <a:bodyPr/>
          <a:lstStyle/>
          <a:p>
            <a:endParaRPr lang="en-US"/>
          </a:p>
        </p:txBody>
      </p:sp>
      <p:pic>
        <p:nvPicPr>
          <p:cNvPr id="3074" name="Picture 2" descr="Amazon.com: The Thirty-Six stratagems: China Ancient Wisdom Training  Program eBook : KEN, LEE: Kindle Store">
            <a:extLst>
              <a:ext uri="{FF2B5EF4-FFF2-40B4-BE49-F238E27FC236}">
                <a16:creationId xmlns:a16="http://schemas.microsoft.com/office/drawing/2014/main" id="{06307CF4-4498-BC02-2647-CB792319F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745" y="2399725"/>
            <a:ext cx="2775779" cy="395128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81" name="Text Placeholder 4">
            <a:extLst>
              <a:ext uri="{FF2B5EF4-FFF2-40B4-BE49-F238E27FC236}">
                <a16:creationId xmlns:a16="http://schemas.microsoft.com/office/drawing/2014/main" id="{8BDB42D2-85C4-443C-20E7-9FD62D3A9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904999"/>
            <a:ext cx="4041775" cy="4947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70429E4-9A80-4CA2-A324-30288D5FCC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>
            <a:normAutofit/>
          </a:bodyPr>
          <a:lstStyle/>
          <a:p>
            <a:pPr marL="465455" lvl="1" indent="-465455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dirty="0">
                <a:effectLst/>
                <a:latin typeface="Garamond" panose="02020404030301010803" pitchFamily="18" charset="0"/>
              </a:rPr>
              <a:t>This is where strategy begins</a:t>
            </a:r>
            <a:r>
              <a:rPr lang="en-US" altLang="en-US" sz="2200" dirty="0">
                <a:latin typeface="Garamond" panose="02020404030301010803" pitchFamily="18" charset="0"/>
              </a:rPr>
              <a:t>.</a:t>
            </a:r>
          </a:p>
          <a:p>
            <a:pPr marL="465455" lvl="1" indent="-465455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dirty="0">
                <a:effectLst/>
                <a:latin typeface="Garamond" panose="02020404030301010803" pitchFamily="18" charset="0"/>
              </a:rPr>
              <a:t>Make a feint to the east while attacking in the west. This is not logic. This is understanding perception.</a:t>
            </a:r>
          </a:p>
          <a:p>
            <a:pPr marL="465455" lvl="1" indent="-465455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dirty="0">
                <a:effectLst/>
                <a:latin typeface="Garamond" panose="02020404030301010803" pitchFamily="18" charset="0"/>
              </a:rPr>
              <a:t>A machine executes a plan</a:t>
            </a:r>
            <a:r>
              <a:rPr lang="en-US" sz="2200" dirty="0">
                <a:latin typeface="Garamond" panose="02020404030301010803" pitchFamily="18" charset="0"/>
              </a:rPr>
              <a:t>. </a:t>
            </a:r>
            <a:r>
              <a:rPr lang="en-US" sz="2200" dirty="0">
                <a:effectLst/>
                <a:latin typeface="Garamond" panose="02020404030301010803" pitchFamily="18" charset="0"/>
              </a:rPr>
              <a:t>A human changes the game. </a:t>
            </a:r>
          </a:p>
          <a:p>
            <a:pPr marL="465455" lvl="1" indent="-465455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dirty="0">
                <a:effectLst/>
                <a:latin typeface="Garamond" panose="02020404030301010803" pitchFamily="18" charset="0"/>
              </a:rPr>
              <a:t>Strategy is not calculation</a:t>
            </a:r>
            <a:r>
              <a:rPr lang="en-US" sz="2200" dirty="0">
                <a:latin typeface="Garamond" panose="02020404030301010803" pitchFamily="18" charset="0"/>
              </a:rPr>
              <a:t>. </a:t>
            </a:r>
            <a:r>
              <a:rPr lang="en-US" sz="2200" dirty="0">
                <a:effectLst/>
                <a:latin typeface="Garamond" panose="02020404030301010803" pitchFamily="18" charset="0"/>
              </a:rPr>
              <a:t>It is interpretation</a:t>
            </a:r>
            <a:r>
              <a:rPr lang="en-US" sz="2200" dirty="0">
                <a:latin typeface="Garamond" panose="02020404030301010803" pitchFamily="18" charset="0"/>
              </a:rPr>
              <a:t>.</a:t>
            </a:r>
            <a:endParaRPr lang="en-GB" altLang="en-US" sz="22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</a:pPr>
            <a:endParaRPr lang="en-US" sz="2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8631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19442C7-C0FE-4E35-A92B-754508302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1068388"/>
            <a:ext cx="8593138" cy="865187"/>
          </a:xfrm>
        </p:spPr>
        <p:txBody>
          <a:bodyPr anchor="ctr">
            <a:normAutofit/>
          </a:bodyPr>
          <a:lstStyle/>
          <a:p>
            <a:r>
              <a:rPr lang="en-AU" altLang="en-US" dirty="0">
                <a:latin typeface="Garamond" panose="02020404030301010803" pitchFamily="18" charset="0"/>
              </a:rPr>
              <a:t>Human Advantage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70429E4-9A80-4CA2-A324-30288D5FC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481" y="1995055"/>
            <a:ext cx="5870600" cy="4480560"/>
          </a:xfrm>
        </p:spPr>
        <p:txBody>
          <a:bodyPr>
            <a:normAutofit/>
          </a:bodyPr>
          <a:lstStyle/>
          <a:p>
            <a:pPr marL="465455" lvl="1" indent="-465455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000" dirty="0">
                <a:effectLst/>
                <a:latin typeface="Garamond" panose="02020404030301010803" pitchFamily="18" charset="0"/>
              </a:rPr>
              <a:t>A machine sees data. A human sees meaning. </a:t>
            </a:r>
          </a:p>
          <a:p>
            <a:pPr marL="465455" lvl="1" indent="-465455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000" dirty="0">
                <a:effectLst/>
                <a:latin typeface="Garamond" panose="02020404030301010803" pitchFamily="18" charset="0"/>
              </a:rPr>
              <a:t>A machine processes information</a:t>
            </a:r>
            <a:r>
              <a:rPr lang="en-US" sz="3000" dirty="0">
                <a:latin typeface="Garamond" panose="02020404030301010803" pitchFamily="18" charset="0"/>
              </a:rPr>
              <a:t>. </a:t>
            </a:r>
            <a:r>
              <a:rPr lang="en-US" sz="3000" dirty="0">
                <a:effectLst/>
                <a:latin typeface="Garamond" panose="02020404030301010803" pitchFamily="18" charset="0"/>
              </a:rPr>
              <a:t>A human builds trust</a:t>
            </a:r>
            <a:r>
              <a:rPr lang="en-US" sz="3000" dirty="0">
                <a:latin typeface="Garamond" panose="02020404030301010803" pitchFamily="18" charset="0"/>
              </a:rPr>
              <a:t>.</a:t>
            </a:r>
          </a:p>
          <a:p>
            <a:pPr marL="465455" lvl="1" indent="-465455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000" dirty="0">
                <a:effectLst/>
                <a:latin typeface="Garamond" panose="02020404030301010803" pitchFamily="18" charset="0"/>
              </a:rPr>
              <a:t>A machine follows rules. A human navigates uncertainty.</a:t>
            </a:r>
          </a:p>
          <a:p>
            <a:pPr marL="465455" lvl="1" indent="-465455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000" dirty="0">
                <a:effectLst/>
                <a:latin typeface="Garamond" panose="02020404030301010803" pitchFamily="18" charset="0"/>
              </a:rPr>
              <a:t>A machine gives answers</a:t>
            </a:r>
            <a:r>
              <a:rPr lang="en-US" sz="3000" dirty="0">
                <a:latin typeface="Garamond" panose="02020404030301010803" pitchFamily="18" charset="0"/>
              </a:rPr>
              <a:t>. </a:t>
            </a:r>
            <a:r>
              <a:rPr lang="en-US" sz="3000" dirty="0">
                <a:effectLst/>
                <a:latin typeface="Garamond" panose="02020404030301010803" pitchFamily="18" charset="0"/>
              </a:rPr>
              <a:t>A human creates conviction.</a:t>
            </a:r>
          </a:p>
          <a:p>
            <a:pPr marL="465455" lvl="1" indent="-465455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altLang="en-US" sz="3000" b="1" dirty="0">
              <a:latin typeface="Garamond" panose="02020404030301010803" pitchFamily="18" charset="0"/>
            </a:endParaRPr>
          </a:p>
          <a:p>
            <a:pPr marL="465455" lvl="1" indent="-465455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altLang="en-US" sz="3000" dirty="0">
              <a:latin typeface="Garamond" panose="02020404030301010803" pitchFamily="18" charset="0"/>
            </a:endParaRPr>
          </a:p>
          <a:p>
            <a:pPr marL="465455" lvl="1" indent="-465455" defTabSz="914400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altLang="en-US" sz="3000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4100" name="Picture 4" descr="Mind over machine: The power of human intuition and expertise in the era of  the computer: Hubert L Dreyfus, Stuart E. Dreyfus: 9780029080603:  Amazon.com: Books">
            <a:extLst>
              <a:ext uri="{FF2B5EF4-FFF2-40B4-BE49-F238E27FC236}">
                <a16:creationId xmlns:a16="http://schemas.microsoft.com/office/drawing/2014/main" id="{6B71327D-26F4-D73F-FB1B-B976ABD38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r="5606" b="-4"/>
          <a:stretch>
            <a:fillRect/>
          </a:stretch>
        </p:blipFill>
        <p:spPr bwMode="auto">
          <a:xfrm>
            <a:off x="380010" y="1995055"/>
            <a:ext cx="2515971" cy="448056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7618676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19442C7-C0FE-4E35-A92B-754508302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1068388"/>
            <a:ext cx="8593138" cy="865187"/>
          </a:xfrm>
        </p:spPr>
        <p:txBody>
          <a:bodyPr anchor="ctr">
            <a:normAutofit/>
          </a:bodyPr>
          <a:lstStyle/>
          <a:p>
            <a:r>
              <a:rPr lang="en-AU" dirty="0">
                <a:latin typeface="Garamond" panose="02020404030301010803" pitchFamily="18" charset="0"/>
              </a:rPr>
              <a:t>Seneca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70429E4-9A80-4CA2-A324-30288D5FC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10" y="1995055"/>
            <a:ext cx="4193286" cy="4480560"/>
          </a:xfrm>
        </p:spPr>
        <p:txBody>
          <a:bodyPr>
            <a:normAutofit/>
          </a:bodyPr>
          <a:lstStyle/>
          <a:p>
            <a:pPr marL="465455" lvl="1" indent="-465455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100" dirty="0">
                <a:effectLst/>
                <a:latin typeface="Garamond" panose="02020404030301010803" pitchFamily="18" charset="0"/>
              </a:rPr>
              <a:t>But strategy without inner stability is dangerous.</a:t>
            </a:r>
          </a:p>
          <a:p>
            <a:pPr marL="465455" lvl="1" indent="-465455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100" dirty="0">
                <a:latin typeface="Garamond" panose="02020404030301010803" pitchFamily="18" charset="0"/>
              </a:rPr>
              <a:t>Seneca wrote: </a:t>
            </a:r>
          </a:p>
          <a:p>
            <a:pPr marL="452438" lvl="1" indent="-1588">
              <a:lnSpc>
                <a:spcPct val="90000"/>
              </a:lnSpc>
              <a:buClr>
                <a:schemeClr val="accent2"/>
              </a:buClr>
              <a:buNone/>
              <a:tabLst>
                <a:tab pos="457200" algn="l"/>
              </a:tabLst>
            </a:pPr>
            <a:r>
              <a:rPr lang="en-US" sz="2100" b="1" i="1" dirty="0">
                <a:solidFill>
                  <a:srgbClr val="FF0000"/>
                </a:solidFill>
                <a:effectLst/>
                <a:latin typeface="Garamond" panose="02020404030301010803" pitchFamily="18" charset="0"/>
              </a:rPr>
              <a:t>We suffer more often in imagination than in reality</a:t>
            </a:r>
          </a:p>
          <a:p>
            <a:pPr marL="465455" lvl="1" indent="-465455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100" dirty="0">
                <a:effectLst/>
                <a:latin typeface="Garamond" panose="02020404030301010803" pitchFamily="18" charset="0"/>
              </a:rPr>
              <a:t>Fear of AI… Fear of irrelevance</a:t>
            </a:r>
            <a:r>
              <a:rPr lang="en-US" sz="2100" dirty="0">
                <a:latin typeface="Garamond" panose="02020404030301010803" pitchFamily="18" charset="0"/>
              </a:rPr>
              <a:t>. </a:t>
            </a:r>
            <a:r>
              <a:rPr lang="en-US" sz="2100" dirty="0">
                <a:effectLst/>
                <a:latin typeface="Garamond" panose="02020404030301010803" pitchFamily="18" charset="0"/>
              </a:rPr>
              <a:t>Most of it… is imagined</a:t>
            </a:r>
            <a:r>
              <a:rPr lang="en-US" sz="2100" dirty="0">
                <a:latin typeface="Garamond" panose="02020404030301010803" pitchFamily="18" charset="0"/>
              </a:rPr>
              <a:t>.</a:t>
            </a:r>
            <a:endParaRPr lang="en-US" sz="2100" dirty="0">
              <a:effectLst/>
              <a:latin typeface="Garamond" panose="02020404030301010803" pitchFamily="18" charset="0"/>
            </a:endParaRPr>
          </a:p>
          <a:p>
            <a:pPr marL="465455" lvl="1" indent="-465455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100" dirty="0">
                <a:effectLst/>
                <a:latin typeface="Garamond" panose="02020404030301010803" pitchFamily="18" charset="0"/>
              </a:rPr>
              <a:t>In a world of speed, the real advantage is not speed. It is clarity.</a:t>
            </a:r>
          </a:p>
          <a:p>
            <a:pPr marL="465455" lvl="1" indent="-465455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100" dirty="0">
                <a:effectLst/>
                <a:latin typeface="Garamond" panose="02020404030301010803" pitchFamily="18" charset="0"/>
              </a:rPr>
              <a:t>That’s why my Vietnamese name is Gia Minh - the one who brings clarity.</a:t>
            </a:r>
            <a:endParaRPr lang="en-US" altLang="en-US" sz="2100" b="1" dirty="0">
              <a:latin typeface="Garamond" panose="02020404030301010803" pitchFamily="18" charset="0"/>
            </a:endParaRPr>
          </a:p>
          <a:p>
            <a:pPr marL="465455" lvl="1" indent="-465455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altLang="en-US" sz="2100" dirty="0">
              <a:latin typeface="Garamond" panose="02020404030301010803" pitchFamily="18" charset="0"/>
            </a:endParaRPr>
          </a:p>
          <a:p>
            <a:pPr marL="465455" lvl="1" indent="-465455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altLang="en-US" sz="21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</a:pPr>
            <a:endParaRPr lang="en-US" sz="2100" dirty="0">
              <a:latin typeface="Garamond" panose="02020404030301010803" pitchFamily="18" charset="0"/>
            </a:endParaRPr>
          </a:p>
        </p:txBody>
      </p:sp>
      <p:pic>
        <p:nvPicPr>
          <p:cNvPr id="5122" name="Picture 2" descr="10 Quotes by Seneca the Philosopher">
            <a:extLst>
              <a:ext uri="{FF2B5EF4-FFF2-40B4-BE49-F238E27FC236}">
                <a16:creationId xmlns:a16="http://schemas.microsoft.com/office/drawing/2014/main" id="{0B5DF429-9003-4C81-8D72-29C33D3BF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56"/>
          <a:stretch>
            <a:fillRect/>
          </a:stretch>
        </p:blipFill>
        <p:spPr bwMode="auto">
          <a:xfrm>
            <a:off x="4763796" y="1995055"/>
            <a:ext cx="4193286" cy="448056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3286988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19442C7-C0FE-4E35-A92B-754508302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0"/>
            <a:ext cx="8595360" cy="760021"/>
          </a:xfrm>
        </p:spPr>
        <p:txBody>
          <a:bodyPr/>
          <a:lstStyle/>
          <a:p>
            <a:r>
              <a:rPr lang="en-AU" altLang="en-US" sz="2800" dirty="0">
                <a:latin typeface="Garamond" panose="02020404030301010803" pitchFamily="18" charset="0"/>
              </a:rPr>
              <a:t>So, what do we have?</a:t>
            </a:r>
            <a:endParaRPr lang="en-US" sz="2800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70429E4-9A80-4CA2-A324-30288D5FC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464" y="1687868"/>
            <a:ext cx="8577072" cy="4538155"/>
          </a:xfrm>
        </p:spPr>
        <p:txBody>
          <a:bodyPr/>
          <a:lstStyle/>
          <a:p>
            <a:pPr marL="465455" lvl="1" indent="-465455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Machines give us efficiency</a:t>
            </a:r>
            <a:r>
              <a:rPr lang="en-US" altLang="en-US" sz="2000" dirty="0">
                <a:latin typeface="Garamond" panose="02020404030301010803" pitchFamily="18" charset="0"/>
              </a:rPr>
              <a:t>.</a:t>
            </a:r>
          </a:p>
          <a:p>
            <a:pPr marL="465455" lvl="1" indent="-465455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Strategy gives us advantage</a:t>
            </a:r>
            <a:r>
              <a:rPr lang="en-US" altLang="en-US" sz="2000" dirty="0">
                <a:latin typeface="Garamond" panose="02020404030301010803" pitchFamily="18" charset="0"/>
              </a:rPr>
              <a:t>.</a:t>
            </a:r>
          </a:p>
          <a:p>
            <a:pPr marL="465455" lvl="1" indent="-465455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Character gives us direction</a:t>
            </a:r>
            <a:endParaRPr lang="en-US" altLang="en-US" sz="2000" b="1" dirty="0">
              <a:latin typeface="Garamond" panose="02020404030301010803" pitchFamily="18" charset="0"/>
            </a:endParaRPr>
          </a:p>
          <a:p>
            <a:pPr marL="342900" lvl="1" indent="-342900">
              <a:buClr>
                <a:schemeClr val="accent2"/>
              </a:buClr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0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The future belongs to those who combine all three.</a:t>
            </a:r>
            <a:endParaRPr lang="en-US" altLang="en-US" sz="2000" dirty="0">
              <a:latin typeface="Garamond" panose="02020404030301010803" pitchFamily="18" charset="0"/>
            </a:endParaRPr>
          </a:p>
          <a:p>
            <a:pPr marL="465455" lvl="1" indent="-465455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altLang="en-US" sz="2000" dirty="0">
                <a:latin typeface="Garamond" panose="02020404030301010803" pitchFamily="18" charset="0"/>
              </a:rPr>
              <a:t>When I drove that Kaefer, I had no system.</a:t>
            </a:r>
          </a:p>
          <a:p>
            <a:pPr marL="465455" lvl="1" indent="-465455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When I worked in Vietnam, I had no certainty.</a:t>
            </a:r>
          </a:p>
          <a:p>
            <a:pPr marL="465455" lvl="1" indent="-465455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Today</a:t>
            </a:r>
            <a:r>
              <a:rPr lang="en-US" sz="2000" dirty="0">
                <a:latin typeface="Garamond" panose="02020404030301010803" pitchFamily="18" charset="0"/>
                <a:ea typeface="Aptos" panose="020B0004020202020204" pitchFamily="34" charset="0"/>
              </a:rPr>
              <a:t> </a:t>
            </a:r>
            <a:r>
              <a:rPr lang="en-US" sz="20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we have too much of both</a:t>
            </a:r>
            <a:r>
              <a:rPr lang="en-US" sz="2000" dirty="0">
                <a:latin typeface="Garamond" panose="02020404030301010803" pitchFamily="18" charset="0"/>
                <a:ea typeface="Aptos" panose="020B0004020202020204" pitchFamily="34" charset="0"/>
              </a:rPr>
              <a:t>. </a:t>
            </a:r>
            <a:r>
              <a:rPr lang="en-US" sz="20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But what worked then</a:t>
            </a:r>
            <a:r>
              <a:rPr lang="en-US" sz="2000" dirty="0">
                <a:latin typeface="Garamond" panose="02020404030301010803" pitchFamily="18" charset="0"/>
                <a:ea typeface="Aptos" panose="020B0004020202020204" pitchFamily="34" charset="0"/>
              </a:rPr>
              <a:t> </a:t>
            </a:r>
            <a:r>
              <a:rPr lang="en-US" sz="20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still works now:</a:t>
            </a:r>
          </a:p>
          <a:p>
            <a:pPr marL="930910" lvl="2" indent="-465455">
              <a:buClr>
                <a:schemeClr val="accent2"/>
              </a:buClr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20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Understanding people</a:t>
            </a:r>
            <a:endParaRPr lang="en-US" sz="2000" dirty="0">
              <a:latin typeface="Garamond" panose="02020404030301010803" pitchFamily="18" charset="0"/>
              <a:ea typeface="Aptos" panose="020B0004020202020204" pitchFamily="34" charset="0"/>
            </a:endParaRPr>
          </a:p>
          <a:p>
            <a:pPr marL="930910" lvl="2" indent="-465455">
              <a:buClr>
                <a:schemeClr val="accent2"/>
              </a:buClr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20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Reading situations</a:t>
            </a:r>
          </a:p>
          <a:p>
            <a:pPr marL="930910" lvl="2" indent="-465455">
              <a:buClr>
                <a:schemeClr val="accent2"/>
              </a:buClr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2000" dirty="0">
                <a:effectLst/>
                <a:latin typeface="Garamond" panose="02020404030301010803" pitchFamily="18" charset="0"/>
                <a:ea typeface="Aptos" panose="020B0004020202020204" pitchFamily="34" charset="0"/>
              </a:rPr>
              <a:t>Staying calm under uncertainty</a:t>
            </a:r>
            <a:endParaRPr lang="en-US" altLang="en-US" sz="2000" b="1" dirty="0">
              <a:latin typeface="Garamond" panose="02020404030301010803" pitchFamily="18" charset="0"/>
            </a:endParaRPr>
          </a:p>
          <a:p>
            <a:pPr marL="465455" lvl="1" indent="-465455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altLang="en-US" sz="2000" dirty="0">
              <a:latin typeface="Garamond" panose="02020404030301010803" pitchFamily="18" charset="0"/>
            </a:endParaRPr>
          </a:p>
          <a:p>
            <a:pPr marL="465455" lvl="1" indent="-465455" defTabSz="914400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altLang="en-US" sz="2000" dirty="0">
              <a:latin typeface="Garamond" panose="02020404030301010803" pitchFamily="18" charset="0"/>
            </a:endParaRPr>
          </a:p>
          <a:p>
            <a:endParaRPr lang="en-US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7783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ulle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"/>
        <a:cs typeface=""/>
      </a:majorFont>
      <a:minorFont>
        <a:latin typeface="Adobe Heiti Std 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Duane_Morris</Template>
  <TotalTime>7887</TotalTime>
  <Words>884</Words>
  <Application>Microsoft Office PowerPoint</Application>
  <PresentationFormat>On-screen Show (4:3)</PresentationFormat>
  <Paragraphs>101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Adobe Heiti Std R</vt:lpstr>
      <vt:lpstr>Arial</vt:lpstr>
      <vt:lpstr>Calibri</vt:lpstr>
      <vt:lpstr>Garamond</vt:lpstr>
      <vt:lpstr>Times New Roman</vt:lpstr>
      <vt:lpstr>Wingdings</vt:lpstr>
      <vt:lpstr>Bullet Design</vt:lpstr>
      <vt:lpstr>Humans are Underrated: Why Artificial Intelligence Will Never Replace Humans Judgement</vt:lpstr>
      <vt:lpstr>I was 18 years old…</vt:lpstr>
      <vt:lpstr>Now…</vt:lpstr>
      <vt:lpstr>PowerPoint Presentation</vt:lpstr>
      <vt:lpstr>Vietnam’s experience</vt:lpstr>
      <vt:lpstr>Stratagem Thinking</vt:lpstr>
      <vt:lpstr>Human Advantage</vt:lpstr>
      <vt:lpstr>Seneca</vt:lpstr>
      <vt:lpstr>So, what do we have?</vt:lpstr>
      <vt:lpstr>Closing</vt:lpstr>
      <vt:lpstr>ME: 👉  “Built on experience. Multiplied by AI2.”</vt:lpstr>
      <vt:lpstr> CONNECTIONS ARE BUSINESS PLEASE CONNECT WITH ME ON LINKEDIN: OLIVER MASSMANN  </vt:lpstr>
      <vt:lpstr>WHEREVER YOU ARE - BE ALL THERE  Jim Elliot  </vt:lpstr>
      <vt:lpstr>DUANE MORRIS VIETNAM LLC</vt:lpstr>
    </vt:vector>
  </TitlesOfParts>
  <Company>Duane Morris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user3</dc:creator>
  <cp:lastModifiedBy>Tran, Thuy T.P.</cp:lastModifiedBy>
  <cp:revision>817</cp:revision>
  <cp:lastPrinted>2026-04-06T07:51:49Z</cp:lastPrinted>
  <dcterms:created xsi:type="dcterms:W3CDTF">2014-08-31T02:46:00Z</dcterms:created>
  <dcterms:modified xsi:type="dcterms:W3CDTF">2026-04-14T08:40:03Z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1033-11.2.0.9127</vt:lpwstr>
  </property>
</Properties>
</file>